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72" r:id="rId8"/>
    <p:sldId id="261" r:id="rId9"/>
    <p:sldId id="266" r:id="rId10"/>
    <p:sldId id="262" r:id="rId11"/>
    <p:sldId id="267" r:id="rId12"/>
    <p:sldId id="268" r:id="rId13"/>
    <p:sldId id="264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4" autoAdjust="0"/>
    <p:restoredTop sz="94660"/>
  </p:normalViewPr>
  <p:slideViewPr>
    <p:cSldViewPr>
      <p:cViewPr>
        <p:scale>
          <a:sx n="50" d="100"/>
          <a:sy n="50" d="100"/>
        </p:scale>
        <p:origin x="-258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C63DD1-FDAB-4ED3-BB64-CFFE25F7953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DC2CFC-C72D-4053-8E18-5239C189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1666798"/>
            <a:ext cx="5760640" cy="676672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Perpajakan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lanjutan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24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25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75656" y="14112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91680" y="1563638"/>
            <a:ext cx="6552728" cy="0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187352" y="411510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39752" y="627534"/>
            <a:ext cx="0" cy="3816424"/>
          </a:xfrm>
          <a:prstGeom prst="line">
            <a:avLst/>
          </a:prstGeom>
          <a:ln w="63500" cap="sq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Penghitungan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b="1" dirty="0" err="1"/>
              <a:t>Wajib</a:t>
            </a:r>
            <a:r>
              <a:rPr lang="en-US" sz="1600" b="1" dirty="0"/>
              <a:t> </a:t>
            </a:r>
            <a:r>
              <a:rPr lang="en-US" sz="1600" b="1" dirty="0" err="1"/>
              <a:t>Pajak</a:t>
            </a:r>
            <a:r>
              <a:rPr lang="en-US" sz="1600" b="1" dirty="0"/>
              <a:t> </a:t>
            </a:r>
            <a:r>
              <a:rPr lang="en-US" sz="1600" b="1" dirty="0" err="1"/>
              <a:t>Badan</a:t>
            </a:r>
            <a:r>
              <a:rPr lang="en-US" sz="1600" b="1" dirty="0"/>
              <a:t> Usaha </a:t>
            </a:r>
            <a:r>
              <a:rPr lang="en-US" sz="1600" b="1" dirty="0" err="1"/>
              <a:t>Milik</a:t>
            </a:r>
            <a:r>
              <a:rPr lang="en-US" sz="1600" b="1" dirty="0"/>
              <a:t> Negara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Badan</a:t>
            </a:r>
            <a:r>
              <a:rPr lang="en-US" sz="1600" b="1" dirty="0"/>
              <a:t> Usaha </a:t>
            </a:r>
            <a:r>
              <a:rPr lang="en-US" sz="1600" b="1" dirty="0" err="1"/>
              <a:t>Milik</a:t>
            </a:r>
            <a:r>
              <a:rPr lang="en-US" sz="1600" b="1" dirty="0"/>
              <a:t> Daerah</a:t>
            </a:r>
            <a:r>
              <a:rPr lang="en-US" sz="16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Penghitungannya</a:t>
            </a:r>
            <a:r>
              <a:rPr lang="en-US" sz="1600" dirty="0"/>
              <a:t> </a:t>
            </a:r>
            <a:r>
              <a:rPr lang="en-US" sz="1600" dirty="0" err="1"/>
              <a:t>diatur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4 PMK 208/ PMK.03/ 2009 </a:t>
            </a:r>
            <a:r>
              <a:rPr lang="en-US" sz="1600" dirty="0" err="1"/>
              <a:t>yaitu</a:t>
            </a:r>
            <a:r>
              <a:rPr lang="en-US" sz="1600" dirty="0"/>
              <a:t>:</a:t>
            </a:r>
          </a:p>
          <a:p>
            <a:pPr marL="171450" indent="-171450" algn="just">
              <a:spcBef>
                <a:spcPts val="0"/>
              </a:spcBef>
            </a:pPr>
            <a:r>
              <a:rPr lang="en-US" sz="1600" dirty="0" err="1" smtClean="0"/>
              <a:t>Besarnya</a:t>
            </a:r>
            <a:r>
              <a:rPr lang="en-US" sz="1600" dirty="0" smtClean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dihitung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penerapan</a:t>
            </a:r>
            <a:r>
              <a:rPr lang="en-US" sz="1600" dirty="0"/>
              <a:t> </a:t>
            </a:r>
            <a:r>
              <a:rPr lang="en-US" sz="1600" dirty="0" err="1"/>
              <a:t>tarif</a:t>
            </a:r>
            <a:r>
              <a:rPr lang="en-US" sz="1600" dirty="0"/>
              <a:t> </a:t>
            </a:r>
            <a:r>
              <a:rPr lang="en-US" sz="1600" dirty="0" err="1"/>
              <a:t>umum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laba-rugi</a:t>
            </a:r>
            <a:r>
              <a:rPr lang="en-US" sz="1600" dirty="0"/>
              <a:t> </a:t>
            </a:r>
            <a:r>
              <a:rPr lang="en-US" sz="1600" dirty="0" err="1"/>
              <a:t>fiskal</a:t>
            </a:r>
            <a:r>
              <a:rPr lang="en-US" sz="1600" dirty="0"/>
              <a:t> </a:t>
            </a:r>
            <a:r>
              <a:rPr lang="en-US" sz="1600" dirty="0" err="1"/>
              <a:t>menurut</a:t>
            </a:r>
            <a:r>
              <a:rPr lang="en-US" sz="1600" dirty="0"/>
              <a:t>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(RKAP)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yang </a:t>
            </a:r>
            <a:r>
              <a:rPr lang="en-US" sz="1600" dirty="0" err="1"/>
              <a:t>bersangkutan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disahkan</a:t>
            </a:r>
            <a:r>
              <a:rPr lang="en-US" sz="1600" dirty="0"/>
              <a:t> </a:t>
            </a:r>
            <a:r>
              <a:rPr lang="en-US" sz="1600" dirty="0" err="1"/>
              <a:t>Rapat</a:t>
            </a:r>
            <a:r>
              <a:rPr lang="en-US" sz="1600" dirty="0"/>
              <a:t> </a:t>
            </a:r>
            <a:r>
              <a:rPr lang="en-US" sz="1600" dirty="0" err="1"/>
              <a:t>Umum</a:t>
            </a:r>
            <a:r>
              <a:rPr lang="en-US" sz="1600" dirty="0"/>
              <a:t> </a:t>
            </a:r>
            <a:r>
              <a:rPr lang="en-US" sz="1600" dirty="0" err="1"/>
              <a:t>Pemegang</a:t>
            </a:r>
            <a:r>
              <a:rPr lang="en-US" sz="1600" dirty="0"/>
              <a:t> </a:t>
            </a:r>
            <a:r>
              <a:rPr lang="en-US" sz="1600" dirty="0" err="1"/>
              <a:t>Saham</a:t>
            </a:r>
            <a:r>
              <a:rPr lang="en-US" sz="1600" dirty="0"/>
              <a:t> (RUPS) </a:t>
            </a:r>
            <a:r>
              <a:rPr lang="en-US" sz="1600" dirty="0" err="1"/>
              <a:t>dikurangi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pemotongan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pemungutan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23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24 yang </a:t>
            </a:r>
            <a:r>
              <a:rPr lang="en-US" sz="1600" dirty="0" err="1"/>
              <a:t>dibayar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terutang</a:t>
            </a:r>
            <a:r>
              <a:rPr lang="en-US" sz="1600" dirty="0"/>
              <a:t> di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yang </a:t>
            </a:r>
            <a:r>
              <a:rPr lang="en-US" sz="1600" dirty="0" err="1"/>
              <a:t>lalu</a:t>
            </a:r>
            <a:r>
              <a:rPr lang="en-US" sz="1600" dirty="0"/>
              <a:t>, </a:t>
            </a:r>
            <a:r>
              <a:rPr lang="en-US" sz="1600" dirty="0" err="1"/>
              <a:t>dibagi</a:t>
            </a:r>
            <a:r>
              <a:rPr lang="en-US" sz="1600" dirty="0"/>
              <a:t> 12 (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/>
              <a:t>belas</a:t>
            </a:r>
            <a:r>
              <a:rPr lang="en-US" sz="1600" dirty="0"/>
              <a:t>).</a:t>
            </a:r>
          </a:p>
          <a:p>
            <a:pPr marL="171450" indent="-171450" algn="just">
              <a:spcBef>
                <a:spcPts val="0"/>
              </a:spcBef>
            </a:pP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(RKAP) </a:t>
            </a:r>
            <a:r>
              <a:rPr lang="en-US" sz="1600" dirty="0" err="1"/>
              <a:t>belum</a:t>
            </a:r>
            <a:r>
              <a:rPr lang="en-US" sz="1600" dirty="0"/>
              <a:t> </a:t>
            </a:r>
            <a:r>
              <a:rPr lang="en-US" sz="1600" dirty="0" err="1"/>
              <a:t>disahkan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besarnya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bulan-bulan</a:t>
            </a:r>
            <a:r>
              <a:rPr lang="en-US" sz="1600" dirty="0"/>
              <a:t> </a:t>
            </a:r>
            <a:r>
              <a:rPr lang="en-US" sz="1600" dirty="0" err="1"/>
              <a:t>sebelum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pengesahan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terakhir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sebelumnya</a:t>
            </a:r>
            <a:r>
              <a:rPr lang="en-US" sz="1600" dirty="0"/>
              <a:t>.</a:t>
            </a: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BUMN/BUMD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Contoh</a:t>
            </a:r>
            <a:r>
              <a:rPr lang="en-US" sz="16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PT MBA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Badan</a:t>
            </a:r>
            <a:r>
              <a:rPr lang="en-US" sz="1600" dirty="0"/>
              <a:t> Usaha </a:t>
            </a:r>
            <a:r>
              <a:rPr lang="en-US" sz="1600" dirty="0" err="1"/>
              <a:t>Milik</a:t>
            </a:r>
            <a:r>
              <a:rPr lang="en-US" sz="1600" dirty="0"/>
              <a:t> Negara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Anggaran</a:t>
            </a:r>
            <a:r>
              <a:rPr lang="en-US" sz="1600" dirty="0"/>
              <a:t> </a:t>
            </a:r>
            <a:r>
              <a:rPr lang="en-US" sz="1600" dirty="0" err="1"/>
              <a:t>Pendapatan</a:t>
            </a:r>
            <a:r>
              <a:rPr lang="en-US" sz="1600" dirty="0"/>
              <a:t> (RKAP) </a:t>
            </a:r>
            <a:r>
              <a:rPr lang="en-US" sz="1600" dirty="0" err="1"/>
              <a:t>tahun</a:t>
            </a:r>
            <a:r>
              <a:rPr lang="en-US" sz="1600" dirty="0"/>
              <a:t> 2014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disahkan</a:t>
            </a:r>
            <a:r>
              <a:rPr lang="en-US" sz="1600" dirty="0"/>
              <a:t> </a:t>
            </a:r>
            <a:r>
              <a:rPr lang="en-US" sz="1600" dirty="0" err="1"/>
              <a:t>Rapat</a:t>
            </a:r>
            <a:r>
              <a:rPr lang="en-US" sz="1600" dirty="0"/>
              <a:t> </a:t>
            </a:r>
            <a:r>
              <a:rPr lang="en-US" sz="1600" dirty="0" err="1"/>
              <a:t>Umum</a:t>
            </a:r>
            <a:r>
              <a:rPr lang="en-US" sz="1600" dirty="0"/>
              <a:t> </a:t>
            </a:r>
            <a:r>
              <a:rPr lang="en-US" sz="1600" dirty="0" err="1"/>
              <a:t>Pemegang</a:t>
            </a:r>
            <a:r>
              <a:rPr lang="en-US" sz="1600" dirty="0"/>
              <a:t> </a:t>
            </a:r>
            <a:r>
              <a:rPr lang="en-US" sz="1600" dirty="0" err="1"/>
              <a:t>Saham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Januari</a:t>
            </a:r>
            <a:r>
              <a:rPr lang="en-US" sz="1600" dirty="0"/>
              <a:t> 2014 </a:t>
            </a:r>
            <a:r>
              <a:rPr lang="en-US" sz="1600" dirty="0" err="1"/>
              <a:t>diketahui</a:t>
            </a:r>
            <a:r>
              <a:rPr lang="en-US" sz="1600" dirty="0"/>
              <a:t> </a:t>
            </a:r>
            <a:r>
              <a:rPr lang="en-US" sz="1600" dirty="0" err="1"/>
              <a:t>sbb</a:t>
            </a:r>
            <a:r>
              <a:rPr lang="en-US" sz="16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Peredaran</a:t>
            </a:r>
            <a:r>
              <a:rPr lang="en-US" sz="1600" dirty="0"/>
              <a:t> </a:t>
            </a:r>
            <a:r>
              <a:rPr lang="en-US" sz="1600" dirty="0" err="1"/>
              <a:t>bruto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2014             </a:t>
            </a:r>
            <a:r>
              <a:rPr lang="en-US" sz="1600" dirty="0" smtClean="0"/>
              <a:t>	</a:t>
            </a:r>
            <a:r>
              <a:rPr lang="en-US" sz="1600" dirty="0" err="1" smtClean="0"/>
              <a:t>Rp</a:t>
            </a:r>
            <a:r>
              <a:rPr lang="en-US" sz="1600" dirty="0" smtClean="0"/>
              <a:t> </a:t>
            </a:r>
            <a:r>
              <a:rPr lang="en-US" sz="1600" dirty="0"/>
              <a:t>100.000.000.000,00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Laba</a:t>
            </a:r>
            <a:r>
              <a:rPr lang="en-US" sz="1600" dirty="0"/>
              <a:t> </a:t>
            </a:r>
            <a:r>
              <a:rPr lang="en-US" sz="1600" dirty="0" err="1"/>
              <a:t>Fiskal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2014 </a:t>
            </a:r>
            <a:r>
              <a:rPr lang="en-US" sz="1600" dirty="0" err="1"/>
              <a:t>sebesar</a:t>
            </a:r>
            <a:r>
              <a:rPr lang="en-US" sz="1600" dirty="0"/>
              <a:t>              </a:t>
            </a:r>
            <a:r>
              <a:rPr lang="en-US" sz="1600" dirty="0" smtClean="0"/>
              <a:t>	</a:t>
            </a:r>
            <a:r>
              <a:rPr lang="en-US" sz="1600" dirty="0" err="1" smtClean="0"/>
              <a:t>Rp</a:t>
            </a:r>
            <a:r>
              <a:rPr lang="en-US" sz="1600" dirty="0" smtClean="0"/>
              <a:t>   10.000.000.000,00</a:t>
            </a: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impor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2013 </a:t>
            </a:r>
            <a:r>
              <a:rPr lang="en-US" sz="1600" dirty="0" err="1"/>
              <a:t>sebesar</a:t>
            </a:r>
            <a:r>
              <a:rPr lang="en-US" sz="1600" dirty="0"/>
              <a:t>                 </a:t>
            </a:r>
            <a:r>
              <a:rPr lang="en-US" sz="1600" dirty="0" smtClean="0"/>
              <a:t>	</a:t>
            </a:r>
            <a:r>
              <a:rPr lang="en-US" sz="1600" dirty="0" err="1" smtClean="0"/>
              <a:t>Rp</a:t>
            </a:r>
            <a:r>
              <a:rPr lang="en-US" sz="1600" dirty="0" smtClean="0"/>
              <a:t>        150.000.000,00</a:t>
            </a: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23 </a:t>
            </a:r>
            <a:r>
              <a:rPr lang="en-US" sz="1600" dirty="0" err="1"/>
              <a:t>dipungut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lain 2013 </a:t>
            </a:r>
            <a:r>
              <a:rPr lang="en-US" sz="1600" dirty="0" err="1"/>
              <a:t>sebesar</a:t>
            </a:r>
            <a:r>
              <a:rPr lang="en-US" sz="1600" dirty="0"/>
              <a:t>      </a:t>
            </a:r>
            <a:r>
              <a:rPr lang="en-US" sz="1600" dirty="0" smtClean="0"/>
              <a:t>	</a:t>
            </a:r>
            <a:r>
              <a:rPr lang="en-US" sz="1600" dirty="0" err="1" smtClean="0"/>
              <a:t>Rp</a:t>
            </a:r>
            <a:r>
              <a:rPr lang="en-US" sz="1600" dirty="0" smtClean="0"/>
              <a:t>        100.000.000,00</a:t>
            </a: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24 </a:t>
            </a:r>
            <a:r>
              <a:rPr lang="en-US" sz="1600" dirty="0" err="1"/>
              <a:t>tahun</a:t>
            </a:r>
            <a:r>
              <a:rPr lang="en-US" sz="1600" dirty="0"/>
              <a:t> 2013 </a:t>
            </a:r>
            <a:r>
              <a:rPr lang="en-US" sz="1600" dirty="0" err="1"/>
              <a:t>sebesar</a:t>
            </a:r>
            <a:r>
              <a:rPr lang="en-US" sz="1600" dirty="0"/>
              <a:t>                          </a:t>
            </a:r>
            <a:r>
              <a:rPr lang="en-US" sz="1600" dirty="0" smtClean="0"/>
              <a:t>	</a:t>
            </a:r>
            <a:r>
              <a:rPr lang="en-US" sz="1600" dirty="0" err="1" smtClean="0"/>
              <a:t>Rp</a:t>
            </a:r>
            <a:r>
              <a:rPr lang="en-US" sz="1600" dirty="0" smtClean="0"/>
              <a:t>        400.000.000,00</a:t>
            </a: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 smtClean="0"/>
              <a:t>Penghitungan</a:t>
            </a:r>
            <a:r>
              <a:rPr lang="en-US" sz="1600" dirty="0" smtClean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tahun</a:t>
            </a:r>
            <a:r>
              <a:rPr lang="en-US" sz="1600" dirty="0"/>
              <a:t> 2014 </a:t>
            </a:r>
            <a:r>
              <a:rPr lang="en-US" sz="1600" dirty="0" err="1"/>
              <a:t>adalah</a:t>
            </a:r>
            <a:r>
              <a:rPr lang="en-US" sz="1600" dirty="0"/>
              <a:t> 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peredaran</a:t>
            </a:r>
            <a:r>
              <a:rPr lang="en-US" sz="1600" dirty="0"/>
              <a:t> </a:t>
            </a:r>
            <a:r>
              <a:rPr lang="en-US" sz="1600" dirty="0" err="1"/>
              <a:t>bruto</a:t>
            </a:r>
            <a:r>
              <a:rPr lang="en-US" sz="1600" dirty="0"/>
              <a:t> </a:t>
            </a:r>
            <a:r>
              <a:rPr lang="en-US" sz="1600" dirty="0" err="1"/>
              <a:t>setahun</a:t>
            </a:r>
            <a:r>
              <a:rPr lang="en-US" sz="1600" dirty="0"/>
              <a:t> di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Rp</a:t>
            </a:r>
            <a:r>
              <a:rPr lang="en-US" sz="1600" dirty="0"/>
              <a:t> 50.000.000.000,00,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PT MBA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mendapat</a:t>
            </a:r>
            <a:r>
              <a:rPr lang="en-US" sz="1600" dirty="0"/>
              <a:t> </a:t>
            </a:r>
            <a:r>
              <a:rPr lang="en-US" sz="1600" dirty="0" err="1"/>
              <a:t>fasilitas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31 E </a:t>
            </a:r>
            <a:r>
              <a:rPr lang="en-US" sz="1600" dirty="0" err="1"/>
              <a:t>Undang-Undang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menghitung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terutang</a:t>
            </a:r>
            <a:r>
              <a:rPr lang="en-US" sz="1600" dirty="0"/>
              <a:t>.</a:t>
            </a: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BUMN/BUMD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Rencana</a:t>
            </a:r>
            <a:r>
              <a:rPr lang="en-US" sz="1600" dirty="0"/>
              <a:t> </a:t>
            </a:r>
            <a:r>
              <a:rPr lang="en-US" sz="1600" dirty="0" err="1"/>
              <a:t>Laba</a:t>
            </a:r>
            <a:r>
              <a:rPr lang="en-US" sz="1600" dirty="0"/>
              <a:t> </a:t>
            </a:r>
            <a:r>
              <a:rPr lang="en-US" sz="1600" dirty="0" err="1"/>
              <a:t>Fiskal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2014                        </a:t>
            </a:r>
            <a:r>
              <a:rPr lang="en-US" sz="1600" dirty="0" smtClean="0"/>
              <a:t>	  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 10.000.000.000,00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Terutang</a:t>
            </a:r>
            <a:r>
              <a:rPr lang="en-US" sz="1600" dirty="0"/>
              <a:t> : </a:t>
            </a:r>
            <a:r>
              <a:rPr lang="en-US" sz="1600" dirty="0">
                <a:solidFill>
                  <a:srgbClr val="FF0000"/>
                </a:solidFill>
              </a:rPr>
              <a:t>25% x </a:t>
            </a:r>
            <a:r>
              <a:rPr lang="en-US" sz="1600" dirty="0" err="1">
                <a:solidFill>
                  <a:srgbClr val="FF0000"/>
                </a:solidFill>
              </a:rPr>
              <a:t>Rp</a:t>
            </a:r>
            <a:r>
              <a:rPr lang="en-US" sz="1600" dirty="0">
                <a:solidFill>
                  <a:srgbClr val="FF0000"/>
                </a:solidFill>
              </a:rPr>
              <a:t>. 10.000.000.000,00 </a:t>
            </a:r>
            <a:r>
              <a:rPr lang="en-US" sz="1600" dirty="0" smtClean="0"/>
              <a:t>	= </a:t>
            </a:r>
            <a:r>
              <a:rPr lang="en-US" sz="1600" b="1" dirty="0" err="1"/>
              <a:t>Rp</a:t>
            </a:r>
            <a:r>
              <a:rPr lang="en-US" sz="1600" b="1" dirty="0"/>
              <a:t> 2.500.000.000,00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 smtClean="0"/>
              <a:t>Kredit</a:t>
            </a:r>
            <a:r>
              <a:rPr lang="en-US" sz="1600" dirty="0" smtClean="0"/>
              <a:t> </a:t>
            </a:r>
            <a:r>
              <a:rPr lang="en-US" sz="1600" dirty="0" err="1"/>
              <a:t>Pajak</a:t>
            </a:r>
            <a:r>
              <a:rPr lang="en-US" sz="1600" dirty="0"/>
              <a:t> 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 </a:t>
            </a:r>
            <a:r>
              <a:rPr lang="en-US" sz="1600" dirty="0" err="1"/>
              <a:t>impor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2013 </a:t>
            </a:r>
            <a:r>
              <a:rPr lang="en-US" sz="1600" dirty="0" err="1"/>
              <a:t>sebesar</a:t>
            </a:r>
            <a:r>
              <a:rPr lang="en-US" sz="1600" dirty="0"/>
              <a:t>      </a:t>
            </a:r>
            <a:r>
              <a:rPr lang="en-US" sz="1600" dirty="0" smtClean="0"/>
              <a:t>	      	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 </a:t>
            </a:r>
            <a:r>
              <a:rPr lang="en-US" sz="1600" b="1" dirty="0"/>
              <a:t>150.000.000,00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23 </a:t>
            </a:r>
            <a:r>
              <a:rPr lang="en-US" sz="1600" dirty="0" err="1"/>
              <a:t>dipungut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lain 2013 </a:t>
            </a:r>
            <a:r>
              <a:rPr lang="en-US" sz="1600" dirty="0" err="1" smtClean="0"/>
              <a:t>sebesar</a:t>
            </a:r>
            <a:r>
              <a:rPr lang="en-US" sz="1600" dirty="0" smtClean="0"/>
              <a:t>	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 </a:t>
            </a:r>
            <a:r>
              <a:rPr lang="en-US" sz="1600" b="1" dirty="0"/>
              <a:t>100.000.000,00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24 </a:t>
            </a:r>
            <a:r>
              <a:rPr lang="en-US" sz="1600" dirty="0" err="1"/>
              <a:t>tahun</a:t>
            </a:r>
            <a:r>
              <a:rPr lang="en-US" sz="1600" dirty="0"/>
              <a:t> 2013 </a:t>
            </a:r>
            <a:r>
              <a:rPr lang="en-US" sz="1600" dirty="0" err="1"/>
              <a:t>sebesar</a:t>
            </a:r>
            <a:r>
              <a:rPr lang="en-US" sz="1600" dirty="0"/>
              <a:t>                     </a:t>
            </a:r>
            <a:r>
              <a:rPr lang="en-US" sz="1600" dirty="0" smtClean="0"/>
              <a:t>	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 </a:t>
            </a:r>
            <a:r>
              <a:rPr lang="en-US" sz="1600" b="1" dirty="0"/>
              <a:t>400.000.000,00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Kredit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smtClean="0"/>
              <a:t>				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 650.000.000,00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Badan</a:t>
            </a:r>
            <a:r>
              <a:rPr lang="en-US" sz="1600" dirty="0"/>
              <a:t> </a:t>
            </a:r>
            <a:r>
              <a:rPr lang="en-US" sz="1600" dirty="0" err="1"/>
              <a:t>terutang</a:t>
            </a:r>
            <a:r>
              <a:rPr lang="en-US" sz="1600" dirty="0"/>
              <a:t>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bayar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   </a:t>
            </a:r>
            <a:r>
              <a:rPr lang="en-US" sz="1600" b="1" dirty="0" err="1"/>
              <a:t>Rp</a:t>
            </a:r>
            <a:r>
              <a:rPr lang="en-US" sz="1600" b="1" dirty="0"/>
              <a:t> 1.850.000.000,00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 smtClean="0"/>
              <a:t>Angsuran</a:t>
            </a:r>
            <a:r>
              <a:rPr lang="en-US" sz="1600" dirty="0" smtClean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tahun</a:t>
            </a:r>
            <a:r>
              <a:rPr lang="en-US" sz="1600" dirty="0"/>
              <a:t> 2014 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Rp1.850.000.000,00/ </a:t>
            </a:r>
            <a:r>
              <a:rPr lang="en-US" sz="1600" dirty="0">
                <a:solidFill>
                  <a:srgbClr val="FF0000"/>
                </a:solidFill>
              </a:rPr>
              <a:t>12</a:t>
            </a:r>
            <a:r>
              <a:rPr lang="en-US" sz="1600" dirty="0"/>
              <a:t>= </a:t>
            </a:r>
            <a:r>
              <a:rPr lang="en-US" sz="1600" dirty="0" smtClean="0"/>
              <a:t>	</a:t>
            </a:r>
            <a:r>
              <a:rPr lang="en-US" sz="1600" b="1" dirty="0" err="1" smtClean="0"/>
              <a:t>Rp</a:t>
            </a:r>
            <a:r>
              <a:rPr lang="en-US" sz="1600" b="1" dirty="0"/>
              <a:t>. 154.166.666,00</a:t>
            </a: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BUMN/BUMD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600" i="1" dirty="0" err="1">
                <a:solidFill>
                  <a:srgbClr val="C00000"/>
                </a:solidFill>
              </a:rPr>
              <a:t>Fiskal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Luar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Negeri</a:t>
            </a:r>
            <a:r>
              <a:rPr lang="en-US" sz="1600" i="1" dirty="0">
                <a:solidFill>
                  <a:srgbClr val="C00000"/>
                </a:solidFill>
              </a:rPr>
              <a:t> (FLN) </a:t>
            </a:r>
            <a:r>
              <a:rPr lang="en-US" sz="1600" i="1" dirty="0" err="1">
                <a:solidFill>
                  <a:srgbClr val="C00000"/>
                </a:solidFill>
              </a:rPr>
              <a:t>adalah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Pajak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Penghasilan</a:t>
            </a:r>
            <a:r>
              <a:rPr lang="en-US" sz="1600" i="1" dirty="0">
                <a:solidFill>
                  <a:srgbClr val="C00000"/>
                </a:solidFill>
              </a:rPr>
              <a:t> (</a:t>
            </a:r>
            <a:r>
              <a:rPr lang="en-US" sz="1600" i="1" dirty="0" err="1">
                <a:solidFill>
                  <a:srgbClr val="C00000"/>
                </a:solidFill>
              </a:rPr>
              <a:t>PPh</a:t>
            </a:r>
            <a:r>
              <a:rPr lang="en-US" sz="1600" i="1" dirty="0">
                <a:solidFill>
                  <a:srgbClr val="C00000"/>
                </a:solidFill>
              </a:rPr>
              <a:t>) yang </a:t>
            </a:r>
            <a:r>
              <a:rPr lang="en-US" sz="1600" i="1" dirty="0" err="1">
                <a:solidFill>
                  <a:srgbClr val="C00000"/>
                </a:solidFill>
              </a:rPr>
              <a:t>wajib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dibayar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oleh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setiap</a:t>
            </a:r>
            <a:r>
              <a:rPr lang="en-US" sz="1600" i="1" dirty="0">
                <a:solidFill>
                  <a:srgbClr val="C00000"/>
                </a:solidFill>
              </a:rPr>
              <a:t> Orang </a:t>
            </a:r>
            <a:r>
              <a:rPr lang="en-US" sz="1600" i="1" dirty="0" err="1">
                <a:solidFill>
                  <a:srgbClr val="C00000"/>
                </a:solidFill>
              </a:rPr>
              <a:t>Pribadi</a:t>
            </a:r>
            <a:r>
              <a:rPr lang="en-US" sz="1600" i="1" dirty="0">
                <a:solidFill>
                  <a:srgbClr val="C00000"/>
                </a:solidFill>
              </a:rPr>
              <a:t> yang </a:t>
            </a:r>
            <a:r>
              <a:rPr lang="en-US" sz="1600" i="1" dirty="0" err="1">
                <a:solidFill>
                  <a:srgbClr val="C00000"/>
                </a:solidFill>
              </a:rPr>
              <a:t>akan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bertolak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ke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luar</a:t>
            </a:r>
            <a:r>
              <a:rPr lang="en-US" sz="1600" i="1" dirty="0">
                <a:solidFill>
                  <a:srgbClr val="C00000"/>
                </a:solidFill>
              </a:rPr>
              <a:t> </a:t>
            </a:r>
            <a:r>
              <a:rPr lang="en-US" sz="1600" i="1" dirty="0" err="1">
                <a:solidFill>
                  <a:srgbClr val="C00000"/>
                </a:solidFill>
              </a:rPr>
              <a:t>negeri</a:t>
            </a:r>
            <a:r>
              <a:rPr lang="en-US" sz="1600" i="1" dirty="0" smtClean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b="1" i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700" b="1" u="sng" dirty="0" err="1"/>
              <a:t>Pembayaran</a:t>
            </a:r>
            <a:r>
              <a:rPr lang="en-US" sz="1700" b="1" u="sng" dirty="0"/>
              <a:t> </a:t>
            </a:r>
            <a:r>
              <a:rPr lang="en-US" sz="1700" b="1" u="sng" dirty="0" err="1"/>
              <a:t>dan</a:t>
            </a:r>
            <a:r>
              <a:rPr lang="en-US" sz="1700" b="1" u="sng" dirty="0"/>
              <a:t> </a:t>
            </a:r>
            <a:r>
              <a:rPr lang="en-US" sz="1700" b="1" u="sng" dirty="0" err="1"/>
              <a:t>Pengkreditan</a:t>
            </a:r>
            <a:r>
              <a:rPr lang="en-US" sz="1700" b="1" u="sng" dirty="0"/>
              <a:t> FLN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700" dirty="0" err="1" smtClean="0"/>
              <a:t>Tarif</a:t>
            </a:r>
            <a:r>
              <a:rPr lang="en-US" sz="1700" dirty="0" smtClean="0"/>
              <a:t> </a:t>
            </a:r>
            <a:r>
              <a:rPr lang="en-US" sz="1700" dirty="0" err="1"/>
              <a:t>Fiskal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</a:t>
            </a:r>
            <a:r>
              <a:rPr lang="en-US" sz="1700" dirty="0" smtClean="0"/>
              <a:t>:</a:t>
            </a:r>
            <a:endParaRPr lang="en-US" sz="1700" dirty="0"/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700" dirty="0" err="1" smtClean="0"/>
              <a:t>Rp</a:t>
            </a:r>
            <a:r>
              <a:rPr lang="en-US" sz="1700" dirty="0"/>
              <a:t>. 1.000.000,- (</a:t>
            </a:r>
            <a:r>
              <a:rPr lang="en-US" sz="1700" dirty="0" err="1"/>
              <a:t>satu</a:t>
            </a:r>
            <a:r>
              <a:rPr lang="en-US" sz="1700" dirty="0"/>
              <a:t> </a:t>
            </a:r>
            <a:r>
              <a:rPr lang="en-US" sz="1700" dirty="0" err="1"/>
              <a:t>juta</a:t>
            </a:r>
            <a:r>
              <a:rPr lang="en-US" sz="1700" dirty="0"/>
              <a:t> rupiah),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setiap</a:t>
            </a:r>
            <a:r>
              <a:rPr lang="en-US" sz="1700" dirty="0"/>
              <a:t> kali </a:t>
            </a:r>
            <a:r>
              <a:rPr lang="en-US" sz="1700" dirty="0" err="1"/>
              <a:t>perjalanan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</a:t>
            </a:r>
            <a:r>
              <a:rPr lang="en-US" sz="1700" dirty="0" err="1"/>
              <a:t>pesawat</a:t>
            </a:r>
            <a:r>
              <a:rPr lang="en-US" sz="1700" dirty="0"/>
              <a:t> </a:t>
            </a:r>
            <a:r>
              <a:rPr lang="en-US" sz="1700" dirty="0" err="1"/>
              <a:t>udara</a:t>
            </a:r>
            <a:r>
              <a:rPr lang="en-US" sz="1700" dirty="0" smtClean="0"/>
              <a:t>;</a:t>
            </a:r>
            <a:endParaRPr lang="en-US" sz="1700" dirty="0"/>
          </a:p>
          <a:p>
            <a:pPr marL="342900" indent="-171450" algn="just">
              <a:spcBef>
                <a:spcPts val="0"/>
              </a:spcBef>
              <a:buFont typeface="+mj-lt"/>
              <a:buAutoNum type="alphaLcPeriod"/>
            </a:pPr>
            <a:r>
              <a:rPr lang="en-US" sz="1700" dirty="0" err="1" smtClean="0"/>
              <a:t>Rp</a:t>
            </a:r>
            <a:r>
              <a:rPr lang="en-US" sz="1700" dirty="0"/>
              <a:t>. 500.000,- (lima </a:t>
            </a:r>
            <a:r>
              <a:rPr lang="en-US" sz="1700" dirty="0" err="1"/>
              <a:t>ratus</a:t>
            </a:r>
            <a:r>
              <a:rPr lang="en-US" sz="1700" dirty="0"/>
              <a:t> </a:t>
            </a:r>
            <a:r>
              <a:rPr lang="en-US" sz="1700" dirty="0" err="1"/>
              <a:t>ribu</a:t>
            </a:r>
            <a:r>
              <a:rPr lang="en-US" sz="1700" dirty="0"/>
              <a:t> rupiah),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setiap</a:t>
            </a:r>
            <a:r>
              <a:rPr lang="en-US" sz="1700" dirty="0"/>
              <a:t> kali </a:t>
            </a:r>
            <a:r>
              <a:rPr lang="en-US" sz="1700" dirty="0" err="1"/>
              <a:t>perjalanan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</a:t>
            </a:r>
            <a:r>
              <a:rPr lang="en-US" sz="1700" dirty="0" err="1"/>
              <a:t>kapal</a:t>
            </a:r>
            <a:r>
              <a:rPr lang="en-US" sz="1700" dirty="0"/>
              <a:t> </a:t>
            </a:r>
            <a:r>
              <a:rPr lang="en-US" sz="1700" dirty="0" err="1"/>
              <a:t>laut</a:t>
            </a:r>
            <a:r>
              <a:rPr lang="en-US" sz="1700" dirty="0" smtClean="0"/>
              <a:t>;</a:t>
            </a: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700" dirty="0" err="1" smtClean="0"/>
              <a:t>Dilaksanakan</a:t>
            </a:r>
            <a:r>
              <a:rPr lang="en-US" sz="1700" dirty="0" smtClean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menggunakan</a:t>
            </a:r>
            <a:r>
              <a:rPr lang="en-US" sz="1700" dirty="0"/>
              <a:t> </a:t>
            </a:r>
            <a:r>
              <a:rPr lang="en-US" sz="1700" dirty="0" err="1"/>
              <a:t>Tanda</a:t>
            </a:r>
            <a:r>
              <a:rPr lang="en-US" sz="1700" dirty="0"/>
              <a:t> </a:t>
            </a:r>
            <a:r>
              <a:rPr lang="en-US" sz="1700" dirty="0" err="1"/>
              <a:t>Bukti</a:t>
            </a:r>
            <a:r>
              <a:rPr lang="en-US" sz="1700" dirty="0"/>
              <a:t> </a:t>
            </a:r>
            <a:r>
              <a:rPr lang="en-US" sz="1700" dirty="0" err="1"/>
              <a:t>Pembayaran</a:t>
            </a:r>
            <a:r>
              <a:rPr lang="en-US" sz="1700" dirty="0"/>
              <a:t> </a:t>
            </a:r>
            <a:r>
              <a:rPr lang="en-US" sz="1700" dirty="0" err="1"/>
              <a:t>Fiskal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(TBFLN) di </a:t>
            </a:r>
            <a:r>
              <a:rPr lang="en-US" sz="1700" dirty="0" err="1"/>
              <a:t>bandar</a:t>
            </a:r>
            <a:r>
              <a:rPr lang="en-US" sz="1700" dirty="0"/>
              <a:t> </a:t>
            </a:r>
            <a:r>
              <a:rPr lang="en-US" sz="1700" dirty="0" err="1"/>
              <a:t>udara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pelabuhan</a:t>
            </a:r>
            <a:r>
              <a:rPr lang="en-US" sz="1700" dirty="0"/>
              <a:t> </a:t>
            </a:r>
            <a:r>
              <a:rPr lang="en-US" sz="1700" dirty="0" err="1"/>
              <a:t>laut</a:t>
            </a:r>
            <a:r>
              <a:rPr lang="en-US" sz="1700" dirty="0"/>
              <a:t> </a:t>
            </a:r>
            <a:r>
              <a:rPr lang="en-US" sz="1700" dirty="0" err="1"/>
              <a:t>keberangkatan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maupun</a:t>
            </a:r>
            <a:r>
              <a:rPr lang="en-US" sz="1700" dirty="0"/>
              <a:t> </a:t>
            </a:r>
            <a:r>
              <a:rPr lang="en-US" sz="1700" dirty="0" err="1"/>
              <a:t>tempat</a:t>
            </a:r>
            <a:r>
              <a:rPr lang="en-US" sz="1700" dirty="0"/>
              <a:t> lain yang </a:t>
            </a:r>
            <a:r>
              <a:rPr lang="en-US" sz="1700" dirty="0" err="1"/>
              <a:t>ditentukan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Direktur</a:t>
            </a:r>
            <a:r>
              <a:rPr lang="en-US" sz="1700" dirty="0"/>
              <a:t> </a:t>
            </a:r>
            <a:r>
              <a:rPr lang="en-US" sz="1700" dirty="0" err="1"/>
              <a:t>Jenderal</a:t>
            </a:r>
            <a:r>
              <a:rPr lang="en-US" sz="1700" dirty="0"/>
              <a:t> </a:t>
            </a:r>
            <a:r>
              <a:rPr lang="en-US" sz="1700" dirty="0" err="1"/>
              <a:t>Pajak</a:t>
            </a:r>
            <a:r>
              <a:rPr lang="en-US" sz="1700" dirty="0" smtClean="0"/>
              <a:t>;</a:t>
            </a: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700" dirty="0" err="1" smtClean="0"/>
              <a:t>Anggota</a:t>
            </a:r>
            <a:r>
              <a:rPr lang="en-US" sz="1700" dirty="0" smtClean="0"/>
              <a:t> </a:t>
            </a:r>
            <a:r>
              <a:rPr lang="en-US" sz="1700" dirty="0" err="1"/>
              <a:t>keluarga</a:t>
            </a:r>
            <a:r>
              <a:rPr lang="en-US" sz="1700" dirty="0"/>
              <a:t> </a:t>
            </a:r>
            <a:r>
              <a:rPr lang="en-US" sz="1700" dirty="0" err="1"/>
              <a:t>sedarah</a:t>
            </a:r>
            <a:r>
              <a:rPr lang="en-US" sz="1700" dirty="0"/>
              <a:t> </a:t>
            </a:r>
            <a:r>
              <a:rPr lang="en-US" sz="1700" dirty="0" err="1"/>
              <a:t>semenda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garis</a:t>
            </a:r>
            <a:r>
              <a:rPr lang="en-US" sz="1700" dirty="0"/>
              <a:t> </a:t>
            </a:r>
            <a:r>
              <a:rPr lang="en-US" sz="1700" dirty="0" err="1"/>
              <a:t>keturunan</a:t>
            </a:r>
            <a:r>
              <a:rPr lang="en-US" sz="1700" dirty="0"/>
              <a:t> </a:t>
            </a:r>
            <a:r>
              <a:rPr lang="en-US" sz="1700" dirty="0" err="1"/>
              <a:t>lurus</a:t>
            </a:r>
            <a:r>
              <a:rPr lang="en-US" sz="1700" dirty="0"/>
              <a:t> </a:t>
            </a:r>
            <a:r>
              <a:rPr lang="en-US" sz="1700" dirty="0" err="1"/>
              <a:t>serta</a:t>
            </a:r>
            <a:r>
              <a:rPr lang="en-US" sz="1700" dirty="0"/>
              <a:t> </a:t>
            </a:r>
            <a:r>
              <a:rPr lang="en-US" sz="1700" dirty="0" err="1"/>
              <a:t>anak</a:t>
            </a:r>
            <a:r>
              <a:rPr lang="en-US" sz="1700" dirty="0"/>
              <a:t> </a:t>
            </a:r>
            <a:r>
              <a:rPr lang="en-US" sz="1700" dirty="0" err="1"/>
              <a:t>angkat</a:t>
            </a:r>
            <a:r>
              <a:rPr lang="en-US" sz="1700" dirty="0"/>
              <a:t> yang </a:t>
            </a:r>
            <a:r>
              <a:rPr lang="en-US" sz="1700" dirty="0" err="1"/>
              <a:t>menjadi</a:t>
            </a:r>
            <a:r>
              <a:rPr lang="en-US" sz="1700" dirty="0"/>
              <a:t> </a:t>
            </a:r>
            <a:r>
              <a:rPr lang="en-US" sz="1700" dirty="0" err="1"/>
              <a:t>tanggungan</a:t>
            </a:r>
            <a:r>
              <a:rPr lang="en-US" sz="1700" dirty="0"/>
              <a:t> </a:t>
            </a:r>
            <a:r>
              <a:rPr lang="en-US" sz="1700" dirty="0" err="1"/>
              <a:t>sepenuhnya</a:t>
            </a:r>
            <a:r>
              <a:rPr lang="en-US" sz="1700" dirty="0"/>
              <a:t>, TBPFLN </a:t>
            </a:r>
            <a:r>
              <a:rPr lang="en-US" sz="1700" dirty="0" err="1"/>
              <a:t>diisi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nama</a:t>
            </a:r>
            <a:r>
              <a:rPr lang="en-US" sz="1700" dirty="0"/>
              <a:t>/ </a:t>
            </a:r>
            <a:r>
              <a:rPr lang="en-US" sz="1700" dirty="0" err="1"/>
              <a:t>identitas</a:t>
            </a:r>
            <a:r>
              <a:rPr lang="en-US" sz="1700" dirty="0"/>
              <a:t> </a:t>
            </a:r>
            <a:r>
              <a:rPr lang="en-US" sz="1700" dirty="0" err="1"/>
              <a:t>anggota</a:t>
            </a:r>
            <a:r>
              <a:rPr lang="en-US" sz="1700" dirty="0"/>
              <a:t> </a:t>
            </a:r>
            <a:r>
              <a:rPr lang="en-US" sz="1700" dirty="0" err="1"/>
              <a:t>keluarga</a:t>
            </a:r>
            <a:r>
              <a:rPr lang="en-US" sz="1700" dirty="0"/>
              <a:t> yang </a:t>
            </a:r>
            <a:r>
              <a:rPr lang="en-US" sz="1700" dirty="0" err="1"/>
              <a:t>bertolak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, </a:t>
            </a:r>
            <a:r>
              <a:rPr lang="en-US" sz="1700" dirty="0" err="1"/>
              <a:t>dan</a:t>
            </a:r>
            <a:r>
              <a:rPr lang="en-US" sz="1700" dirty="0"/>
              <a:t> NPWP yang </a:t>
            </a:r>
            <a:r>
              <a:rPr lang="en-US" sz="1700" dirty="0" err="1"/>
              <a:t>dicantumkan</a:t>
            </a:r>
            <a:r>
              <a:rPr lang="en-US" sz="1700" dirty="0"/>
              <a:t> </a:t>
            </a:r>
            <a:r>
              <a:rPr lang="en-US" sz="1700" dirty="0" err="1"/>
              <a:t>adalah</a:t>
            </a:r>
            <a:r>
              <a:rPr lang="en-US" sz="1700" dirty="0"/>
              <a:t> NPWP </a:t>
            </a:r>
            <a:r>
              <a:rPr lang="en-US" sz="1700" dirty="0" err="1"/>
              <a:t>kepala</a:t>
            </a:r>
            <a:r>
              <a:rPr lang="en-US" sz="1700" dirty="0"/>
              <a:t> </a:t>
            </a:r>
            <a:r>
              <a:rPr lang="en-US" sz="1700" dirty="0" err="1"/>
              <a:t>keluarga</a:t>
            </a:r>
            <a:r>
              <a:rPr lang="en-US" sz="1700" dirty="0" smtClean="0"/>
              <a:t>.</a:t>
            </a: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1700" dirty="0" err="1" smtClean="0"/>
              <a:t>Pembayaran</a:t>
            </a:r>
            <a:r>
              <a:rPr lang="en-US" sz="1700" dirty="0" smtClean="0"/>
              <a:t> </a:t>
            </a:r>
            <a:r>
              <a:rPr lang="en-US" sz="1700" dirty="0"/>
              <a:t>FLN </a:t>
            </a:r>
            <a:r>
              <a:rPr lang="en-US" sz="1700" dirty="0" err="1"/>
              <a:t>bagi</a:t>
            </a:r>
            <a:r>
              <a:rPr lang="en-US" sz="1700" dirty="0"/>
              <a:t> </a:t>
            </a:r>
            <a:r>
              <a:rPr lang="en-US" sz="1700" dirty="0" err="1"/>
              <a:t>Wajib</a:t>
            </a:r>
            <a:r>
              <a:rPr lang="en-US" sz="1700" dirty="0"/>
              <a:t> </a:t>
            </a:r>
            <a:r>
              <a:rPr lang="en-US" sz="1700" dirty="0" err="1"/>
              <a:t>Pajak</a:t>
            </a:r>
            <a:r>
              <a:rPr lang="en-US" sz="1700" dirty="0"/>
              <a:t> Orang </a:t>
            </a:r>
            <a:r>
              <a:rPr lang="en-US" sz="1700" dirty="0" err="1"/>
              <a:t>Pribadi</a:t>
            </a:r>
            <a:r>
              <a:rPr lang="en-US" sz="1700" dirty="0"/>
              <a:t> (WP OP)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pembayaran</a:t>
            </a:r>
            <a:r>
              <a:rPr lang="en-US" sz="1700" dirty="0"/>
              <a:t> </a:t>
            </a:r>
            <a:r>
              <a:rPr lang="en-US" sz="1700" dirty="0" err="1"/>
              <a:t>PPh</a:t>
            </a:r>
            <a:r>
              <a:rPr lang="en-US" sz="1700" dirty="0"/>
              <a:t> </a:t>
            </a:r>
            <a:r>
              <a:rPr lang="en-US" sz="1700" dirty="0" err="1"/>
              <a:t>pasal</a:t>
            </a:r>
            <a:r>
              <a:rPr lang="en-US" sz="1700" dirty="0"/>
              <a:t> 25 yang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dikreditkan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PPh</a:t>
            </a:r>
            <a:r>
              <a:rPr lang="en-US" sz="1700" dirty="0"/>
              <a:t> yang </a:t>
            </a:r>
            <a:r>
              <a:rPr lang="en-US" sz="1700" dirty="0" err="1"/>
              <a:t>terutang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SPT </a:t>
            </a:r>
            <a:r>
              <a:rPr lang="en-US" sz="1700" dirty="0" err="1"/>
              <a:t>Tahunan</a:t>
            </a:r>
            <a:r>
              <a:rPr lang="en-US" sz="1700" dirty="0"/>
              <a:t> </a:t>
            </a:r>
            <a:r>
              <a:rPr lang="en-US" sz="1700" dirty="0" err="1"/>
              <a:t>PPh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tahun</a:t>
            </a:r>
            <a:r>
              <a:rPr lang="en-US" sz="1700" dirty="0"/>
              <a:t> </a:t>
            </a:r>
            <a:r>
              <a:rPr lang="en-US" sz="1700" dirty="0" err="1"/>
              <a:t>pajak</a:t>
            </a:r>
            <a:r>
              <a:rPr lang="en-US" sz="1700" dirty="0"/>
              <a:t> yang </a:t>
            </a:r>
            <a:r>
              <a:rPr lang="en-US" sz="1700" dirty="0" err="1"/>
              <a:t>bersangkutan</a:t>
            </a:r>
            <a:r>
              <a:rPr lang="en-US" sz="1700" dirty="0" smtClean="0"/>
              <a:t>;</a:t>
            </a:r>
            <a:endParaRPr lang="en-US" sz="17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Fiskal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n-US" sz="1700" dirty="0" err="1" smtClean="0"/>
              <a:t>Pembayaran</a:t>
            </a:r>
            <a:r>
              <a:rPr lang="en-US" sz="1700" dirty="0" smtClean="0"/>
              <a:t> </a:t>
            </a:r>
            <a:r>
              <a:rPr lang="en-US" sz="1700" dirty="0"/>
              <a:t>FLN </a:t>
            </a:r>
            <a:r>
              <a:rPr lang="en-US" sz="1700" dirty="0" err="1"/>
              <a:t>bagi</a:t>
            </a:r>
            <a:r>
              <a:rPr lang="en-US" sz="1700" dirty="0"/>
              <a:t> WP OP yang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mempunyai</a:t>
            </a:r>
            <a:r>
              <a:rPr lang="en-US" sz="1700" dirty="0"/>
              <a:t> NPWP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dikreditkan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PPh</a:t>
            </a:r>
            <a:r>
              <a:rPr lang="en-US" sz="1700" dirty="0"/>
              <a:t> </a:t>
            </a:r>
            <a:r>
              <a:rPr lang="en-US" sz="1700" dirty="0" err="1"/>
              <a:t>terutang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syarat</a:t>
            </a:r>
            <a:r>
              <a:rPr lang="en-US" sz="1700" dirty="0"/>
              <a:t> WP OP </a:t>
            </a:r>
            <a:r>
              <a:rPr lang="en-US" sz="1700" dirty="0" err="1"/>
              <a:t>tersebut</a:t>
            </a:r>
            <a:r>
              <a:rPr lang="en-US" sz="1700" dirty="0"/>
              <a:t> </a:t>
            </a:r>
            <a:r>
              <a:rPr lang="en-US" sz="1700" dirty="0" err="1"/>
              <a:t>mendaftarkan</a:t>
            </a:r>
            <a:r>
              <a:rPr lang="en-US" sz="1700" dirty="0"/>
              <a:t> </a:t>
            </a:r>
            <a:r>
              <a:rPr lang="en-US" sz="1700" dirty="0" err="1"/>
              <a:t>diri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memperoleh</a:t>
            </a:r>
            <a:r>
              <a:rPr lang="en-US" sz="1700" dirty="0"/>
              <a:t> NPWP </a:t>
            </a:r>
            <a:r>
              <a:rPr lang="en-US" sz="1700" dirty="0" err="1"/>
              <a:t>serta</a:t>
            </a:r>
            <a:r>
              <a:rPr lang="en-US" sz="1700" dirty="0"/>
              <a:t> </a:t>
            </a:r>
            <a:r>
              <a:rPr lang="en-US" sz="1700" dirty="0" err="1"/>
              <a:t>menyampaikan</a:t>
            </a:r>
            <a:r>
              <a:rPr lang="en-US" sz="1700" dirty="0"/>
              <a:t> SPT </a:t>
            </a:r>
            <a:r>
              <a:rPr lang="en-US" sz="1700" dirty="0" err="1"/>
              <a:t>Tahunan</a:t>
            </a:r>
            <a:r>
              <a:rPr lang="en-US" sz="1700" dirty="0"/>
              <a:t> </a:t>
            </a:r>
            <a:r>
              <a:rPr lang="en-US" sz="1700" dirty="0" err="1"/>
              <a:t>PPh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Kantor </a:t>
            </a:r>
            <a:r>
              <a:rPr lang="en-US" sz="1700" dirty="0" err="1"/>
              <a:t>Pelayanan</a:t>
            </a:r>
            <a:r>
              <a:rPr lang="en-US" sz="1700" dirty="0"/>
              <a:t> </a:t>
            </a:r>
            <a:r>
              <a:rPr lang="en-US" sz="1700" dirty="0" err="1"/>
              <a:t>Pajak</a:t>
            </a:r>
            <a:r>
              <a:rPr lang="en-US" sz="1700" dirty="0"/>
              <a:t> (KPP) </a:t>
            </a:r>
            <a:r>
              <a:rPr lang="en-US" sz="1700" dirty="0" err="1"/>
              <a:t>tempat</a:t>
            </a:r>
            <a:r>
              <a:rPr lang="en-US" sz="1700" dirty="0"/>
              <a:t> </a:t>
            </a:r>
            <a:r>
              <a:rPr lang="en-US" sz="1700" dirty="0" err="1"/>
              <a:t>domisili</a:t>
            </a:r>
            <a:r>
              <a:rPr lang="en-US" sz="1700" dirty="0"/>
              <a:t> WP</a:t>
            </a:r>
            <a:r>
              <a:rPr lang="en-US" sz="1700" dirty="0" smtClean="0"/>
              <a:t>;</a:t>
            </a:r>
            <a:endParaRPr lang="en-US" sz="17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n-US" sz="1700" dirty="0" err="1" smtClean="0"/>
              <a:t>Pembayaran</a:t>
            </a:r>
            <a:r>
              <a:rPr lang="en-US" sz="1700" dirty="0" smtClean="0"/>
              <a:t> </a:t>
            </a:r>
            <a:r>
              <a:rPr lang="en-US" sz="1700" dirty="0"/>
              <a:t>FLN </a:t>
            </a:r>
            <a:r>
              <a:rPr lang="en-US" sz="1700" dirty="0" err="1"/>
              <a:t>bagi</a:t>
            </a:r>
            <a:r>
              <a:rPr lang="en-US" sz="1700" dirty="0"/>
              <a:t> </a:t>
            </a:r>
            <a:r>
              <a:rPr lang="en-US" sz="1700" dirty="0" err="1"/>
              <a:t>karyawan</a:t>
            </a:r>
            <a:r>
              <a:rPr lang="en-US" sz="1700" dirty="0"/>
              <a:t> yang </a:t>
            </a:r>
            <a:r>
              <a:rPr lang="en-US" sz="1700" dirty="0" err="1"/>
              <a:t>bertolak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dikreditkan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PPh</a:t>
            </a:r>
            <a:r>
              <a:rPr lang="en-US" sz="1700" dirty="0"/>
              <a:t> </a:t>
            </a:r>
            <a:r>
              <a:rPr lang="en-US" sz="1700" dirty="0" err="1"/>
              <a:t>Pasal</a:t>
            </a:r>
            <a:r>
              <a:rPr lang="en-US" sz="1700" dirty="0"/>
              <a:t> 21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karena</a:t>
            </a:r>
            <a:r>
              <a:rPr lang="en-US" sz="1700" dirty="0"/>
              <a:t>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pembayaran</a:t>
            </a:r>
            <a:r>
              <a:rPr lang="en-US" sz="1700" dirty="0"/>
              <a:t> </a:t>
            </a:r>
            <a:r>
              <a:rPr lang="en-US" sz="1700" dirty="0" err="1"/>
              <a:t>PPh</a:t>
            </a:r>
            <a:r>
              <a:rPr lang="en-US" sz="1700" dirty="0"/>
              <a:t> </a:t>
            </a:r>
            <a:r>
              <a:rPr lang="en-US" sz="1700" dirty="0" err="1"/>
              <a:t>Pasal</a:t>
            </a:r>
            <a:r>
              <a:rPr lang="en-US" sz="1700" dirty="0"/>
              <a:t> 25</a:t>
            </a:r>
            <a:r>
              <a:rPr lang="en-US" sz="1700" dirty="0" smtClean="0"/>
              <a:t>.</a:t>
            </a:r>
            <a:endParaRPr lang="en-US" sz="17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n-US" sz="1700" dirty="0" err="1" smtClean="0"/>
              <a:t>Pembayaran</a:t>
            </a:r>
            <a:r>
              <a:rPr lang="en-US" sz="1700" dirty="0" smtClean="0"/>
              <a:t> </a:t>
            </a:r>
            <a:r>
              <a:rPr lang="en-US" sz="1700" dirty="0"/>
              <a:t>FLN </a:t>
            </a:r>
            <a:r>
              <a:rPr lang="en-US" sz="1700" dirty="0" err="1"/>
              <a:t>bagi</a:t>
            </a:r>
            <a:r>
              <a:rPr lang="en-US" sz="1700" dirty="0"/>
              <a:t> </a:t>
            </a:r>
            <a:r>
              <a:rPr lang="en-US" sz="1700" dirty="0" err="1"/>
              <a:t>karyawan</a:t>
            </a:r>
            <a:r>
              <a:rPr lang="en-US" sz="1700" dirty="0"/>
              <a:t> (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termasuk</a:t>
            </a:r>
            <a:r>
              <a:rPr lang="en-US" sz="1700" dirty="0"/>
              <a:t> </a:t>
            </a:r>
            <a:r>
              <a:rPr lang="en-US" sz="1700" dirty="0" err="1"/>
              <a:t>isteri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anak</a:t>
            </a:r>
            <a:r>
              <a:rPr lang="en-US" sz="1700" dirty="0"/>
              <a:t>), yang </a:t>
            </a:r>
            <a:r>
              <a:rPr lang="en-US" sz="1700" dirty="0" err="1"/>
              <a:t>ditanggung</a:t>
            </a:r>
            <a:r>
              <a:rPr lang="en-US" sz="1700" dirty="0"/>
              <a:t> </a:t>
            </a:r>
            <a:r>
              <a:rPr lang="en-US" sz="1700" dirty="0" err="1"/>
              <a:t>pemberi</a:t>
            </a:r>
            <a:r>
              <a:rPr lang="en-US" sz="1700" dirty="0"/>
              <a:t> </a:t>
            </a:r>
            <a:r>
              <a:rPr lang="en-US" sz="1700" dirty="0" err="1"/>
              <a:t>kerja</a:t>
            </a:r>
            <a:r>
              <a:rPr lang="en-US" sz="1700" dirty="0"/>
              <a:t>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angsuran</a:t>
            </a:r>
            <a:r>
              <a:rPr lang="en-US" sz="1700" dirty="0"/>
              <a:t> </a:t>
            </a:r>
            <a:r>
              <a:rPr lang="en-US" sz="1700" dirty="0" err="1"/>
              <a:t>PPh</a:t>
            </a:r>
            <a:r>
              <a:rPr lang="en-US" sz="1700" dirty="0"/>
              <a:t> </a:t>
            </a:r>
            <a:r>
              <a:rPr lang="en-US" sz="1700" dirty="0" err="1"/>
              <a:t>pasal</a:t>
            </a:r>
            <a:r>
              <a:rPr lang="en-US" sz="1700" dirty="0"/>
              <a:t> 25 </a:t>
            </a:r>
            <a:r>
              <a:rPr lang="en-US" sz="1700" dirty="0" err="1"/>
              <a:t>bagi</a:t>
            </a:r>
            <a:r>
              <a:rPr lang="en-US" sz="1700" dirty="0"/>
              <a:t> </a:t>
            </a:r>
            <a:r>
              <a:rPr lang="en-US" sz="1700" dirty="0" err="1"/>
              <a:t>pemberi</a:t>
            </a:r>
            <a:r>
              <a:rPr lang="en-US" sz="1700" dirty="0"/>
              <a:t> </a:t>
            </a:r>
            <a:r>
              <a:rPr lang="en-US" sz="1700" dirty="0" err="1"/>
              <a:t>kerja</a:t>
            </a:r>
            <a:r>
              <a:rPr lang="en-US" sz="1700" dirty="0"/>
              <a:t> yang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dikreditkan</a:t>
            </a:r>
            <a:r>
              <a:rPr lang="en-US" sz="1700" dirty="0"/>
              <a:t> </a:t>
            </a:r>
            <a:r>
              <a:rPr lang="en-US" sz="1700" dirty="0" err="1"/>
              <a:t>terhadap</a:t>
            </a:r>
            <a:r>
              <a:rPr lang="en-US" sz="1700" dirty="0"/>
              <a:t> </a:t>
            </a:r>
            <a:r>
              <a:rPr lang="en-US" sz="1700" dirty="0" err="1"/>
              <a:t>PPh</a:t>
            </a:r>
            <a:r>
              <a:rPr lang="en-US" sz="1700" dirty="0"/>
              <a:t> </a:t>
            </a:r>
            <a:r>
              <a:rPr lang="en-US" sz="1700" dirty="0" err="1"/>
              <a:t>terutang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SPT </a:t>
            </a:r>
            <a:r>
              <a:rPr lang="en-US" sz="1700" dirty="0" err="1"/>
              <a:t>Tahunan</a:t>
            </a:r>
            <a:r>
              <a:rPr lang="en-US" sz="1700" dirty="0"/>
              <a:t> </a:t>
            </a:r>
            <a:r>
              <a:rPr lang="en-US" sz="1700" dirty="0" err="1"/>
              <a:t>Pemberi</a:t>
            </a:r>
            <a:r>
              <a:rPr lang="en-US" sz="1700" dirty="0"/>
              <a:t> </a:t>
            </a:r>
            <a:r>
              <a:rPr lang="en-US" sz="1700" dirty="0" err="1"/>
              <a:t>Kerja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tahun</a:t>
            </a:r>
            <a:r>
              <a:rPr lang="en-US" sz="1700" dirty="0"/>
              <a:t> </a:t>
            </a:r>
            <a:r>
              <a:rPr lang="en-US" sz="1700" dirty="0" err="1"/>
              <a:t>pajak</a:t>
            </a:r>
            <a:r>
              <a:rPr lang="en-US" sz="1700" dirty="0"/>
              <a:t> yang </a:t>
            </a:r>
            <a:r>
              <a:rPr lang="en-US" sz="1700" dirty="0" err="1"/>
              <a:t>bersangkutan</a:t>
            </a:r>
            <a:r>
              <a:rPr lang="en-US" sz="17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700" dirty="0"/>
          </a:p>
          <a:p>
            <a:pPr marL="0" indent="0" algn="just">
              <a:spcBef>
                <a:spcPts val="0"/>
              </a:spcBef>
              <a:buNone/>
            </a:pPr>
            <a:endParaRPr lang="en-US" sz="17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700" b="1" u="sng" dirty="0" err="1"/>
              <a:t>Pengecualian</a:t>
            </a:r>
            <a:r>
              <a:rPr lang="en-US" sz="1700" b="1" u="sng" dirty="0"/>
              <a:t> </a:t>
            </a:r>
            <a:r>
              <a:rPr lang="en-US" sz="1700" b="1" u="sng" dirty="0" err="1"/>
              <a:t>Fiskal</a:t>
            </a:r>
            <a:r>
              <a:rPr lang="en-US" sz="1700" b="1" u="sng" dirty="0"/>
              <a:t> </a:t>
            </a:r>
            <a:r>
              <a:rPr lang="en-US" sz="1700" b="1" u="sng" dirty="0" err="1"/>
              <a:t>Luar</a:t>
            </a:r>
            <a:r>
              <a:rPr lang="en-US" sz="1700" b="1" u="sng" dirty="0"/>
              <a:t> </a:t>
            </a:r>
            <a:r>
              <a:rPr lang="en-US" sz="1700" b="1" u="sng" dirty="0" err="1" smtClean="0"/>
              <a:t>Negeri</a:t>
            </a:r>
            <a:endParaRPr lang="en-US" sz="17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700" dirty="0"/>
              <a:t>Orang </a:t>
            </a:r>
            <a:r>
              <a:rPr lang="en-US" sz="1700" dirty="0" err="1"/>
              <a:t>Pribadi</a:t>
            </a:r>
            <a:r>
              <a:rPr lang="en-US" sz="1700" dirty="0"/>
              <a:t> yang </a:t>
            </a:r>
            <a:r>
              <a:rPr lang="en-US" sz="1700" dirty="0" err="1"/>
              <a:t>akan</a:t>
            </a:r>
            <a:r>
              <a:rPr lang="en-US" sz="1700" dirty="0"/>
              <a:t> </a:t>
            </a:r>
            <a:r>
              <a:rPr lang="en-US" sz="1700" dirty="0" err="1"/>
              <a:t>bertolak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dikecualikan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pembayaran</a:t>
            </a:r>
            <a:r>
              <a:rPr lang="en-US" sz="1700" dirty="0"/>
              <a:t> FLN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cara</a:t>
            </a:r>
            <a:r>
              <a:rPr lang="en-US" sz="1700" dirty="0"/>
              <a:t> </a:t>
            </a:r>
            <a:r>
              <a:rPr lang="en-US" sz="1700" dirty="0" err="1"/>
              <a:t>sebagai</a:t>
            </a:r>
            <a:r>
              <a:rPr lang="en-US" sz="1700" dirty="0"/>
              <a:t> </a:t>
            </a:r>
            <a:r>
              <a:rPr lang="en-US" sz="1700" dirty="0" err="1"/>
              <a:t>berikut</a:t>
            </a:r>
            <a:r>
              <a:rPr lang="en-US" sz="1700" dirty="0"/>
              <a:t> </a:t>
            </a:r>
            <a:r>
              <a:rPr lang="en-US" sz="1700" dirty="0" smtClean="0"/>
              <a:t>:</a:t>
            </a:r>
            <a:endParaRPr lang="en-US" sz="1700" dirty="0"/>
          </a:p>
          <a:p>
            <a:pPr algn="just">
              <a:spcBef>
                <a:spcPts val="0"/>
              </a:spcBef>
              <a:buFont typeface="Tw Cen MT" pitchFamily="34" charset="0"/>
              <a:buChar char="–"/>
            </a:pPr>
            <a:r>
              <a:rPr lang="en-US" sz="1700" dirty="0" err="1" smtClean="0"/>
              <a:t>pembebasan</a:t>
            </a:r>
            <a:r>
              <a:rPr lang="en-US" sz="1700" dirty="0" smtClean="0"/>
              <a:t> </a:t>
            </a:r>
            <a:r>
              <a:rPr lang="en-US" sz="1700" dirty="0" err="1"/>
              <a:t>langsung</a:t>
            </a:r>
            <a:r>
              <a:rPr lang="en-US" sz="1700" dirty="0"/>
              <a:t>, </a:t>
            </a:r>
            <a:r>
              <a:rPr lang="en-US" sz="1700" dirty="0" err="1"/>
              <a:t>diberikan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pejabat</a:t>
            </a:r>
            <a:r>
              <a:rPr lang="en-US" sz="1700" dirty="0"/>
              <a:t> </a:t>
            </a:r>
            <a:r>
              <a:rPr lang="en-US" sz="1700" dirty="0" err="1"/>
              <a:t>Direktorat</a:t>
            </a:r>
            <a:r>
              <a:rPr lang="en-US" sz="1700" dirty="0"/>
              <a:t> </a:t>
            </a:r>
            <a:r>
              <a:rPr lang="en-US" sz="1700" dirty="0" err="1"/>
              <a:t>Jenderal</a:t>
            </a:r>
            <a:r>
              <a:rPr lang="en-US" sz="1700" dirty="0"/>
              <a:t> </a:t>
            </a:r>
            <a:r>
              <a:rPr lang="en-US" sz="1700" dirty="0" err="1"/>
              <a:t>Pajak</a:t>
            </a:r>
            <a:r>
              <a:rPr lang="en-US" sz="1700" dirty="0"/>
              <a:t> yang </a:t>
            </a:r>
            <a:r>
              <a:rPr lang="en-US" sz="1700" dirty="0" err="1"/>
              <a:t>berwenang</a:t>
            </a:r>
            <a:r>
              <a:rPr lang="en-US" sz="1700" dirty="0" smtClean="0"/>
              <a:t>;</a:t>
            </a:r>
            <a:endParaRPr lang="en-US" sz="1700" dirty="0"/>
          </a:p>
          <a:p>
            <a:pPr algn="just">
              <a:spcBef>
                <a:spcPts val="0"/>
              </a:spcBef>
              <a:buFont typeface="Tw Cen MT" pitchFamily="34" charset="0"/>
              <a:buChar char="–"/>
            </a:pPr>
            <a:r>
              <a:rPr lang="en-US" sz="1700" dirty="0" err="1" smtClean="0"/>
              <a:t>pembebasan</a:t>
            </a:r>
            <a:r>
              <a:rPr lang="en-US" sz="1700" dirty="0" smtClean="0"/>
              <a:t> </a:t>
            </a:r>
            <a:r>
              <a:rPr lang="en-US" sz="1700" dirty="0" err="1"/>
              <a:t>melalui</a:t>
            </a:r>
            <a:r>
              <a:rPr lang="en-US" sz="1700" dirty="0"/>
              <a:t> </a:t>
            </a:r>
            <a:r>
              <a:rPr lang="en-US" sz="1700" dirty="0" err="1"/>
              <a:t>pemberian</a:t>
            </a:r>
            <a:r>
              <a:rPr lang="en-US" sz="1700" dirty="0"/>
              <a:t> </a:t>
            </a:r>
            <a:r>
              <a:rPr lang="en-US" sz="1700" dirty="0" err="1"/>
              <a:t>Surat</a:t>
            </a:r>
            <a:r>
              <a:rPr lang="en-US" sz="1700" dirty="0"/>
              <a:t> </a:t>
            </a:r>
            <a:r>
              <a:rPr lang="en-US" sz="1700" dirty="0" err="1"/>
              <a:t>Keterangan</a:t>
            </a:r>
            <a:r>
              <a:rPr lang="en-US" sz="1700" dirty="0"/>
              <a:t> </a:t>
            </a:r>
            <a:r>
              <a:rPr lang="en-US" sz="1700" dirty="0" err="1"/>
              <a:t>Bebas</a:t>
            </a:r>
            <a:r>
              <a:rPr lang="en-US" sz="1700" dirty="0"/>
              <a:t> </a:t>
            </a:r>
            <a:r>
              <a:rPr lang="en-US" sz="1700" dirty="0" err="1"/>
              <a:t>Fiskal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(SKBFLN) </a:t>
            </a:r>
            <a:r>
              <a:rPr lang="en-US" sz="1700" dirty="0" err="1"/>
              <a:t>diterbitkan</a:t>
            </a:r>
            <a:r>
              <a:rPr lang="en-US" sz="1700" dirty="0"/>
              <a:t> Unit </a:t>
            </a:r>
            <a:r>
              <a:rPr lang="en-US" sz="1700" dirty="0" err="1"/>
              <a:t>Fiskal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(UPFLN) DJP.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7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Fiskal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700" b="1" u="sng" dirty="0" err="1"/>
              <a:t>Pembebasan</a:t>
            </a:r>
            <a:r>
              <a:rPr lang="en-US" sz="1700" b="1" u="sng" dirty="0"/>
              <a:t> </a:t>
            </a:r>
            <a:r>
              <a:rPr lang="en-US" sz="1700" b="1" u="sng" dirty="0" err="1"/>
              <a:t>Langsung</a:t>
            </a:r>
            <a:r>
              <a:rPr lang="en-US" sz="1700" b="1" u="sng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700" dirty="0" err="1" smtClean="0"/>
              <a:t>Anggota</a:t>
            </a:r>
            <a:r>
              <a:rPr lang="en-US" sz="1700" dirty="0" smtClean="0"/>
              <a:t> </a:t>
            </a:r>
            <a:r>
              <a:rPr lang="en-US" sz="1700" dirty="0" err="1"/>
              <a:t>Korps</a:t>
            </a:r>
            <a:r>
              <a:rPr lang="en-US" sz="1700" dirty="0"/>
              <a:t> </a:t>
            </a:r>
            <a:r>
              <a:rPr lang="en-US" sz="1700" dirty="0" err="1"/>
              <a:t>Diplomatik</a:t>
            </a:r>
            <a:r>
              <a:rPr lang="en-US" sz="1700" dirty="0"/>
              <a:t>, </a:t>
            </a:r>
            <a:r>
              <a:rPr lang="en-US" sz="1700" dirty="0" err="1"/>
              <a:t>Pegawai</a:t>
            </a:r>
            <a:r>
              <a:rPr lang="en-US" sz="1700" dirty="0"/>
              <a:t> </a:t>
            </a:r>
            <a:r>
              <a:rPr lang="en-US" sz="1700" dirty="0" err="1"/>
              <a:t>Perwakilan</a:t>
            </a:r>
            <a:r>
              <a:rPr lang="en-US" sz="1700" dirty="0"/>
              <a:t> Negara </a:t>
            </a:r>
            <a:r>
              <a:rPr lang="en-US" sz="1700" dirty="0" err="1"/>
              <a:t>Asing</a:t>
            </a:r>
            <a:r>
              <a:rPr lang="en-US" sz="1700" dirty="0"/>
              <a:t>. </a:t>
            </a:r>
            <a:r>
              <a:rPr lang="en-US" sz="1700" dirty="0" err="1"/>
              <a:t>staf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Badan-Badan</a:t>
            </a:r>
            <a:r>
              <a:rPr lang="en-US" sz="1700" dirty="0"/>
              <a:t> </a:t>
            </a:r>
            <a:r>
              <a:rPr lang="en-US" sz="1700" dirty="0" err="1"/>
              <a:t>Perserikatan</a:t>
            </a:r>
            <a:r>
              <a:rPr lang="en-US" sz="1700" dirty="0"/>
              <a:t> </a:t>
            </a:r>
            <a:r>
              <a:rPr lang="en-US" sz="1700" dirty="0" err="1"/>
              <a:t>Bangsa</a:t>
            </a:r>
            <a:r>
              <a:rPr lang="en-US" sz="1700" dirty="0"/>
              <a:t> </a:t>
            </a:r>
            <a:r>
              <a:rPr lang="en-US" sz="1700" dirty="0" err="1"/>
              <a:t>Bangsa</a:t>
            </a:r>
            <a:r>
              <a:rPr lang="en-US" sz="1700" dirty="0"/>
              <a:t> (PBB</a:t>
            </a:r>
            <a:r>
              <a:rPr lang="en-US" sz="1700" dirty="0" smtClean="0"/>
              <a:t>)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sebagainya</a:t>
            </a:r>
            <a:r>
              <a:rPr lang="en-US" sz="1700" dirty="0" smtClean="0"/>
              <a:t>.</a:t>
            </a: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r>
              <a:rPr lang="en-US" sz="1700" dirty="0" err="1" smtClean="0"/>
              <a:t>Pejabat</a:t>
            </a:r>
            <a:r>
              <a:rPr lang="en-US" sz="1700" dirty="0" smtClean="0"/>
              <a:t> </a:t>
            </a:r>
            <a:r>
              <a:rPr lang="en-US" sz="1700" dirty="0" err="1"/>
              <a:t>negara</a:t>
            </a:r>
            <a:r>
              <a:rPr lang="en-US" sz="1700" dirty="0"/>
              <a:t>, </a:t>
            </a:r>
            <a:r>
              <a:rPr lang="en-US" sz="1700" dirty="0" err="1"/>
              <a:t>anggota</a:t>
            </a:r>
            <a:r>
              <a:rPr lang="en-US" sz="1700" dirty="0"/>
              <a:t> </a:t>
            </a:r>
            <a:r>
              <a:rPr lang="en-US" sz="1700" dirty="0" err="1"/>
              <a:t>Tentara</a:t>
            </a:r>
            <a:r>
              <a:rPr lang="en-US" sz="1700" dirty="0"/>
              <a:t> </a:t>
            </a:r>
            <a:r>
              <a:rPr lang="en-US" sz="1700" dirty="0" err="1"/>
              <a:t>Nasional</a:t>
            </a:r>
            <a:r>
              <a:rPr lang="en-US" sz="1700" dirty="0"/>
              <a:t> Indonesia (TNI)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Polisi</a:t>
            </a:r>
            <a:r>
              <a:rPr lang="en-US" sz="1700" dirty="0"/>
              <a:t> </a:t>
            </a:r>
            <a:r>
              <a:rPr lang="en-US" sz="1700" dirty="0" err="1"/>
              <a:t>Republik</a:t>
            </a:r>
            <a:r>
              <a:rPr lang="en-US" sz="1700" dirty="0"/>
              <a:t> Indonesia (POLRI)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Pegawai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Sipil</a:t>
            </a:r>
            <a:r>
              <a:rPr lang="en-US" sz="1700" dirty="0"/>
              <a:t> (PNS) yang </a:t>
            </a:r>
            <a:r>
              <a:rPr lang="en-US" sz="1700" dirty="0" err="1"/>
              <a:t>bertolak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rangka</a:t>
            </a:r>
            <a:r>
              <a:rPr lang="en-US" sz="1700" dirty="0"/>
              <a:t> </a:t>
            </a:r>
            <a:r>
              <a:rPr lang="en-US" sz="1700" dirty="0" err="1"/>
              <a:t>dinas</a:t>
            </a:r>
            <a:r>
              <a:rPr lang="en-US" sz="1700" dirty="0"/>
              <a:t> yang </a:t>
            </a:r>
            <a:r>
              <a:rPr lang="en-US" sz="1700" dirty="0" err="1"/>
              <a:t>menggunakan</a:t>
            </a:r>
            <a:r>
              <a:rPr lang="en-US" sz="1700" dirty="0"/>
              <a:t> </a:t>
            </a:r>
            <a:r>
              <a:rPr lang="en-US" sz="1700" dirty="0" err="1"/>
              <a:t>Paspor</a:t>
            </a:r>
            <a:r>
              <a:rPr lang="en-US" sz="1700" dirty="0"/>
              <a:t> </a:t>
            </a:r>
            <a:r>
              <a:rPr lang="en-US" sz="1700" dirty="0" err="1" smtClean="0"/>
              <a:t>Dinas</a:t>
            </a:r>
            <a:r>
              <a:rPr lang="en-US" sz="1700" dirty="0" smtClean="0"/>
              <a:t>.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/>
            </a:pPr>
            <a:endParaRPr lang="en-US" sz="1700" dirty="0"/>
          </a:p>
          <a:p>
            <a:pPr marL="171450" indent="0" algn="just">
              <a:spcBef>
                <a:spcPts val="0"/>
              </a:spcBef>
              <a:buNone/>
            </a:pP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hal</a:t>
            </a:r>
            <a:r>
              <a:rPr lang="en-US" sz="1700" dirty="0"/>
              <a:t> </a:t>
            </a:r>
            <a:r>
              <a:rPr lang="en-US" sz="1700" dirty="0" err="1"/>
              <a:t>keberangkatannya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rangka</a:t>
            </a:r>
            <a:r>
              <a:rPr lang="en-US" sz="1700" dirty="0"/>
              <a:t> </a:t>
            </a:r>
            <a:r>
              <a:rPr lang="en-US" sz="1700" dirty="0" err="1"/>
              <a:t>penempatan</a:t>
            </a:r>
            <a:r>
              <a:rPr lang="en-US" sz="1700" dirty="0"/>
              <a:t> di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, </a:t>
            </a:r>
            <a:r>
              <a:rPr lang="en-US" sz="1700" dirty="0" err="1"/>
              <a:t>pembebasan</a:t>
            </a:r>
            <a:r>
              <a:rPr lang="en-US" sz="1700" dirty="0"/>
              <a:t> </a:t>
            </a:r>
            <a:r>
              <a:rPr lang="en-US" sz="1700" dirty="0" err="1"/>
              <a:t>diberikan</a:t>
            </a:r>
            <a:r>
              <a:rPr lang="en-US" sz="1700" dirty="0"/>
              <a:t> </a:t>
            </a:r>
            <a:r>
              <a:rPr lang="en-US" sz="1700" dirty="0" err="1"/>
              <a:t>juga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</a:t>
            </a:r>
            <a:r>
              <a:rPr lang="en-US" sz="1700" dirty="0" err="1"/>
              <a:t>isteri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anak-anaknya</a:t>
            </a:r>
            <a:r>
              <a:rPr lang="en-US" sz="1700" dirty="0" smtClean="0"/>
              <a:t>.</a:t>
            </a: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3"/>
            </a:pPr>
            <a:r>
              <a:rPr lang="en-US" sz="1700" dirty="0" err="1" smtClean="0"/>
              <a:t>Anggota</a:t>
            </a:r>
            <a:r>
              <a:rPr lang="en-US" sz="1700" dirty="0" smtClean="0"/>
              <a:t> </a:t>
            </a:r>
            <a:r>
              <a:rPr lang="en-US" sz="1700" dirty="0"/>
              <a:t>TNI </a:t>
            </a:r>
            <a:r>
              <a:rPr lang="en-US" sz="1700" dirty="0" err="1"/>
              <a:t>atau</a:t>
            </a:r>
            <a:r>
              <a:rPr lang="en-US" sz="1700" dirty="0"/>
              <a:t> POLRI yang </a:t>
            </a:r>
            <a:r>
              <a:rPr lang="en-US" sz="1700" dirty="0" err="1"/>
              <a:t>mendapat</a:t>
            </a:r>
            <a:r>
              <a:rPr lang="en-US" sz="1700" dirty="0"/>
              <a:t> </a:t>
            </a:r>
            <a:r>
              <a:rPr lang="en-US" sz="1700" dirty="0" err="1"/>
              <a:t>tugas</a:t>
            </a:r>
            <a:r>
              <a:rPr lang="en-US" sz="1700" dirty="0"/>
              <a:t> </a:t>
            </a:r>
            <a:r>
              <a:rPr lang="en-US" sz="1700" dirty="0" err="1"/>
              <a:t>sebagai</a:t>
            </a:r>
            <a:r>
              <a:rPr lang="en-US" sz="1700" dirty="0"/>
              <a:t> </a:t>
            </a:r>
            <a:r>
              <a:rPr lang="en-US" sz="1700" dirty="0" err="1"/>
              <a:t>pasukan</a:t>
            </a:r>
            <a:r>
              <a:rPr lang="en-US" sz="1700" dirty="0"/>
              <a:t> PBB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rangka</a:t>
            </a:r>
            <a:r>
              <a:rPr lang="en-US" sz="1700" dirty="0"/>
              <a:t> </a:t>
            </a:r>
            <a:r>
              <a:rPr lang="en-US" sz="1700" dirty="0" err="1"/>
              <a:t>latihan</a:t>
            </a:r>
            <a:r>
              <a:rPr lang="en-US" sz="1700" dirty="0"/>
              <a:t> </a:t>
            </a:r>
            <a:r>
              <a:rPr lang="en-US" sz="1700" dirty="0" err="1"/>
              <a:t>bersama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pasukan</a:t>
            </a:r>
            <a:r>
              <a:rPr lang="en-US" sz="1700" dirty="0"/>
              <a:t> </a:t>
            </a:r>
            <a:r>
              <a:rPr lang="en-US" sz="1700" dirty="0" err="1"/>
              <a:t>negara</a:t>
            </a:r>
            <a:r>
              <a:rPr lang="en-US" sz="1700" dirty="0"/>
              <a:t> lain di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.</a:t>
            </a: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Fiskal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 fontScale="92500" lnSpcReduction="10000"/>
          </a:bodyPr>
          <a:lstStyle/>
          <a:p>
            <a:pPr marL="171450" indent="-1714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700" dirty="0" err="1" smtClean="0"/>
              <a:t>Petugas</a:t>
            </a:r>
            <a:r>
              <a:rPr lang="en-US" sz="1700" dirty="0" smtClean="0"/>
              <a:t> </a:t>
            </a:r>
            <a:r>
              <a:rPr lang="en-US" sz="1700" dirty="0" err="1"/>
              <a:t>imigrasi</a:t>
            </a:r>
            <a:r>
              <a:rPr lang="en-US" sz="1700" dirty="0"/>
              <a:t> yang </a:t>
            </a:r>
            <a:r>
              <a:rPr lang="en-US" sz="1700" dirty="0" err="1"/>
              <a:t>melakukan</a:t>
            </a:r>
            <a:r>
              <a:rPr lang="en-US" sz="1700" dirty="0"/>
              <a:t> </a:t>
            </a:r>
            <a:r>
              <a:rPr lang="en-US" sz="1700" dirty="0" err="1"/>
              <a:t>tugas</a:t>
            </a:r>
            <a:r>
              <a:rPr lang="en-US" sz="1700" dirty="0"/>
              <a:t> </a:t>
            </a:r>
            <a:r>
              <a:rPr lang="en-US" sz="1700" dirty="0" err="1"/>
              <a:t>pemeriksaan</a:t>
            </a:r>
            <a:r>
              <a:rPr lang="en-US" sz="1700" dirty="0"/>
              <a:t> </a:t>
            </a:r>
            <a:r>
              <a:rPr lang="en-US" sz="1700" dirty="0" err="1"/>
              <a:t>keimigrasian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pesawat</a:t>
            </a:r>
            <a:r>
              <a:rPr lang="en-US" sz="1700" dirty="0"/>
              <a:t> </a:t>
            </a:r>
            <a:r>
              <a:rPr lang="en-US" sz="1700" dirty="0" err="1"/>
              <a:t>terbang</a:t>
            </a:r>
            <a:r>
              <a:rPr lang="en-US" sz="1700" dirty="0"/>
              <a:t> </a:t>
            </a:r>
            <a:r>
              <a:rPr lang="en-US" sz="1700" dirty="0" err="1"/>
              <a:t>perusahaan</a:t>
            </a:r>
            <a:r>
              <a:rPr lang="en-US" sz="1700" dirty="0"/>
              <a:t> </a:t>
            </a:r>
            <a:r>
              <a:rPr lang="en-US" sz="1700" dirty="0" err="1"/>
              <a:t>penerbangan</a:t>
            </a:r>
            <a:r>
              <a:rPr lang="en-US" sz="1700" dirty="0"/>
              <a:t> </a:t>
            </a:r>
            <a:r>
              <a:rPr lang="en-US" sz="1700" dirty="0" err="1"/>
              <a:t>nasional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kapal</a:t>
            </a:r>
            <a:r>
              <a:rPr lang="en-US" sz="1700" dirty="0"/>
              <a:t> </a:t>
            </a:r>
            <a:r>
              <a:rPr lang="en-US" sz="1700" dirty="0" err="1"/>
              <a:t>laut</a:t>
            </a:r>
            <a:r>
              <a:rPr lang="en-US" sz="1700" dirty="0"/>
              <a:t> </a:t>
            </a:r>
            <a:r>
              <a:rPr lang="en-US" sz="1700" dirty="0" err="1"/>
              <a:t>perusahaan</a:t>
            </a:r>
            <a:r>
              <a:rPr lang="en-US" sz="1700" dirty="0"/>
              <a:t> </a:t>
            </a:r>
            <a:r>
              <a:rPr lang="en-US" sz="1700" dirty="0" err="1"/>
              <a:t>pelayaran</a:t>
            </a:r>
            <a:r>
              <a:rPr lang="en-US" sz="1700" dirty="0"/>
              <a:t> </a:t>
            </a:r>
            <a:r>
              <a:rPr lang="en-US" sz="1700" dirty="0" err="1"/>
              <a:t>nasional</a:t>
            </a:r>
            <a:r>
              <a:rPr lang="en-US" sz="1700" dirty="0"/>
              <a:t>. 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700" dirty="0" smtClean="0"/>
              <a:t>Jemaah </a:t>
            </a:r>
            <a:r>
              <a:rPr lang="en-US" sz="1700" dirty="0"/>
              <a:t>haji yang </a:t>
            </a:r>
            <a:r>
              <a:rPr lang="en-US" sz="1700" dirty="0" err="1"/>
              <a:t>penyelenggaraannya</a:t>
            </a:r>
            <a:r>
              <a:rPr lang="en-US" sz="1700" dirty="0"/>
              <a:t> </a:t>
            </a:r>
            <a:r>
              <a:rPr lang="en-US" sz="1700" dirty="0" err="1"/>
              <a:t>dilakukan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Departemen</a:t>
            </a:r>
            <a:r>
              <a:rPr lang="en-US" sz="1700" dirty="0"/>
              <a:t> Agama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petugas</a:t>
            </a:r>
            <a:r>
              <a:rPr lang="en-US" sz="1700" dirty="0"/>
              <a:t> </a:t>
            </a:r>
            <a:r>
              <a:rPr lang="en-US" sz="1700" dirty="0" err="1"/>
              <a:t>pelaksana</a:t>
            </a:r>
            <a:r>
              <a:rPr lang="en-US" sz="1700" dirty="0"/>
              <a:t> </a:t>
            </a:r>
            <a:r>
              <a:rPr lang="en-US" sz="1700" dirty="0" err="1"/>
              <a:t>pemberangkatan</a:t>
            </a:r>
            <a:r>
              <a:rPr lang="en-US" sz="1700" dirty="0"/>
              <a:t> haji yang </a:t>
            </a:r>
            <a:r>
              <a:rPr lang="en-US" sz="1700" dirty="0" err="1"/>
              <a:t>pembiayaannya</a:t>
            </a:r>
            <a:r>
              <a:rPr lang="en-US" sz="1700" dirty="0"/>
              <a:t> </a:t>
            </a:r>
            <a:r>
              <a:rPr lang="en-US" sz="1700" dirty="0" err="1"/>
              <a:t>dibebankan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/>
              <a:t>dana</a:t>
            </a:r>
            <a:r>
              <a:rPr lang="en-US" sz="1700" dirty="0"/>
              <a:t> ONH</a:t>
            </a:r>
            <a:r>
              <a:rPr lang="en-US" sz="1700" dirty="0" smtClean="0"/>
              <a:t>.</a:t>
            </a: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700" dirty="0" err="1" smtClean="0"/>
              <a:t>Penduduk</a:t>
            </a:r>
            <a:r>
              <a:rPr lang="en-US" sz="1700" dirty="0" smtClean="0"/>
              <a:t> </a:t>
            </a:r>
            <a:r>
              <a:rPr lang="en-US" sz="1700" dirty="0"/>
              <a:t>Indonesia yang </a:t>
            </a:r>
            <a:r>
              <a:rPr lang="en-US" sz="1700" dirty="0" err="1"/>
              <a:t>melakukan</a:t>
            </a:r>
            <a:r>
              <a:rPr lang="en-US" sz="1700" dirty="0"/>
              <a:t> </a:t>
            </a:r>
            <a:r>
              <a:rPr lang="en-US" sz="1700" dirty="0" err="1"/>
              <a:t>perjalanan</a:t>
            </a:r>
            <a:r>
              <a:rPr lang="en-US" sz="1700" dirty="0"/>
              <a:t> </a:t>
            </a:r>
            <a:r>
              <a:rPr lang="en-US" sz="1700" dirty="0" err="1"/>
              <a:t>lintas</a:t>
            </a:r>
            <a:r>
              <a:rPr lang="en-US" sz="1700" dirty="0"/>
              <a:t> </a:t>
            </a:r>
            <a:r>
              <a:rPr lang="en-US" sz="1700" dirty="0" err="1"/>
              <a:t>batas</a:t>
            </a:r>
            <a:r>
              <a:rPr lang="en-US" sz="1700" dirty="0"/>
              <a:t> </a:t>
            </a:r>
            <a:r>
              <a:rPr lang="en-US" sz="1700" dirty="0" err="1"/>
              <a:t>wilayah</a:t>
            </a:r>
            <a:r>
              <a:rPr lang="en-US" sz="1700" dirty="0"/>
              <a:t> RI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mempergunakan</a:t>
            </a:r>
            <a:r>
              <a:rPr lang="en-US" sz="1700" dirty="0"/>
              <a:t> Pas </a:t>
            </a:r>
            <a:r>
              <a:rPr lang="en-US" sz="1700" dirty="0" err="1"/>
              <a:t>Lintas</a:t>
            </a:r>
            <a:r>
              <a:rPr lang="en-US" sz="1700" dirty="0"/>
              <a:t> Batas </a:t>
            </a:r>
            <a:r>
              <a:rPr lang="en-US" sz="1700" dirty="0" err="1"/>
              <a:t>sesuai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perjanjian</a:t>
            </a:r>
            <a:r>
              <a:rPr lang="en-US" sz="1700" dirty="0"/>
              <a:t> </a:t>
            </a:r>
            <a:r>
              <a:rPr lang="en-US" sz="1700" dirty="0" err="1"/>
              <a:t>lintas</a:t>
            </a:r>
            <a:r>
              <a:rPr lang="en-US" sz="1700" dirty="0"/>
              <a:t> </a:t>
            </a:r>
            <a:r>
              <a:rPr lang="en-US" sz="1700" dirty="0" err="1"/>
              <a:t>batas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negara</a:t>
            </a:r>
            <a:r>
              <a:rPr lang="en-US" sz="1700" dirty="0"/>
              <a:t> </a:t>
            </a:r>
            <a:r>
              <a:rPr lang="en-US" sz="1700" dirty="0" err="1"/>
              <a:t>terkait</a:t>
            </a:r>
            <a:r>
              <a:rPr lang="en-US" sz="1700" dirty="0" smtClean="0"/>
              <a:t>;</a:t>
            </a: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700" dirty="0" smtClean="0"/>
              <a:t>Orang </a:t>
            </a:r>
            <a:r>
              <a:rPr lang="en-US" sz="1700" dirty="0" err="1"/>
              <a:t>asing</a:t>
            </a:r>
            <a:r>
              <a:rPr lang="en-US" sz="1700" dirty="0"/>
              <a:t> yang </a:t>
            </a:r>
            <a:r>
              <a:rPr lang="en-US" sz="1700" dirty="0" err="1"/>
              <a:t>berada</a:t>
            </a:r>
            <a:r>
              <a:rPr lang="en-US" sz="1700" dirty="0"/>
              <a:t> di Indonesia </a:t>
            </a:r>
            <a:r>
              <a:rPr lang="en-US" sz="1700" dirty="0" err="1"/>
              <a:t>dengan</a:t>
            </a:r>
            <a:r>
              <a:rPr lang="en-US" sz="1700" dirty="0"/>
              <a:t> visa </a:t>
            </a:r>
            <a:r>
              <a:rPr lang="en-US" sz="1700" dirty="0" err="1"/>
              <a:t>turis</a:t>
            </a:r>
            <a:r>
              <a:rPr lang="en-US" sz="1700" dirty="0"/>
              <a:t>, transit, visa </a:t>
            </a:r>
            <a:r>
              <a:rPr lang="en-US" sz="1700" dirty="0" err="1"/>
              <a:t>sosial</a:t>
            </a:r>
            <a:r>
              <a:rPr lang="en-US" sz="1700" dirty="0"/>
              <a:t> </a:t>
            </a:r>
            <a:r>
              <a:rPr lang="en-US" sz="1700" dirty="0" err="1"/>
              <a:t>budaya</a:t>
            </a:r>
            <a:r>
              <a:rPr lang="en-US" sz="1700" dirty="0"/>
              <a:t>, visa </a:t>
            </a:r>
            <a:r>
              <a:rPr lang="en-US" sz="1700" dirty="0" err="1"/>
              <a:t>kunjungan</a:t>
            </a:r>
            <a:r>
              <a:rPr lang="en-US" sz="1700" dirty="0"/>
              <a:t> </a:t>
            </a:r>
            <a:r>
              <a:rPr lang="en-US" sz="1700" dirty="0" err="1"/>
              <a:t>usaha</a:t>
            </a:r>
            <a:r>
              <a:rPr lang="en-US" sz="1700" dirty="0"/>
              <a:t>,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tidak</a:t>
            </a:r>
            <a:r>
              <a:rPr lang="en-US" sz="1700" dirty="0"/>
              <a:t> </a:t>
            </a:r>
            <a:r>
              <a:rPr lang="en-US" sz="1700" dirty="0" err="1"/>
              <a:t>menerima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memperoleh</a:t>
            </a:r>
            <a:r>
              <a:rPr lang="en-US" sz="1700" dirty="0"/>
              <a:t> </a:t>
            </a:r>
            <a:r>
              <a:rPr lang="en-US" sz="1700" dirty="0" err="1"/>
              <a:t>penghasilan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Indonesia. </a:t>
            </a:r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700" dirty="0" smtClean="0"/>
              <a:t>Orang </a:t>
            </a:r>
            <a:r>
              <a:rPr lang="en-US" sz="1700" dirty="0" err="1"/>
              <a:t>asing</a:t>
            </a:r>
            <a:r>
              <a:rPr lang="en-US" sz="1700" dirty="0"/>
              <a:t> yang </a:t>
            </a:r>
            <a:r>
              <a:rPr lang="en-US" sz="1700" dirty="0" err="1"/>
              <a:t>karena</a:t>
            </a:r>
            <a:r>
              <a:rPr lang="en-US" sz="1700" dirty="0"/>
              <a:t> </a:t>
            </a:r>
            <a:r>
              <a:rPr lang="en-US" sz="1700" dirty="0" err="1"/>
              <a:t>sesuatu</a:t>
            </a:r>
            <a:r>
              <a:rPr lang="en-US" sz="1700" dirty="0"/>
              <a:t> </a:t>
            </a:r>
            <a:r>
              <a:rPr lang="en-US" sz="1700" dirty="0" err="1"/>
              <a:t>hal</a:t>
            </a:r>
            <a:r>
              <a:rPr lang="en-US" sz="1700" dirty="0"/>
              <a:t> </a:t>
            </a:r>
            <a:r>
              <a:rPr lang="en-US" sz="1700" dirty="0" err="1"/>
              <a:t>diperintahkan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Pemerintah</a:t>
            </a:r>
            <a:r>
              <a:rPr lang="en-US" sz="1700" dirty="0"/>
              <a:t> Indonesia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meninggalkan</a:t>
            </a:r>
            <a:r>
              <a:rPr lang="en-US" sz="1700" dirty="0"/>
              <a:t> </a:t>
            </a:r>
            <a:r>
              <a:rPr lang="en-US" sz="1700" dirty="0" err="1"/>
              <a:t>wilayah</a:t>
            </a:r>
            <a:r>
              <a:rPr lang="en-US" sz="1700" dirty="0"/>
              <a:t> </a:t>
            </a:r>
            <a:r>
              <a:rPr lang="en-US" sz="1700" dirty="0" err="1"/>
              <a:t>Republik</a:t>
            </a:r>
            <a:r>
              <a:rPr lang="en-US" sz="1700" dirty="0"/>
              <a:t> Indonesia</a:t>
            </a:r>
            <a:r>
              <a:rPr lang="en-US" sz="1700" dirty="0" smtClean="0"/>
              <a:t>.</a:t>
            </a: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700" dirty="0" smtClean="0"/>
              <a:t>Orang </a:t>
            </a:r>
            <a:r>
              <a:rPr lang="en-US" sz="1700" dirty="0" err="1"/>
              <a:t>Pribadi</a:t>
            </a:r>
            <a:r>
              <a:rPr lang="en-US" sz="1700" dirty="0"/>
              <a:t> yang </a:t>
            </a:r>
            <a:r>
              <a:rPr lang="en-US" sz="1700" dirty="0" err="1"/>
              <a:t>bertempat</a:t>
            </a:r>
            <a:r>
              <a:rPr lang="en-US" sz="1700" dirty="0"/>
              <a:t> </a:t>
            </a:r>
            <a:r>
              <a:rPr lang="en-US" sz="1700" dirty="0" err="1"/>
              <a:t>tinggal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wilayah</a:t>
            </a:r>
            <a:r>
              <a:rPr lang="en-US" sz="1700" dirty="0"/>
              <a:t> </a:t>
            </a:r>
            <a:r>
              <a:rPr lang="en-US" sz="1700" dirty="0" err="1"/>
              <a:t>Kerjasama</a:t>
            </a:r>
            <a:r>
              <a:rPr lang="en-US" sz="1700" dirty="0"/>
              <a:t> </a:t>
            </a:r>
            <a:r>
              <a:rPr lang="en-US" sz="1700" dirty="0" err="1"/>
              <a:t>Ekonomi</a:t>
            </a:r>
            <a:r>
              <a:rPr lang="en-US" sz="1700" dirty="0"/>
              <a:t> Sub regional ASEAN yang </a:t>
            </a:r>
            <a:r>
              <a:rPr lang="en-US" sz="1700" dirty="0" err="1"/>
              <a:t>bertolak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daerah</a:t>
            </a:r>
            <a:r>
              <a:rPr lang="en-US" sz="1700" dirty="0"/>
              <a:t> </a:t>
            </a:r>
            <a:r>
              <a:rPr lang="en-US" sz="1700" dirty="0" err="1"/>
              <a:t>kerja</a:t>
            </a:r>
            <a:r>
              <a:rPr lang="en-US" sz="1700" dirty="0"/>
              <a:t> </a:t>
            </a:r>
            <a:r>
              <a:rPr lang="en-US" sz="1700" dirty="0" err="1"/>
              <a:t>sama</a:t>
            </a:r>
            <a:r>
              <a:rPr lang="en-US" sz="1700" dirty="0"/>
              <a:t> </a:t>
            </a:r>
            <a:r>
              <a:rPr lang="en-US" sz="1700" dirty="0" err="1"/>
              <a:t>melalui</a:t>
            </a:r>
            <a:r>
              <a:rPr lang="en-US" sz="1700" dirty="0"/>
              <a:t> </a:t>
            </a:r>
            <a:r>
              <a:rPr lang="en-US" sz="1700" dirty="0" err="1"/>
              <a:t>pelabuhan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tempat</a:t>
            </a:r>
            <a:r>
              <a:rPr lang="en-US" sz="1700" dirty="0"/>
              <a:t> </a:t>
            </a:r>
            <a:r>
              <a:rPr lang="en-US" sz="1700" dirty="0" err="1"/>
              <a:t>pemberangkatan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daerah</a:t>
            </a:r>
            <a:r>
              <a:rPr lang="en-US" sz="1700" dirty="0"/>
              <a:t> </a:t>
            </a:r>
            <a:r>
              <a:rPr lang="en-US" sz="1700" dirty="0" err="1"/>
              <a:t>kerjasama</a:t>
            </a:r>
            <a:r>
              <a:rPr lang="en-US" sz="1700" dirty="0" smtClean="0"/>
              <a:t>.</a:t>
            </a:r>
            <a:endParaRPr lang="en-US" sz="1700" dirty="0"/>
          </a:p>
          <a:p>
            <a:pPr marL="171450" indent="-1714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700" dirty="0" smtClean="0"/>
              <a:t>Orang </a:t>
            </a:r>
            <a:r>
              <a:rPr lang="en-US" sz="1700" dirty="0" err="1"/>
              <a:t>Pribadi</a:t>
            </a:r>
            <a:r>
              <a:rPr lang="en-US" sz="1700" dirty="0"/>
              <a:t> yang </a:t>
            </a:r>
            <a:r>
              <a:rPr lang="en-US" sz="1700" dirty="0" err="1"/>
              <a:t>bertempat</a:t>
            </a:r>
            <a:r>
              <a:rPr lang="en-US" sz="1700" dirty="0"/>
              <a:t> </a:t>
            </a:r>
            <a:r>
              <a:rPr lang="en-US" sz="1700" dirty="0" err="1"/>
              <a:t>tinggal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wilayah</a:t>
            </a:r>
            <a:r>
              <a:rPr lang="en-US" sz="1700" dirty="0"/>
              <a:t> </a:t>
            </a:r>
            <a:r>
              <a:rPr lang="en-US" sz="1700" dirty="0" err="1"/>
              <a:t>Kerjasama</a:t>
            </a:r>
            <a:r>
              <a:rPr lang="en-US" sz="1700" dirty="0"/>
              <a:t> </a:t>
            </a:r>
            <a:r>
              <a:rPr lang="en-US" sz="1700" dirty="0" err="1"/>
              <a:t>Ekonomi</a:t>
            </a:r>
            <a:r>
              <a:rPr lang="en-US" sz="1700" dirty="0"/>
              <a:t> Sub regional Indonesia-Australia (AIDA) yang </a:t>
            </a:r>
            <a:r>
              <a:rPr lang="en-US" sz="1700" dirty="0" err="1"/>
              <a:t>bertolak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Australia </a:t>
            </a:r>
            <a:r>
              <a:rPr lang="en-US" sz="1700" dirty="0" err="1"/>
              <a:t>melalui</a:t>
            </a:r>
            <a:r>
              <a:rPr lang="en-US" sz="1700" dirty="0"/>
              <a:t> </a:t>
            </a:r>
            <a:r>
              <a:rPr lang="en-US" sz="1700" dirty="0" err="1"/>
              <a:t>pelabuhan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tempat</a:t>
            </a:r>
            <a:r>
              <a:rPr lang="en-US" sz="1700" dirty="0"/>
              <a:t> </a:t>
            </a:r>
            <a:r>
              <a:rPr lang="en-US" sz="1700" dirty="0" err="1"/>
              <a:t>pemberangkatan</a:t>
            </a:r>
            <a:r>
              <a:rPr lang="en-US" sz="1700" dirty="0"/>
              <a:t> </a:t>
            </a:r>
            <a:r>
              <a:rPr lang="en-US" sz="1700" dirty="0" err="1"/>
              <a:t>ke</a:t>
            </a:r>
            <a:r>
              <a:rPr lang="en-US" sz="1700" dirty="0"/>
              <a:t> </a:t>
            </a:r>
            <a:r>
              <a:rPr lang="en-US" sz="1700" dirty="0" err="1"/>
              <a:t>luar</a:t>
            </a:r>
            <a:r>
              <a:rPr lang="en-US" sz="1700" dirty="0"/>
              <a:t> </a:t>
            </a:r>
            <a:r>
              <a:rPr lang="en-US" sz="1700" dirty="0" err="1"/>
              <a:t>negeri</a:t>
            </a:r>
            <a:r>
              <a:rPr lang="en-US" sz="1700" dirty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daerah</a:t>
            </a:r>
            <a:r>
              <a:rPr lang="en-US" sz="1700" dirty="0"/>
              <a:t> </a:t>
            </a:r>
            <a:r>
              <a:rPr lang="en-US" sz="1700" dirty="0" err="1"/>
              <a:t>kerjasama</a:t>
            </a:r>
            <a:r>
              <a:rPr lang="en-US" sz="1700" dirty="0"/>
              <a:t> </a:t>
            </a:r>
            <a:r>
              <a:rPr lang="en-US" sz="1700" dirty="0" err="1"/>
              <a:t>kecuali</a:t>
            </a:r>
            <a:r>
              <a:rPr lang="en-US" sz="1700" dirty="0"/>
              <a:t> Bali.</a:t>
            </a: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Fiskal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295577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menggabungkan</a:t>
            </a:r>
            <a:r>
              <a:rPr lang="en-US" sz="1600" dirty="0"/>
              <a:t> (</a:t>
            </a:r>
            <a:r>
              <a:rPr lang="en-US" sz="1600" dirty="0" err="1"/>
              <a:t>menjumlahkan</a:t>
            </a:r>
            <a:r>
              <a:rPr lang="en-US" sz="1600" dirty="0"/>
              <a:t>)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 di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 </a:t>
            </a:r>
            <a:r>
              <a:rPr lang="en-US" sz="1600" dirty="0" err="1"/>
              <a:t>didalam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, </a:t>
            </a:r>
            <a:r>
              <a:rPr lang="en-US" sz="1600" dirty="0" err="1"/>
              <a:t>guna</a:t>
            </a:r>
            <a:r>
              <a:rPr lang="en-US" sz="1600" dirty="0"/>
              <a:t> </a:t>
            </a:r>
            <a:r>
              <a:rPr lang="en-US" sz="1600" dirty="0" err="1"/>
              <a:t>menentukan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tarif</a:t>
            </a:r>
            <a:r>
              <a:rPr lang="en-US" sz="1600" dirty="0"/>
              <a:t> normal (</a:t>
            </a:r>
            <a:r>
              <a:rPr lang="en-US" sz="1600" dirty="0" err="1"/>
              <a:t>pasal</a:t>
            </a:r>
            <a:r>
              <a:rPr lang="en-US" sz="1600" dirty="0"/>
              <a:t> 17). </a:t>
            </a:r>
            <a:r>
              <a:rPr lang="en-US" sz="1600" dirty="0" err="1"/>
              <a:t>Penggabungan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berasal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ketentuan</a:t>
            </a:r>
            <a:r>
              <a:rPr lang="en-US" sz="1600" dirty="0"/>
              <a:t> </a:t>
            </a:r>
            <a:r>
              <a:rPr lang="en-US" sz="1600" dirty="0" err="1"/>
              <a:t>berikut</a:t>
            </a:r>
            <a:r>
              <a:rPr lang="en-US" sz="1600" dirty="0"/>
              <a:t> </a:t>
            </a:r>
            <a:r>
              <a:rPr lang="en-US" sz="1600" dirty="0" smtClean="0"/>
              <a:t>:</a:t>
            </a:r>
            <a:endParaRPr lang="en-US" sz="1600" dirty="0"/>
          </a:p>
          <a:p>
            <a:pPr marL="171450" indent="-171450" algn="just">
              <a:spcBef>
                <a:spcPts val="0"/>
              </a:spcBef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penggabungan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diperolehnya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;</a:t>
            </a:r>
            <a:endParaRPr lang="en-US" sz="1600" dirty="0"/>
          </a:p>
          <a:p>
            <a:pPr marL="171450" indent="-171450" algn="just">
              <a:spcBef>
                <a:spcPts val="0"/>
              </a:spcBef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lainnya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penggabungan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diterimanya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;</a:t>
            </a:r>
            <a:endParaRPr lang="en-US" sz="1600" dirty="0"/>
          </a:p>
          <a:p>
            <a:pPr marL="171450" indent="-171450" algn="just">
              <a:spcBef>
                <a:spcPts val="0"/>
              </a:spcBef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 </a:t>
            </a:r>
            <a:r>
              <a:rPr lang="en-US" sz="1600" dirty="0" err="1"/>
              <a:t>dividen</a:t>
            </a:r>
            <a:r>
              <a:rPr lang="en-US" sz="1600" dirty="0"/>
              <a:t>,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penggabungan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saat</a:t>
            </a:r>
            <a:r>
              <a:rPr lang="en-US" sz="1600" dirty="0"/>
              <a:t> </a:t>
            </a:r>
            <a:r>
              <a:rPr lang="en-US" sz="1600" dirty="0" err="1"/>
              <a:t>perolehan</a:t>
            </a:r>
            <a:r>
              <a:rPr lang="en-US" sz="1600" dirty="0"/>
              <a:t> </a:t>
            </a:r>
            <a:r>
              <a:rPr lang="en-US" sz="1600" dirty="0" err="1"/>
              <a:t>dividen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ditetapkan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Menteri</a:t>
            </a:r>
            <a:r>
              <a:rPr lang="en-US" sz="1600" dirty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Penggabungan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Indonesia </a:t>
            </a:r>
            <a:r>
              <a:rPr lang="en-US" sz="1600" dirty="0" err="1"/>
              <a:t>menganut</a:t>
            </a:r>
            <a:r>
              <a:rPr lang="en-US" sz="1600" dirty="0"/>
              <a:t> </a:t>
            </a:r>
            <a:r>
              <a:rPr lang="en-US" sz="1600" dirty="0" err="1"/>
              <a:t>kredit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ordinary credit</a:t>
            </a:r>
            <a:r>
              <a:rPr lang="en-US" sz="1600" dirty="0"/>
              <a:t>. </a:t>
            </a:r>
            <a:r>
              <a:rPr lang="en-US" sz="1600" dirty="0" err="1"/>
              <a:t>Kredit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lanjut</a:t>
            </a:r>
            <a:r>
              <a:rPr lang="en-US" sz="1600" dirty="0"/>
              <a:t> </a:t>
            </a:r>
            <a:r>
              <a:rPr lang="en-US" sz="1600" dirty="0" err="1"/>
              <a:t>diatur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Menteri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No. 164/KMK.03/2002. </a:t>
            </a:r>
            <a:endParaRPr lang="en-US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yang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dikreditkan</a:t>
            </a:r>
            <a:r>
              <a:rPr lang="en-US" sz="1600" dirty="0"/>
              <a:t> </a:t>
            </a:r>
            <a:r>
              <a:rPr lang="en-US" sz="1600" dirty="0" err="1"/>
              <a:t>hanyalah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yang </a:t>
            </a:r>
            <a:r>
              <a:rPr lang="en-US" sz="1600" dirty="0" err="1"/>
              <a:t>langsung</a:t>
            </a:r>
            <a:r>
              <a:rPr lang="en-US" sz="1600" dirty="0"/>
              <a:t> </a:t>
            </a:r>
            <a:r>
              <a:rPr lang="en-US" sz="1600" dirty="0" err="1"/>
              <a:t>dikenakan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diperoleh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. </a:t>
            </a:r>
            <a:r>
              <a:rPr lang="en-US" sz="1600" dirty="0" err="1"/>
              <a:t>Apabila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yang </a:t>
            </a:r>
            <a:r>
              <a:rPr lang="en-US" sz="1600" dirty="0" err="1"/>
              <a:t>dikreditkan</a:t>
            </a:r>
            <a:r>
              <a:rPr lang="en-US" sz="1600" dirty="0"/>
              <a:t> </a:t>
            </a:r>
            <a:r>
              <a:rPr lang="en-US" sz="1600" dirty="0" err="1"/>
              <a:t>ternyata</a:t>
            </a:r>
            <a:r>
              <a:rPr lang="en-US" sz="1600" dirty="0"/>
              <a:t> </a:t>
            </a:r>
            <a:r>
              <a:rPr lang="en-US" sz="1600" dirty="0" err="1"/>
              <a:t>kemudian</a:t>
            </a:r>
            <a:r>
              <a:rPr lang="en-US" sz="1600" dirty="0"/>
              <a:t> </a:t>
            </a:r>
            <a:r>
              <a:rPr lang="en-US" sz="1600" dirty="0" err="1"/>
              <a:t>dikurangkan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dikembalikan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yang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menurut</a:t>
            </a:r>
            <a:r>
              <a:rPr lang="en-US" sz="1600" dirty="0"/>
              <a:t> UU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ditambah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pengurangan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pengembalian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Apabila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berasal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beberapa</a:t>
            </a:r>
            <a:r>
              <a:rPr lang="en-US" sz="1600" dirty="0"/>
              <a:t> Negara,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pengitungan</a:t>
            </a:r>
            <a:r>
              <a:rPr lang="en-US" sz="1600" dirty="0"/>
              <a:t> </a:t>
            </a:r>
            <a:r>
              <a:rPr lang="en-US" sz="1600" dirty="0" err="1"/>
              <a:t>kredit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masing-masing</a:t>
            </a:r>
            <a:r>
              <a:rPr lang="en-US" sz="1600" dirty="0"/>
              <a:t> Negara. </a:t>
            </a:r>
            <a:endParaRPr lang="en-US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 smtClean="0"/>
              <a:t>Kredit</a:t>
            </a:r>
            <a:r>
              <a:rPr lang="en-US" sz="1600" dirty="0" smtClean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dihitung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perbandingan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kena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dikalikan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yang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kena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, paling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yang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Kena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kena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kecil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.</a:t>
            </a:r>
            <a:endParaRPr lang="en-US" sz="16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b="1" u="sng" dirty="0"/>
              <a:t>CONTOH PENGHITUNGAN ANGSURAN </a:t>
            </a:r>
            <a:r>
              <a:rPr lang="en-US" sz="1600" b="1" u="sng" dirty="0" err="1"/>
              <a:t>PPh</a:t>
            </a:r>
            <a:r>
              <a:rPr lang="en-US" sz="1600" b="1" u="sng" dirty="0"/>
              <a:t> PASAL 25 WAJIB PAJAK ORANG </a:t>
            </a:r>
            <a:r>
              <a:rPr lang="en-US" sz="1600" b="1" u="sng" dirty="0" smtClean="0"/>
              <a:t>PRIBADI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b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Si A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Pengusaha</a:t>
            </a:r>
            <a:r>
              <a:rPr lang="en-US" sz="1600" dirty="0"/>
              <a:t> </a:t>
            </a:r>
            <a:r>
              <a:rPr lang="en-US" sz="1600" dirty="0" err="1"/>
              <a:t>Warung</a:t>
            </a:r>
            <a:r>
              <a:rPr lang="en-US" sz="1600" dirty="0"/>
              <a:t> </a:t>
            </a:r>
            <a:r>
              <a:rPr lang="en-US" sz="1600" dirty="0" err="1"/>
              <a:t>Makan</a:t>
            </a:r>
            <a:r>
              <a:rPr lang="en-US" sz="1600" dirty="0"/>
              <a:t> di Jogjakarta yang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2010 </a:t>
            </a:r>
            <a:r>
              <a:rPr lang="en-US" sz="1600" dirty="0" err="1"/>
              <a:t>sebesar</a:t>
            </a:r>
            <a:r>
              <a:rPr lang="en-US" sz="1600" dirty="0"/>
              <a:t> Rp180.000.000,-. Si A </a:t>
            </a:r>
            <a:r>
              <a:rPr lang="en-US" sz="1600" dirty="0" err="1"/>
              <a:t>statusnya</a:t>
            </a:r>
            <a:r>
              <a:rPr lang="en-US" sz="1600" dirty="0"/>
              <a:t> </a:t>
            </a:r>
            <a:r>
              <a:rPr lang="en-US" sz="1600" dirty="0" err="1"/>
              <a:t>kawin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mempunyai</a:t>
            </a:r>
            <a:r>
              <a:rPr lang="en-US" sz="1600" dirty="0"/>
              <a:t> 2 (</a:t>
            </a:r>
            <a:r>
              <a:rPr lang="en-US" sz="1600" dirty="0" err="1"/>
              <a:t>dua</a:t>
            </a:r>
            <a:r>
              <a:rPr lang="en-US" sz="1600" dirty="0"/>
              <a:t>) orang </a:t>
            </a:r>
            <a:r>
              <a:rPr lang="en-US" sz="1600" dirty="0" err="1"/>
              <a:t>anak</a:t>
            </a:r>
            <a:r>
              <a:rPr lang="en-US" sz="1600" dirty="0"/>
              <a:t>. Si A </a:t>
            </a:r>
            <a:r>
              <a:rPr lang="en-US" sz="1600" dirty="0" err="1"/>
              <a:t>menyelenggarakan</a:t>
            </a:r>
            <a:r>
              <a:rPr lang="en-US" sz="1600" dirty="0"/>
              <a:t> </a:t>
            </a:r>
            <a:r>
              <a:rPr lang="en-US" sz="1600" dirty="0" err="1"/>
              <a:t>pencatatan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menghitung</a:t>
            </a:r>
            <a:r>
              <a:rPr lang="en-US" sz="1600" dirty="0"/>
              <a:t> </a:t>
            </a:r>
            <a:r>
              <a:rPr lang="en-US" sz="1600" dirty="0" err="1"/>
              <a:t>pajaknya</a:t>
            </a:r>
            <a:r>
              <a:rPr lang="en-US" sz="1600" dirty="0"/>
              <a:t>. </a:t>
            </a:r>
            <a:r>
              <a:rPr lang="en-US" sz="1600" dirty="0" err="1"/>
              <a:t>Besarnya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dibayar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berjalan</a:t>
            </a:r>
            <a:r>
              <a:rPr lang="en-US" sz="1600" dirty="0"/>
              <a:t> </a:t>
            </a:r>
            <a:r>
              <a:rPr lang="en-US" sz="1600" dirty="0" err="1"/>
              <a:t>dihitung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berikut</a:t>
            </a:r>
            <a:r>
              <a:rPr lang="en-US" sz="16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500" dirty="0"/>
          </a:p>
          <a:p>
            <a:pPr marL="457200" indent="-190500" algn="just">
              <a:spcBef>
                <a:spcPts val="0"/>
              </a:spcBef>
            </a:pP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peredaran</a:t>
            </a:r>
            <a:r>
              <a:rPr lang="en-US" sz="1600" dirty="0"/>
              <a:t> </a:t>
            </a:r>
            <a:r>
              <a:rPr lang="en-US" sz="1600" dirty="0" err="1"/>
              <a:t>setahun</a:t>
            </a:r>
            <a:r>
              <a:rPr lang="en-US" sz="1600" dirty="0"/>
              <a:t> </a:t>
            </a:r>
            <a:r>
              <a:rPr lang="en-US" sz="1600" b="1" dirty="0" smtClean="0"/>
              <a:t>Rp180.000.000</a:t>
            </a:r>
            <a:r>
              <a:rPr lang="en-US" sz="1600" b="1" dirty="0"/>
              <a:t>,-</a:t>
            </a:r>
          </a:p>
          <a:p>
            <a:pPr marL="457200" indent="-190500" algn="just">
              <a:spcBef>
                <a:spcPts val="0"/>
              </a:spcBef>
            </a:pPr>
            <a:r>
              <a:rPr lang="en-US" sz="1600" dirty="0" err="1"/>
              <a:t>Presentase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norma</a:t>
            </a:r>
            <a:r>
              <a:rPr lang="en-US" sz="1600" dirty="0"/>
              <a:t> (</a:t>
            </a:r>
            <a:r>
              <a:rPr lang="en-US" sz="1600" dirty="0" err="1"/>
              <a:t>lihat</a:t>
            </a:r>
            <a:r>
              <a:rPr lang="en-US" sz="1600" dirty="0"/>
              <a:t> </a:t>
            </a:r>
            <a:r>
              <a:rPr lang="en-US" sz="1600" dirty="0" err="1"/>
              <a:t>daftar</a:t>
            </a:r>
            <a:r>
              <a:rPr lang="en-US" sz="1600" dirty="0"/>
              <a:t> </a:t>
            </a:r>
            <a:r>
              <a:rPr lang="en-US" sz="1600" dirty="0" err="1"/>
              <a:t>presentase</a:t>
            </a:r>
            <a:r>
              <a:rPr lang="en-US" sz="1600" dirty="0"/>
              <a:t> </a:t>
            </a:r>
            <a:r>
              <a:rPr lang="en-US" sz="1600" dirty="0" err="1"/>
              <a:t>norma</a:t>
            </a:r>
            <a:r>
              <a:rPr lang="en-US" sz="1600" dirty="0"/>
              <a:t>) = </a:t>
            </a:r>
            <a:r>
              <a:rPr lang="en-US" sz="1600" b="1" dirty="0"/>
              <a:t>20%</a:t>
            </a:r>
          </a:p>
          <a:p>
            <a:pPr marL="457200" indent="-190500" algn="just">
              <a:spcBef>
                <a:spcPts val="0"/>
              </a:spcBef>
            </a:pP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neto</a:t>
            </a:r>
            <a:r>
              <a:rPr lang="en-US" sz="1600" dirty="0"/>
              <a:t> </a:t>
            </a:r>
            <a:r>
              <a:rPr lang="en-US" sz="1600" dirty="0" err="1"/>
              <a:t>setahun</a:t>
            </a:r>
            <a:r>
              <a:rPr lang="en-US" sz="1600" dirty="0"/>
              <a:t> = </a:t>
            </a:r>
            <a:r>
              <a:rPr lang="en-US" sz="1600" dirty="0">
                <a:solidFill>
                  <a:srgbClr val="FF0000"/>
                </a:solidFill>
              </a:rPr>
              <a:t>20% x </a:t>
            </a:r>
            <a:r>
              <a:rPr lang="en-US" sz="1600" dirty="0" err="1">
                <a:solidFill>
                  <a:srgbClr val="FF0000"/>
                </a:solidFill>
              </a:rPr>
              <a:t>Rp</a:t>
            </a:r>
            <a:r>
              <a:rPr lang="en-US" sz="1600" dirty="0">
                <a:solidFill>
                  <a:srgbClr val="FF0000"/>
                </a:solidFill>
              </a:rPr>
              <a:t> 180.000.000,- </a:t>
            </a:r>
            <a:r>
              <a:rPr lang="en-US" sz="1600" dirty="0" smtClean="0"/>
              <a:t>		= </a:t>
            </a:r>
            <a:r>
              <a:rPr lang="en-US" sz="1600" b="1" dirty="0" err="1"/>
              <a:t>Rp</a:t>
            </a:r>
            <a:r>
              <a:rPr lang="en-US" sz="1600" b="1" dirty="0"/>
              <a:t> 3.000.000</a:t>
            </a:r>
            <a:r>
              <a:rPr lang="en-US" sz="1600" dirty="0"/>
              <a:t>,-</a:t>
            </a:r>
          </a:p>
          <a:p>
            <a:pPr marL="457200" indent="-190500" algn="just">
              <a:spcBef>
                <a:spcPts val="0"/>
              </a:spcBef>
            </a:pP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Kena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=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neto</a:t>
            </a:r>
            <a:r>
              <a:rPr lang="en-US" sz="1600" dirty="0"/>
              <a:t> </a:t>
            </a:r>
            <a:r>
              <a:rPr lang="en-US" sz="1600" dirty="0" err="1"/>
              <a:t>dikurangi</a:t>
            </a:r>
            <a:r>
              <a:rPr lang="en-US" sz="1600" dirty="0"/>
              <a:t> </a:t>
            </a:r>
            <a:r>
              <a:rPr lang="en-US" sz="1600" dirty="0" smtClean="0"/>
              <a:t>PTKP</a:t>
            </a: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Rp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36.000.000,- – </a:t>
            </a:r>
            <a:r>
              <a:rPr lang="en-US" sz="1600" dirty="0" err="1">
                <a:solidFill>
                  <a:srgbClr val="FF0000"/>
                </a:solidFill>
              </a:rPr>
              <a:t>Rp</a:t>
            </a:r>
            <a:r>
              <a:rPr lang="en-US" sz="1600" dirty="0">
                <a:solidFill>
                  <a:srgbClr val="FF0000"/>
                </a:solidFill>
              </a:rPr>
              <a:t> 19.800.000,- </a:t>
            </a:r>
            <a:r>
              <a:rPr lang="en-US" sz="1600" dirty="0" smtClean="0"/>
              <a:t>				= 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 </a:t>
            </a:r>
            <a:r>
              <a:rPr lang="en-US" sz="1600" b="1" dirty="0"/>
              <a:t>6.200.000</a:t>
            </a:r>
            <a:r>
              <a:rPr lang="en-US" sz="1600" dirty="0"/>
              <a:t>,-</a:t>
            </a:r>
          </a:p>
          <a:p>
            <a:pPr marL="457200" indent="-190500" algn="just">
              <a:spcBef>
                <a:spcPts val="0"/>
              </a:spcBef>
            </a:pP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terutang</a:t>
            </a:r>
            <a:r>
              <a:rPr lang="en-US" sz="1600" dirty="0"/>
              <a:t> : </a:t>
            </a:r>
            <a:r>
              <a:rPr lang="en-US" sz="1600" dirty="0">
                <a:solidFill>
                  <a:srgbClr val="FF0000"/>
                </a:solidFill>
              </a:rPr>
              <a:t>5% x </a:t>
            </a:r>
            <a:r>
              <a:rPr lang="en-US" sz="1600" dirty="0" err="1">
                <a:solidFill>
                  <a:srgbClr val="FF0000"/>
                </a:solidFill>
              </a:rPr>
              <a:t>Rp</a:t>
            </a:r>
            <a:r>
              <a:rPr lang="en-US" sz="1600" dirty="0">
                <a:solidFill>
                  <a:srgbClr val="FF0000"/>
                </a:solidFill>
              </a:rPr>
              <a:t> 6.200.000,- </a:t>
            </a:r>
            <a:r>
              <a:rPr lang="en-US" sz="1600" dirty="0" smtClean="0"/>
              <a:t>		= </a:t>
            </a:r>
            <a:r>
              <a:rPr lang="en-US" sz="1600" b="1" dirty="0" err="1"/>
              <a:t>Rp</a:t>
            </a:r>
            <a:r>
              <a:rPr lang="en-US" sz="1600" b="1" dirty="0"/>
              <a:t> 310.000</a:t>
            </a:r>
            <a:r>
              <a:rPr lang="en-US" sz="1600" dirty="0"/>
              <a:t>,-</a:t>
            </a:r>
          </a:p>
          <a:p>
            <a:pPr marL="457200" indent="-190500" algn="just">
              <a:spcBef>
                <a:spcPts val="0"/>
              </a:spcBef>
            </a:pPr>
            <a:endParaRPr lang="en-US" sz="1600" dirty="0" smtClean="0"/>
          </a:p>
          <a:p>
            <a:pPr marL="457200" indent="-190500" algn="just">
              <a:spcBef>
                <a:spcPts val="0"/>
              </a:spcBef>
            </a:pPr>
            <a:r>
              <a:rPr lang="en-US" sz="1600" dirty="0" err="1" smtClean="0"/>
              <a:t>PPh</a:t>
            </a:r>
            <a:r>
              <a:rPr lang="en-US" sz="1600" dirty="0" smtClean="0"/>
              <a:t> </a:t>
            </a:r>
            <a:r>
              <a:rPr lang="en-US" sz="1600" dirty="0" err="1"/>
              <a:t>Pasal</a:t>
            </a:r>
            <a:r>
              <a:rPr lang="en-US" sz="1600" dirty="0"/>
              <a:t> </a:t>
            </a:r>
            <a:r>
              <a:rPr lang="en-US" sz="1500" dirty="0"/>
              <a:t>25 (</a:t>
            </a:r>
            <a:r>
              <a:rPr lang="en-US" sz="1500" dirty="0" err="1"/>
              <a:t>angsuran</a:t>
            </a:r>
            <a:r>
              <a:rPr lang="en-US" sz="1500" dirty="0"/>
              <a:t>) yang </a:t>
            </a:r>
            <a:r>
              <a:rPr lang="en-US" sz="1500" dirty="0" err="1"/>
              <a:t>harus</a:t>
            </a:r>
            <a:r>
              <a:rPr lang="en-US" sz="1500" dirty="0"/>
              <a:t> </a:t>
            </a:r>
            <a:r>
              <a:rPr lang="en-US" sz="1500" dirty="0" err="1"/>
              <a:t>dibayar</a:t>
            </a:r>
            <a:r>
              <a:rPr lang="en-US" sz="1500" dirty="0"/>
              <a:t> </a:t>
            </a:r>
            <a:r>
              <a:rPr lang="en-US" sz="1500" dirty="0" err="1"/>
              <a:t>si</a:t>
            </a:r>
            <a:r>
              <a:rPr lang="en-US" sz="1500" dirty="0"/>
              <a:t> A </a:t>
            </a:r>
            <a:r>
              <a:rPr lang="en-US" sz="1500" dirty="0" err="1"/>
              <a:t>setiap</a:t>
            </a:r>
            <a:r>
              <a:rPr lang="en-US" sz="1500" dirty="0"/>
              <a:t> </a:t>
            </a:r>
            <a:r>
              <a:rPr lang="en-US" sz="1500" dirty="0" err="1"/>
              <a:t>bulan</a:t>
            </a:r>
            <a:r>
              <a:rPr lang="en-US" sz="1500" dirty="0">
                <a:solidFill>
                  <a:srgbClr val="FF0000"/>
                </a:solidFill>
              </a:rPr>
              <a:t>: </a:t>
            </a:r>
            <a:r>
              <a:rPr lang="en-US" sz="1500" dirty="0" err="1">
                <a:solidFill>
                  <a:srgbClr val="FF0000"/>
                </a:solidFill>
              </a:rPr>
              <a:t>Rp</a:t>
            </a:r>
            <a:r>
              <a:rPr lang="en-US" sz="1500" dirty="0">
                <a:solidFill>
                  <a:srgbClr val="FF0000"/>
                </a:solidFill>
              </a:rPr>
              <a:t> 310.000,- : 12 </a:t>
            </a:r>
            <a:r>
              <a:rPr lang="en-US" sz="1500" dirty="0" smtClean="0"/>
              <a:t>	= </a:t>
            </a:r>
            <a:r>
              <a:rPr lang="en-US" sz="1500" b="1" dirty="0" err="1"/>
              <a:t>Rp</a:t>
            </a:r>
            <a:r>
              <a:rPr lang="en-US" sz="1500" b="1" dirty="0"/>
              <a:t> 25.833</a:t>
            </a:r>
            <a:r>
              <a:rPr lang="en-US" sz="1500" dirty="0"/>
              <a:t>,-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500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500" b="1" u="sng" dirty="0"/>
              <a:t>CONTOH PENGHITUNGAN ANGSURAN </a:t>
            </a:r>
            <a:r>
              <a:rPr lang="en-US" sz="1500" b="1" u="sng" dirty="0" err="1"/>
              <a:t>PPh</a:t>
            </a:r>
            <a:r>
              <a:rPr lang="en-US" sz="1500" b="1" u="sng" dirty="0"/>
              <a:t> PASAL 25 WAJIB PAJAK </a:t>
            </a:r>
            <a:r>
              <a:rPr lang="en-US" sz="1500" b="1" u="sng" dirty="0" smtClean="0"/>
              <a:t>BADAN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500" b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Koperasi</a:t>
            </a:r>
            <a:r>
              <a:rPr lang="en-US" sz="1600" dirty="0"/>
              <a:t> Unit </a:t>
            </a:r>
            <a:r>
              <a:rPr lang="en-US" sz="1600" dirty="0" err="1"/>
              <a:t>Desa</a:t>
            </a:r>
            <a:r>
              <a:rPr lang="en-US" sz="1600" dirty="0"/>
              <a:t> A </a:t>
            </a:r>
            <a:r>
              <a:rPr lang="en-US" sz="1600" dirty="0" err="1"/>
              <a:t>bergerak</a:t>
            </a:r>
            <a:r>
              <a:rPr lang="en-US" sz="1600" dirty="0"/>
              <a:t> </a:t>
            </a:r>
            <a:r>
              <a:rPr lang="en-US" sz="1600" dirty="0" err="1"/>
              <a:t>dibidang</a:t>
            </a:r>
            <a:r>
              <a:rPr lang="en-US" sz="1600" dirty="0"/>
              <a:t> </a:t>
            </a:r>
            <a:r>
              <a:rPr lang="en-US" sz="1600" dirty="0" err="1"/>
              <a:t>simpan</a:t>
            </a:r>
            <a:r>
              <a:rPr lang="en-US" sz="1600" dirty="0"/>
              <a:t> </a:t>
            </a:r>
            <a:r>
              <a:rPr lang="en-US" sz="1600" dirty="0" err="1"/>
              <a:t>pinjam</a:t>
            </a:r>
            <a:r>
              <a:rPr lang="en-US" sz="1600" dirty="0"/>
              <a:t>.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2010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penerimaan</a:t>
            </a:r>
            <a:r>
              <a:rPr lang="en-US" sz="1600" dirty="0"/>
              <a:t> </a:t>
            </a:r>
            <a:r>
              <a:rPr lang="en-US" sz="1600" dirty="0" err="1"/>
              <a:t>bruto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setahun</a:t>
            </a:r>
            <a:r>
              <a:rPr lang="en-US" sz="1600" dirty="0"/>
              <a:t> </a:t>
            </a:r>
            <a:r>
              <a:rPr lang="en-US" sz="1600" dirty="0" err="1"/>
              <a:t>sebesar</a:t>
            </a:r>
            <a:r>
              <a:rPr lang="en-US" sz="1600" dirty="0"/>
              <a:t> </a:t>
            </a:r>
            <a:r>
              <a:rPr lang="en-US" sz="1600" dirty="0" err="1"/>
              <a:t>Rp</a:t>
            </a:r>
            <a:r>
              <a:rPr lang="en-US" sz="1600" dirty="0"/>
              <a:t> 500.000.000,-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biaya-biaya</a:t>
            </a:r>
            <a:r>
              <a:rPr lang="en-US" sz="1600" dirty="0"/>
              <a:t> yang </a:t>
            </a:r>
            <a:r>
              <a:rPr lang="en-US" sz="1600" dirty="0" err="1"/>
              <a:t>berkaitan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 (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ketentuan</a:t>
            </a:r>
            <a:r>
              <a:rPr lang="en-US" sz="1600" dirty="0"/>
              <a:t> </a:t>
            </a:r>
            <a:r>
              <a:rPr lang="en-US" sz="1600" dirty="0" err="1"/>
              <a:t>perpajakan</a:t>
            </a:r>
            <a:r>
              <a:rPr lang="en-US" sz="1600" dirty="0"/>
              <a:t>) </a:t>
            </a:r>
            <a:r>
              <a:rPr lang="en-US" sz="1600" dirty="0" err="1"/>
              <a:t>sebesar</a:t>
            </a:r>
            <a:r>
              <a:rPr lang="en-US" sz="1600" dirty="0"/>
              <a:t> </a:t>
            </a:r>
            <a:r>
              <a:rPr lang="en-US" sz="1600" dirty="0" err="1"/>
              <a:t>Rp</a:t>
            </a:r>
            <a:r>
              <a:rPr lang="en-US" sz="1600" dirty="0"/>
              <a:t> </a:t>
            </a:r>
            <a:r>
              <a:rPr lang="en-US" sz="1600" dirty="0" smtClean="0"/>
              <a:t>425.000.000</a:t>
            </a:r>
            <a:r>
              <a:rPr lang="en-US" sz="1600" dirty="0"/>
              <a:t>,-.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demikian</a:t>
            </a:r>
            <a:r>
              <a:rPr lang="en-US" sz="1600" dirty="0"/>
              <a:t>,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netonya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: </a:t>
            </a:r>
            <a:endParaRPr lang="en-US" sz="1600" dirty="0" smtClean="0"/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rgbClr val="FF0000"/>
                </a:solidFill>
              </a:rPr>
              <a:t>Rp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500.000.000,- – </a:t>
            </a:r>
            <a:r>
              <a:rPr lang="en-US" sz="1600" dirty="0" err="1">
                <a:solidFill>
                  <a:srgbClr val="FF0000"/>
                </a:solidFill>
              </a:rPr>
              <a:t>Rp</a:t>
            </a:r>
            <a:r>
              <a:rPr lang="en-US" sz="1600" dirty="0">
                <a:solidFill>
                  <a:srgbClr val="FF0000"/>
                </a:solidFill>
              </a:rPr>
              <a:t> 425.000.000,- </a:t>
            </a:r>
            <a:r>
              <a:rPr lang="en-US" sz="1600" dirty="0" smtClean="0">
                <a:solidFill>
                  <a:srgbClr val="FF0000"/>
                </a:solidFill>
              </a:rPr>
              <a:t>	</a:t>
            </a:r>
            <a:r>
              <a:rPr lang="en-US" sz="1600" dirty="0" smtClean="0"/>
              <a:t>			= </a:t>
            </a:r>
            <a:r>
              <a:rPr lang="en-US" sz="1600" b="1" dirty="0" err="1"/>
              <a:t>Rp</a:t>
            </a:r>
            <a:r>
              <a:rPr lang="en-US" sz="1600" b="1" dirty="0"/>
              <a:t> 75.000.000</a:t>
            </a:r>
            <a:r>
              <a:rPr lang="en-US" sz="1600" dirty="0"/>
              <a:t>,-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terutang</a:t>
            </a:r>
            <a:r>
              <a:rPr lang="en-US" sz="1600" dirty="0"/>
              <a:t> : </a:t>
            </a:r>
            <a:r>
              <a:rPr lang="en-US" sz="1600" dirty="0">
                <a:solidFill>
                  <a:srgbClr val="FF0000"/>
                </a:solidFill>
              </a:rPr>
              <a:t>Rp75.000.000,- x 25% x 50% </a:t>
            </a:r>
            <a:r>
              <a:rPr lang="en-US" sz="1600" dirty="0" smtClean="0"/>
              <a:t>	= </a:t>
            </a:r>
            <a:r>
              <a:rPr lang="en-US" sz="1600" b="1" dirty="0"/>
              <a:t>Rp9.375.000</a:t>
            </a:r>
            <a:r>
              <a:rPr lang="en-US" sz="1600" dirty="0"/>
              <a:t>,-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600" dirty="0" err="1"/>
              <a:t>Tarif</a:t>
            </a:r>
            <a:r>
              <a:rPr lang="en-US" sz="1600" dirty="0"/>
              <a:t> 50% di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dikarenakan</a:t>
            </a:r>
            <a:r>
              <a:rPr lang="en-US" sz="1600" dirty="0"/>
              <a:t> </a:t>
            </a:r>
            <a:r>
              <a:rPr lang="en-US" sz="1600" dirty="0" err="1"/>
              <a:t>Koperasi</a:t>
            </a:r>
            <a:r>
              <a:rPr lang="en-US" sz="1600" dirty="0"/>
              <a:t> Unit </a:t>
            </a:r>
            <a:r>
              <a:rPr lang="en-US" sz="1600" dirty="0" err="1"/>
              <a:t>Desa</a:t>
            </a:r>
            <a:r>
              <a:rPr lang="en-US" sz="1600" dirty="0"/>
              <a:t> A </a:t>
            </a:r>
            <a:r>
              <a:rPr lang="en-US" sz="1600" dirty="0" err="1"/>
              <a:t>mendapat</a:t>
            </a:r>
            <a:r>
              <a:rPr lang="en-US" sz="1600" dirty="0"/>
              <a:t> </a:t>
            </a:r>
            <a:r>
              <a:rPr lang="en-US" sz="1600" dirty="0" err="1"/>
              <a:t>fasilitas</a:t>
            </a:r>
            <a:r>
              <a:rPr lang="en-US" sz="1600" dirty="0" smtClean="0"/>
              <a:t>.</a:t>
            </a:r>
          </a:p>
          <a:p>
            <a:pPr marL="26670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(</a:t>
            </a:r>
            <a:r>
              <a:rPr lang="en-US" sz="1600" dirty="0" err="1"/>
              <a:t>angsuran</a:t>
            </a:r>
            <a:r>
              <a:rPr lang="en-US" sz="1600" dirty="0"/>
              <a:t>)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dibayar</a:t>
            </a:r>
            <a:r>
              <a:rPr lang="en-US" sz="1600" dirty="0"/>
              <a:t> KUD A </a:t>
            </a:r>
            <a:endParaRPr lang="en-US" sz="1600" dirty="0" smtClean="0"/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/>
              <a:t>bulan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Rp9.375.000,- : 12 </a:t>
            </a:r>
            <a:r>
              <a:rPr lang="en-US" sz="1600" dirty="0" smtClean="0"/>
              <a:t>				= </a:t>
            </a:r>
            <a:r>
              <a:rPr lang="en-US" sz="1600" b="1" dirty="0"/>
              <a:t>Rp781.250,-</a:t>
            </a:r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Perhitungan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81987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dibayar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berjalan</a:t>
            </a:r>
            <a:r>
              <a:rPr lang="en-US" sz="1600" dirty="0"/>
              <a:t> </a:t>
            </a:r>
            <a:r>
              <a:rPr lang="en-US" sz="1600" dirty="0" err="1"/>
              <a:t>sebagaimana</a:t>
            </a:r>
            <a:r>
              <a:rPr lang="en-US" sz="1600" dirty="0"/>
              <a:t> </a:t>
            </a:r>
            <a:r>
              <a:rPr lang="en-US" sz="1600" dirty="0" err="1"/>
              <a:t>dimaksud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Undang-Undang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.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dijadikan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kredit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yang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akhir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yang </a:t>
            </a:r>
            <a:r>
              <a:rPr lang="en-US" sz="1600" dirty="0" err="1"/>
              <a:t>dilaporkan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Surat</a:t>
            </a:r>
            <a:r>
              <a:rPr lang="en-US" sz="1600" dirty="0"/>
              <a:t> </a:t>
            </a:r>
            <a:r>
              <a:rPr lang="en-US" sz="1600" dirty="0" err="1"/>
              <a:t>Pemberitahuan</a:t>
            </a:r>
            <a:r>
              <a:rPr lang="en-US" sz="1600" dirty="0"/>
              <a:t> </a:t>
            </a:r>
            <a:r>
              <a:rPr lang="en-US" sz="1600" dirty="0" err="1"/>
              <a:t>Tahunan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 smtClean="0"/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b="1" u="sng" dirty="0" err="1"/>
              <a:t>Secara</a:t>
            </a:r>
            <a:r>
              <a:rPr lang="en-US" sz="1600" b="1" u="sng" dirty="0"/>
              <a:t> </a:t>
            </a:r>
            <a:r>
              <a:rPr lang="en-US" sz="1600" b="1" u="sng" dirty="0" err="1"/>
              <a:t>Umum</a:t>
            </a:r>
            <a:endParaRPr lang="en-US" sz="1600" b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Besarnya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berjalan</a:t>
            </a:r>
            <a:r>
              <a:rPr lang="en-US" sz="1600" dirty="0"/>
              <a:t>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dibayar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Wajib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sebesar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terutang</a:t>
            </a:r>
            <a:r>
              <a:rPr lang="en-US" sz="1600" dirty="0"/>
              <a:t> </a:t>
            </a:r>
            <a:r>
              <a:rPr lang="en-US" sz="1600" dirty="0" err="1"/>
              <a:t>menurut</a:t>
            </a:r>
            <a:r>
              <a:rPr lang="en-US" sz="1600" dirty="0"/>
              <a:t> </a:t>
            </a:r>
            <a:r>
              <a:rPr lang="en-US" sz="1600" dirty="0" err="1"/>
              <a:t>Surat</a:t>
            </a:r>
            <a:r>
              <a:rPr lang="en-US" sz="1600" dirty="0"/>
              <a:t> </a:t>
            </a:r>
            <a:r>
              <a:rPr lang="en-US" sz="1600" dirty="0" err="1"/>
              <a:t>Pemberitahuan</a:t>
            </a:r>
            <a:r>
              <a:rPr lang="en-US" sz="1600" dirty="0"/>
              <a:t> </a:t>
            </a:r>
            <a:r>
              <a:rPr lang="en-US" sz="1600" dirty="0" err="1"/>
              <a:t>Tahunan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yang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dikurangi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:</a:t>
            </a:r>
          </a:p>
          <a:p>
            <a:pPr marL="342900" indent="-247650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dipotong</a:t>
            </a:r>
            <a:r>
              <a:rPr lang="en-US" sz="1600" dirty="0"/>
              <a:t> </a:t>
            </a:r>
            <a:r>
              <a:rPr lang="en-US" sz="1600" dirty="0" err="1"/>
              <a:t>sebagaimana</a:t>
            </a:r>
            <a:r>
              <a:rPr lang="en-US" sz="1600" dirty="0"/>
              <a:t> </a:t>
            </a:r>
            <a:r>
              <a:rPr lang="en-US" sz="1600" dirty="0" err="1"/>
              <a:t>dimaksud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21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23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dipungut</a:t>
            </a:r>
            <a:r>
              <a:rPr lang="en-US" sz="1600" dirty="0"/>
              <a:t> </a:t>
            </a:r>
            <a:r>
              <a:rPr lang="en-US" sz="1600" dirty="0" err="1"/>
              <a:t>sebagaimana</a:t>
            </a:r>
            <a:r>
              <a:rPr lang="en-US" sz="1600" dirty="0"/>
              <a:t> </a:t>
            </a:r>
            <a:r>
              <a:rPr lang="en-US" sz="1600" dirty="0" err="1"/>
              <a:t>dimaksud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22; </a:t>
            </a:r>
            <a:r>
              <a:rPr lang="en-US" sz="1600" dirty="0" err="1"/>
              <a:t>dan</a:t>
            </a:r>
            <a:endParaRPr lang="en-US" sz="1600" dirty="0"/>
          </a:p>
          <a:p>
            <a:pPr marL="342900" indent="-247650" algn="just">
              <a:spcBef>
                <a:spcPts val="0"/>
              </a:spcBef>
              <a:buFont typeface="+mj-lt"/>
              <a:buAutoNum type="arabicPeriod"/>
            </a:pP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/>
              <a:t>Penghasilan</a:t>
            </a:r>
            <a:r>
              <a:rPr lang="en-US" sz="1600" dirty="0"/>
              <a:t> yang </a:t>
            </a:r>
            <a:r>
              <a:rPr lang="en-US" sz="1600" dirty="0" err="1"/>
              <a:t>dibayar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terutang</a:t>
            </a:r>
            <a:r>
              <a:rPr lang="en-US" sz="1600" dirty="0"/>
              <a:t> di </a:t>
            </a:r>
            <a:r>
              <a:rPr lang="en-US" sz="1600" dirty="0" err="1"/>
              <a:t>luar</a:t>
            </a:r>
            <a:r>
              <a:rPr lang="en-US" sz="1600" dirty="0"/>
              <a:t> </a:t>
            </a:r>
            <a:r>
              <a:rPr lang="en-US" sz="1600" dirty="0" err="1"/>
              <a:t>negeri</a:t>
            </a:r>
            <a:r>
              <a:rPr lang="en-US" sz="1600" dirty="0"/>
              <a:t> yang </a:t>
            </a:r>
            <a:r>
              <a:rPr lang="en-US" sz="1600" dirty="0" err="1"/>
              <a:t>boleh</a:t>
            </a:r>
            <a:r>
              <a:rPr lang="en-US" sz="1600" dirty="0"/>
              <a:t> </a:t>
            </a:r>
            <a:r>
              <a:rPr lang="en-US" sz="1600" dirty="0" err="1"/>
              <a:t>dikreditkan</a:t>
            </a:r>
            <a:r>
              <a:rPr lang="en-US" sz="1600" dirty="0"/>
              <a:t> </a:t>
            </a:r>
            <a:r>
              <a:rPr lang="en-US" sz="1600" dirty="0" err="1"/>
              <a:t>sebagaimana</a:t>
            </a:r>
            <a:r>
              <a:rPr lang="en-US" sz="1600" dirty="0"/>
              <a:t> </a:t>
            </a:r>
            <a:r>
              <a:rPr lang="en-US" sz="1600" dirty="0" err="1"/>
              <a:t>dimaksud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24;</a:t>
            </a:r>
          </a:p>
          <a:p>
            <a:pPr marL="95250" indent="0" algn="just">
              <a:spcBef>
                <a:spcPts val="0"/>
              </a:spcBef>
              <a:buNone/>
            </a:pPr>
            <a:r>
              <a:rPr lang="en-US" sz="1600" dirty="0" err="1"/>
              <a:t>Dibagi</a:t>
            </a:r>
            <a:r>
              <a:rPr lang="en-US" sz="1600" dirty="0"/>
              <a:t> 12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banyaknya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.</a:t>
            </a:r>
            <a:endParaRPr lang="en-US" sz="1600" dirty="0" smtClean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6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23797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dirty="0" err="1"/>
              <a:t>angsuran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/>
              <a:t>dibayar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bulan</a:t>
            </a:r>
            <a:r>
              <a:rPr lang="en-US" sz="2400" dirty="0"/>
              <a:t>–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Pemberitahuan</a:t>
            </a:r>
            <a:r>
              <a:rPr lang="en-US" sz="2400" dirty="0"/>
              <a:t> </a:t>
            </a:r>
            <a:r>
              <a:rPr lang="en-US" sz="2400" dirty="0" err="1"/>
              <a:t>Tahunan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</a:t>
            </a:r>
            <a:r>
              <a:rPr lang="en-US" sz="2400" dirty="0" err="1"/>
              <a:t>Penghasilan</a:t>
            </a:r>
            <a:r>
              <a:rPr lang="en-US" sz="2400" dirty="0"/>
              <a:t> </a:t>
            </a:r>
            <a:r>
              <a:rPr lang="en-US" sz="2400" dirty="0" err="1"/>
              <a:t>disampaikan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penyampaian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Pemberitahuan</a:t>
            </a:r>
            <a:r>
              <a:rPr lang="en-US" sz="2400" dirty="0"/>
              <a:t> </a:t>
            </a:r>
            <a:r>
              <a:rPr lang="en-US" sz="2400" dirty="0" err="1"/>
              <a:t>Tahunan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</a:t>
            </a:r>
            <a:r>
              <a:rPr lang="en-US" sz="2400" dirty="0" err="1"/>
              <a:t>Penghasilan</a:t>
            </a:r>
            <a:r>
              <a:rPr lang="en-US" sz="2400" dirty="0"/>
              <a:t>,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dirty="0" err="1"/>
              <a:t>angsuran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yang </a:t>
            </a:r>
            <a:r>
              <a:rPr lang="en-US" sz="2400" dirty="0" err="1"/>
              <a:t>lalu</a:t>
            </a:r>
            <a:r>
              <a:rPr lang="en-US" sz="2400" dirty="0"/>
              <a:t>.</a:t>
            </a:r>
            <a:endParaRPr lang="en-US" sz="2400" dirty="0" smtClean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08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94335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Penghitungan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b="1" dirty="0" err="1"/>
              <a:t>Wajib</a:t>
            </a:r>
            <a:r>
              <a:rPr lang="en-US" sz="1600" b="1" dirty="0"/>
              <a:t> </a:t>
            </a:r>
            <a:r>
              <a:rPr lang="en-US" sz="1600" b="1" dirty="0" err="1"/>
              <a:t>Pajak</a:t>
            </a:r>
            <a:r>
              <a:rPr lang="en-US" sz="1600" b="1" dirty="0"/>
              <a:t> bank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sewa</a:t>
            </a:r>
            <a:r>
              <a:rPr lang="en-US" sz="1600" dirty="0"/>
              <a:t> </a:t>
            </a:r>
            <a:r>
              <a:rPr lang="en-US" sz="1600" dirty="0" err="1"/>
              <a:t>guna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hak</a:t>
            </a:r>
            <a:r>
              <a:rPr lang="en-US" sz="1600" dirty="0"/>
              <a:t> </a:t>
            </a:r>
            <a:r>
              <a:rPr lang="en-US" sz="1600" dirty="0" err="1"/>
              <a:t>opsi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i="1" dirty="0" err="1"/>
              <a:t>Penghitungan</a:t>
            </a:r>
            <a:r>
              <a:rPr lang="en-US" sz="1600" i="1" dirty="0"/>
              <a:t> </a:t>
            </a:r>
            <a:r>
              <a:rPr lang="en-US" sz="1600" i="1" dirty="0" err="1"/>
              <a:t>besarnya</a:t>
            </a:r>
            <a:r>
              <a:rPr lang="en-US" sz="1600" i="1" dirty="0"/>
              <a:t> </a:t>
            </a:r>
            <a:r>
              <a:rPr lang="en-US" sz="1600" i="1" dirty="0" err="1"/>
              <a:t>angsuran</a:t>
            </a:r>
            <a:r>
              <a:rPr lang="en-US" sz="1600" i="1" dirty="0"/>
              <a:t> </a:t>
            </a:r>
            <a:r>
              <a:rPr lang="en-US" sz="1600" i="1" dirty="0" err="1"/>
              <a:t>PPh</a:t>
            </a:r>
            <a:r>
              <a:rPr lang="en-US" sz="1600" i="1" dirty="0"/>
              <a:t> </a:t>
            </a:r>
            <a:r>
              <a:rPr lang="en-US" sz="1600" i="1" dirty="0" err="1"/>
              <a:t>pasal</a:t>
            </a:r>
            <a:r>
              <a:rPr lang="en-US" sz="1600" i="1" dirty="0"/>
              <a:t> 25 </a:t>
            </a:r>
            <a:r>
              <a:rPr lang="en-US" sz="1600" i="1" dirty="0" err="1"/>
              <a:t>diatur</a:t>
            </a:r>
            <a:r>
              <a:rPr lang="en-US" sz="1600" i="1" dirty="0"/>
              <a:t> </a:t>
            </a:r>
            <a:r>
              <a:rPr lang="en-US" sz="1600" i="1" dirty="0" err="1"/>
              <a:t>dalam</a:t>
            </a:r>
            <a:r>
              <a:rPr lang="en-US" sz="1600" i="1" dirty="0"/>
              <a:t> </a:t>
            </a:r>
            <a:r>
              <a:rPr lang="en-US" sz="1600" i="1" dirty="0" err="1"/>
              <a:t>pasal</a:t>
            </a:r>
            <a:r>
              <a:rPr lang="en-US" sz="1600" i="1" dirty="0"/>
              <a:t> 3 PMK 208/ PMK.03/ 2009 </a:t>
            </a:r>
            <a:r>
              <a:rPr lang="en-US" sz="1600" i="1" dirty="0" err="1"/>
              <a:t>yaitu</a:t>
            </a:r>
            <a:r>
              <a:rPr lang="en-US" sz="1600" i="1" dirty="0"/>
              <a:t> </a:t>
            </a:r>
            <a:r>
              <a:rPr lang="en-US" sz="1600" i="1" dirty="0" err="1"/>
              <a:t>besarnya</a:t>
            </a:r>
            <a:r>
              <a:rPr lang="en-US" sz="1600" i="1" dirty="0"/>
              <a:t> </a:t>
            </a:r>
            <a:r>
              <a:rPr lang="en-US" sz="1600" i="1" dirty="0" err="1"/>
              <a:t>Pajak</a:t>
            </a:r>
            <a:r>
              <a:rPr lang="en-US" sz="1600" i="1" dirty="0"/>
              <a:t> </a:t>
            </a:r>
            <a:r>
              <a:rPr lang="en-US" sz="1600" i="1" dirty="0" err="1"/>
              <a:t>Penghasilan</a:t>
            </a:r>
            <a:r>
              <a:rPr lang="en-US" sz="1600" i="1" dirty="0"/>
              <a:t> </a:t>
            </a:r>
            <a:r>
              <a:rPr lang="en-US" sz="1600" i="1" dirty="0" err="1"/>
              <a:t>dihitung</a:t>
            </a:r>
            <a:r>
              <a:rPr lang="en-US" sz="1600" i="1" dirty="0"/>
              <a:t> </a:t>
            </a:r>
            <a:r>
              <a:rPr lang="en-US" sz="1600" i="1" dirty="0" err="1"/>
              <a:t>berdasarkan</a:t>
            </a:r>
            <a:r>
              <a:rPr lang="en-US" sz="1600" i="1" dirty="0"/>
              <a:t> </a:t>
            </a:r>
            <a:r>
              <a:rPr lang="en-US" sz="1600" i="1" dirty="0" err="1"/>
              <a:t>penerapan</a:t>
            </a:r>
            <a:r>
              <a:rPr lang="en-US" sz="1600" i="1" dirty="0"/>
              <a:t> </a:t>
            </a:r>
            <a:r>
              <a:rPr lang="en-US" sz="1600" i="1" dirty="0" err="1"/>
              <a:t>tarif</a:t>
            </a:r>
            <a:r>
              <a:rPr lang="en-US" sz="1600" i="1" dirty="0"/>
              <a:t> </a:t>
            </a:r>
            <a:r>
              <a:rPr lang="en-US" sz="1600" i="1" dirty="0" err="1"/>
              <a:t>umum</a:t>
            </a:r>
            <a:r>
              <a:rPr lang="en-US" sz="1600" i="1" dirty="0"/>
              <a:t> </a:t>
            </a:r>
            <a:r>
              <a:rPr lang="en-US" sz="1600" i="1" dirty="0" err="1"/>
              <a:t>atas</a:t>
            </a:r>
            <a:r>
              <a:rPr lang="en-US" sz="1600" i="1" dirty="0"/>
              <a:t> </a:t>
            </a:r>
            <a:r>
              <a:rPr lang="en-US" sz="1600" i="1" dirty="0" err="1"/>
              <a:t>laba-rugi</a:t>
            </a:r>
            <a:r>
              <a:rPr lang="en-US" sz="1600" i="1" dirty="0"/>
              <a:t> </a:t>
            </a:r>
            <a:r>
              <a:rPr lang="en-US" sz="1600" i="1" dirty="0" err="1"/>
              <a:t>fiskal</a:t>
            </a:r>
            <a:r>
              <a:rPr lang="en-US" sz="1600" i="1" dirty="0"/>
              <a:t> </a:t>
            </a:r>
            <a:r>
              <a:rPr lang="en-US" sz="1600" i="1" dirty="0" err="1"/>
              <a:t>menurut</a:t>
            </a:r>
            <a:r>
              <a:rPr lang="en-US" sz="1600" i="1" dirty="0"/>
              <a:t> </a:t>
            </a:r>
            <a:r>
              <a:rPr lang="en-US" sz="1600" i="1" dirty="0" err="1"/>
              <a:t>laporan</a:t>
            </a:r>
            <a:r>
              <a:rPr lang="en-US" sz="1600" i="1" dirty="0"/>
              <a:t> </a:t>
            </a:r>
            <a:r>
              <a:rPr lang="en-US" sz="1600" i="1" dirty="0" err="1"/>
              <a:t>keuangan</a:t>
            </a:r>
            <a:r>
              <a:rPr lang="en-US" sz="1600" i="1" dirty="0"/>
              <a:t> </a:t>
            </a:r>
            <a:r>
              <a:rPr lang="en-US" sz="1600" i="1" dirty="0" err="1"/>
              <a:t>triwulan</a:t>
            </a:r>
            <a:r>
              <a:rPr lang="en-US" sz="1600" i="1" dirty="0"/>
              <a:t> </a:t>
            </a:r>
            <a:r>
              <a:rPr lang="en-US" sz="1600" i="1" dirty="0" err="1"/>
              <a:t>terakhir</a:t>
            </a:r>
            <a:r>
              <a:rPr lang="en-US" sz="1600" i="1" dirty="0"/>
              <a:t> yang </a:t>
            </a:r>
            <a:r>
              <a:rPr lang="en-US" sz="1600" i="1" dirty="0" err="1"/>
              <a:t>disetahunkan</a:t>
            </a:r>
            <a:r>
              <a:rPr lang="en-US" sz="1600" i="1" dirty="0"/>
              <a:t> </a:t>
            </a:r>
            <a:r>
              <a:rPr lang="en-US" sz="1600" i="1" dirty="0" err="1"/>
              <a:t>dikurangi</a:t>
            </a:r>
            <a:r>
              <a:rPr lang="en-US" sz="1600" i="1" dirty="0"/>
              <a:t> </a:t>
            </a:r>
            <a:r>
              <a:rPr lang="en-US" sz="1600" i="1" dirty="0" err="1"/>
              <a:t>Pajak</a:t>
            </a:r>
            <a:r>
              <a:rPr lang="en-US" sz="1600" i="1" dirty="0"/>
              <a:t> </a:t>
            </a:r>
            <a:r>
              <a:rPr lang="en-US" sz="1600" i="1" dirty="0" err="1"/>
              <a:t>Penghasilan</a:t>
            </a:r>
            <a:r>
              <a:rPr lang="en-US" sz="1600" i="1" dirty="0"/>
              <a:t> </a:t>
            </a:r>
            <a:r>
              <a:rPr lang="en-US" sz="1600" i="1" dirty="0" err="1"/>
              <a:t>Pasal</a:t>
            </a:r>
            <a:r>
              <a:rPr lang="en-US" sz="1600" i="1" dirty="0"/>
              <a:t> 24 yang </a:t>
            </a:r>
            <a:r>
              <a:rPr lang="en-US" sz="1600" i="1" dirty="0" err="1"/>
              <a:t>dibayar</a:t>
            </a:r>
            <a:r>
              <a:rPr lang="en-US" sz="1600" i="1" dirty="0"/>
              <a:t> </a:t>
            </a:r>
            <a:r>
              <a:rPr lang="en-US" sz="1600" i="1" dirty="0" err="1"/>
              <a:t>atau</a:t>
            </a:r>
            <a:r>
              <a:rPr lang="en-US" sz="1600" i="1" dirty="0"/>
              <a:t> </a:t>
            </a:r>
            <a:r>
              <a:rPr lang="en-US" sz="1600" i="1" dirty="0" err="1"/>
              <a:t>terutang</a:t>
            </a:r>
            <a:r>
              <a:rPr lang="en-US" sz="1600" i="1" dirty="0"/>
              <a:t> di </a:t>
            </a:r>
            <a:r>
              <a:rPr lang="en-US" sz="1600" i="1" dirty="0" err="1"/>
              <a:t>luar</a:t>
            </a:r>
            <a:r>
              <a:rPr lang="en-US" sz="1600" i="1" dirty="0"/>
              <a:t> </a:t>
            </a:r>
            <a:r>
              <a:rPr lang="en-US" sz="1600" i="1" dirty="0" err="1"/>
              <a:t>negeri</a:t>
            </a:r>
            <a:r>
              <a:rPr lang="en-US" sz="1600" i="1" dirty="0"/>
              <a:t> </a:t>
            </a:r>
            <a:r>
              <a:rPr lang="en-US" sz="1600" i="1" dirty="0" err="1"/>
              <a:t>untuk</a:t>
            </a:r>
            <a:r>
              <a:rPr lang="en-US" sz="1600" i="1" dirty="0"/>
              <a:t> </a:t>
            </a:r>
            <a:r>
              <a:rPr lang="en-US" sz="1600" i="1" dirty="0" err="1"/>
              <a:t>tahun</a:t>
            </a:r>
            <a:r>
              <a:rPr lang="en-US" sz="1600" i="1" dirty="0"/>
              <a:t> </a:t>
            </a:r>
            <a:r>
              <a:rPr lang="en-US" sz="1600" i="1" dirty="0" err="1"/>
              <a:t>pajak</a:t>
            </a:r>
            <a:r>
              <a:rPr lang="en-US" sz="1600" i="1" dirty="0"/>
              <a:t> yang </a:t>
            </a:r>
            <a:r>
              <a:rPr lang="en-US" sz="1600" i="1" dirty="0" err="1"/>
              <a:t>lalu</a:t>
            </a:r>
            <a:r>
              <a:rPr lang="en-US" sz="1600" i="1" dirty="0"/>
              <a:t>, </a:t>
            </a:r>
            <a:r>
              <a:rPr lang="en-US" sz="1600" i="1" dirty="0" err="1"/>
              <a:t>dibagi</a:t>
            </a:r>
            <a:r>
              <a:rPr lang="en-US" sz="1600" i="1" dirty="0"/>
              <a:t> 12</a:t>
            </a:r>
            <a:r>
              <a:rPr lang="en-US" sz="1600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i="1" dirty="0"/>
          </a:p>
          <a:p>
            <a:pPr marL="0" indent="0" algn="just">
              <a:spcBef>
                <a:spcPts val="0"/>
              </a:spcBef>
              <a:buNone/>
            </a:pPr>
            <a:endParaRPr lang="en-US" sz="16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b="1" u="sng" dirty="0" err="1" smtClean="0"/>
              <a:t>Contoh</a:t>
            </a:r>
            <a:r>
              <a:rPr lang="en-US" sz="1600" b="1" u="sng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/>
              <a:t>PT Bank X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laporan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triwulan</a:t>
            </a:r>
            <a:r>
              <a:rPr lang="en-US" sz="1600" dirty="0"/>
              <a:t> </a:t>
            </a:r>
            <a:r>
              <a:rPr lang="en-US" sz="1600" dirty="0" err="1"/>
              <a:t>Januari</a:t>
            </a:r>
            <a:r>
              <a:rPr lang="en-US" sz="1600" dirty="0"/>
              <a:t> - </a:t>
            </a:r>
            <a:r>
              <a:rPr lang="en-US" sz="1600" dirty="0" err="1"/>
              <a:t>Maret</a:t>
            </a:r>
            <a:r>
              <a:rPr lang="en-US" sz="1600" dirty="0"/>
              <a:t> 2014 </a:t>
            </a:r>
            <a:r>
              <a:rPr lang="en-US" sz="1600" dirty="0" err="1"/>
              <a:t>diketahui</a:t>
            </a:r>
            <a:r>
              <a:rPr lang="en-US" sz="1600" dirty="0"/>
              <a:t> </a:t>
            </a:r>
            <a:r>
              <a:rPr lang="en-US" sz="1600" dirty="0" err="1"/>
              <a:t>memperolah</a:t>
            </a:r>
            <a:r>
              <a:rPr lang="en-US" sz="1600" dirty="0"/>
              <a:t> </a:t>
            </a:r>
            <a:r>
              <a:rPr lang="en-US" sz="1600" dirty="0" err="1"/>
              <a:t>laba</a:t>
            </a:r>
            <a:r>
              <a:rPr lang="en-US" sz="1600" dirty="0"/>
              <a:t> </a:t>
            </a:r>
            <a:r>
              <a:rPr lang="en-US" sz="1600" dirty="0" err="1"/>
              <a:t>fiskal</a:t>
            </a:r>
            <a:r>
              <a:rPr lang="en-US" sz="1600" dirty="0"/>
              <a:t> </a:t>
            </a:r>
            <a:r>
              <a:rPr lang="en-US" sz="1600" dirty="0" err="1"/>
              <a:t>sebesar</a:t>
            </a:r>
            <a:r>
              <a:rPr lang="en-US" sz="1600" dirty="0"/>
              <a:t> Rp5.000.000.000,00.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24 </a:t>
            </a:r>
            <a:r>
              <a:rPr lang="en-US" sz="1600" dirty="0" err="1"/>
              <a:t>tahun</a:t>
            </a:r>
            <a:r>
              <a:rPr lang="en-US" sz="1600" dirty="0"/>
              <a:t> 2013 </a:t>
            </a:r>
            <a:r>
              <a:rPr lang="en-US" sz="1600" dirty="0" err="1"/>
              <a:t>sebesar</a:t>
            </a:r>
            <a:r>
              <a:rPr lang="en-US" sz="1600" dirty="0"/>
              <a:t> Rp400.000.000,00. </a:t>
            </a:r>
            <a:r>
              <a:rPr lang="en-US" sz="1600" dirty="0" err="1"/>
              <a:t>Hitunglah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triwulan</a:t>
            </a:r>
            <a:r>
              <a:rPr lang="en-US" sz="1600" dirty="0"/>
              <a:t> II (April – </a:t>
            </a:r>
            <a:r>
              <a:rPr lang="en-US" sz="1600" dirty="0" err="1"/>
              <a:t>Juni</a:t>
            </a:r>
            <a:r>
              <a:rPr lang="en-US" sz="1600" dirty="0"/>
              <a:t> 2014).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i="1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Bank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388508" cy="37478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b="1" dirty="0" err="1" smtClean="0"/>
              <a:t>Jawaban</a:t>
            </a:r>
            <a:r>
              <a:rPr lang="en-US" sz="1600" b="1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Penghitungan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triwulan</a:t>
            </a:r>
            <a:r>
              <a:rPr lang="en-US" sz="1600" dirty="0"/>
              <a:t> II (April – </a:t>
            </a:r>
            <a:r>
              <a:rPr lang="en-US" sz="1600" dirty="0" err="1"/>
              <a:t>Juni</a:t>
            </a:r>
            <a:r>
              <a:rPr lang="en-US" sz="1600" dirty="0"/>
              <a:t> 2014) </a:t>
            </a:r>
            <a:r>
              <a:rPr lang="en-US" sz="1600" dirty="0" err="1"/>
              <a:t>didasarkan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laporan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triwulan</a:t>
            </a:r>
            <a:r>
              <a:rPr lang="en-US" sz="1600" dirty="0"/>
              <a:t> </a:t>
            </a:r>
            <a:r>
              <a:rPr lang="en-US" sz="1600" dirty="0" err="1"/>
              <a:t>terakhir</a:t>
            </a:r>
            <a:r>
              <a:rPr lang="en-US" sz="1600" dirty="0"/>
              <a:t> 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/>
              <a:t>triwulan</a:t>
            </a:r>
            <a:r>
              <a:rPr lang="en-US" sz="1600" dirty="0"/>
              <a:t> I (</a:t>
            </a:r>
            <a:r>
              <a:rPr lang="en-US" sz="1600" dirty="0" err="1"/>
              <a:t>Januari-Maret</a:t>
            </a:r>
            <a:r>
              <a:rPr lang="en-US" sz="1600" dirty="0"/>
              <a:t> 2014).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Diasumsikan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peredaran</a:t>
            </a:r>
            <a:r>
              <a:rPr lang="en-US" sz="1600" dirty="0"/>
              <a:t> </a:t>
            </a:r>
            <a:r>
              <a:rPr lang="en-US" sz="1600" dirty="0" err="1"/>
              <a:t>bruto</a:t>
            </a:r>
            <a:r>
              <a:rPr lang="en-US" sz="1600" dirty="0"/>
              <a:t> </a:t>
            </a:r>
            <a:r>
              <a:rPr lang="en-US" sz="1600" dirty="0" err="1"/>
              <a:t>triwulan</a:t>
            </a:r>
            <a:r>
              <a:rPr lang="en-US" sz="1600" dirty="0"/>
              <a:t> I </a:t>
            </a:r>
            <a:r>
              <a:rPr lang="en-US" sz="1600" dirty="0" err="1"/>
              <a:t>setahun</a:t>
            </a:r>
            <a:r>
              <a:rPr lang="en-US" sz="1600" dirty="0"/>
              <a:t> di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Rp</a:t>
            </a:r>
            <a:r>
              <a:rPr lang="en-US" sz="1600" dirty="0"/>
              <a:t> 50.000.000.000,00,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PT Bank X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mendapat</a:t>
            </a:r>
            <a:r>
              <a:rPr lang="en-US" sz="1600" dirty="0"/>
              <a:t> </a:t>
            </a:r>
            <a:r>
              <a:rPr lang="en-US" sz="1600" dirty="0" err="1"/>
              <a:t>fasilitas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31 E </a:t>
            </a:r>
            <a:r>
              <a:rPr lang="en-US" sz="1600" dirty="0" err="1"/>
              <a:t>Undang-Undang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menghitung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 smtClean="0"/>
              <a:t>Penghasilan</a:t>
            </a:r>
            <a:r>
              <a:rPr lang="en-US" sz="1600" dirty="0" smtClean="0"/>
              <a:t> </a:t>
            </a:r>
            <a:r>
              <a:rPr lang="en-US" sz="1600" dirty="0" err="1" smtClean="0"/>
              <a:t>terutang</a:t>
            </a:r>
            <a:r>
              <a:rPr lang="en-US" sz="16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Laba</a:t>
            </a:r>
            <a:r>
              <a:rPr lang="en-US" sz="1600" dirty="0"/>
              <a:t> </a:t>
            </a:r>
            <a:r>
              <a:rPr lang="en-US" sz="1600" dirty="0" err="1"/>
              <a:t>Fiskal</a:t>
            </a:r>
            <a:r>
              <a:rPr lang="en-US" sz="1600" dirty="0"/>
              <a:t> yang </a:t>
            </a:r>
            <a:r>
              <a:rPr lang="en-US" sz="1600" dirty="0" err="1"/>
              <a:t>disetahunkan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: 4 x Rp5.000.000.000,00 </a:t>
            </a:r>
            <a:r>
              <a:rPr lang="en-US" sz="1600" dirty="0" smtClean="0"/>
              <a:t>		= </a:t>
            </a:r>
            <a:r>
              <a:rPr lang="en-US" sz="1600" dirty="0" err="1"/>
              <a:t>Rp</a:t>
            </a:r>
            <a:r>
              <a:rPr lang="en-US" sz="1600" dirty="0"/>
              <a:t> 20.000.000.000,00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Terutang</a:t>
            </a:r>
            <a:r>
              <a:rPr lang="en-US" sz="1600" dirty="0"/>
              <a:t> : </a:t>
            </a:r>
            <a:r>
              <a:rPr lang="en-US" sz="1600" dirty="0">
                <a:solidFill>
                  <a:srgbClr val="FF0000"/>
                </a:solidFill>
              </a:rPr>
              <a:t>25% x Rp20.000.000.000,00 </a:t>
            </a:r>
            <a:r>
              <a:rPr lang="en-US" sz="1600" dirty="0" smtClean="0">
                <a:solidFill>
                  <a:srgbClr val="FF0000"/>
                </a:solidFill>
              </a:rPr>
              <a:t>	</a:t>
            </a:r>
            <a:r>
              <a:rPr lang="en-US" sz="1600" dirty="0" smtClean="0"/>
              <a:t>		= </a:t>
            </a:r>
            <a:r>
              <a:rPr lang="en-US" sz="1600" dirty="0" err="1" smtClean="0"/>
              <a:t>Rp</a:t>
            </a:r>
            <a:r>
              <a:rPr lang="en-US" sz="1600" dirty="0" smtClean="0"/>
              <a:t>   5.000.000.000,00</a:t>
            </a: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Kredit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24 </a:t>
            </a:r>
            <a:r>
              <a:rPr lang="en-US" sz="1600" dirty="0" err="1"/>
              <a:t>tahun</a:t>
            </a:r>
            <a:r>
              <a:rPr lang="en-US" sz="1600" dirty="0"/>
              <a:t> 2013 </a:t>
            </a:r>
            <a:r>
              <a:rPr lang="en-US" sz="1600" dirty="0" smtClean="0"/>
              <a:t>				</a:t>
            </a:r>
            <a:r>
              <a:rPr lang="en-US" sz="1600" u="sng" dirty="0" smtClean="0"/>
              <a:t>= (</a:t>
            </a:r>
            <a:r>
              <a:rPr lang="en-US" sz="1600" u="sng" dirty="0" err="1"/>
              <a:t>Rp</a:t>
            </a:r>
            <a:r>
              <a:rPr lang="en-US" sz="1600" u="sng" dirty="0"/>
              <a:t> </a:t>
            </a:r>
            <a:r>
              <a:rPr lang="en-US" sz="1600" u="sng" dirty="0" smtClean="0"/>
              <a:t>   400.000.000,00</a:t>
            </a:r>
            <a:r>
              <a:rPr lang="en-US" sz="1600" u="sng" dirty="0"/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PPh</a:t>
            </a:r>
            <a:r>
              <a:rPr lang="en-US" sz="1600" dirty="0"/>
              <a:t>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dibayar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 </a:t>
            </a:r>
            <a:r>
              <a:rPr lang="en-US" sz="1600" dirty="0" smtClean="0"/>
              <a:t>				= </a:t>
            </a:r>
            <a:r>
              <a:rPr lang="en-US" sz="1600" b="1" dirty="0" err="1" smtClean="0"/>
              <a:t>Rp</a:t>
            </a:r>
            <a:r>
              <a:rPr lang="en-US" sz="1600" b="1" dirty="0" smtClean="0"/>
              <a:t>   4.600.000.000,00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bulan</a:t>
            </a:r>
            <a:r>
              <a:rPr lang="en-US" sz="1600" dirty="0"/>
              <a:t> April 2014 : </a:t>
            </a:r>
            <a:r>
              <a:rPr lang="en-US" sz="1600" dirty="0">
                <a:solidFill>
                  <a:srgbClr val="FF0000"/>
                </a:solidFill>
              </a:rPr>
              <a:t>Rp4.600.000.000,00 / 12 </a:t>
            </a:r>
            <a:r>
              <a:rPr lang="en-US" sz="1600" dirty="0"/>
              <a:t>= </a:t>
            </a:r>
            <a:r>
              <a:rPr lang="en-US" sz="1600" b="1" dirty="0" err="1"/>
              <a:t>Rp</a:t>
            </a:r>
            <a:r>
              <a:rPr lang="en-US" sz="1600" b="1" dirty="0"/>
              <a:t> 383.333.333,00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err="1"/>
              <a:t>Selanjutnya</a:t>
            </a:r>
            <a:r>
              <a:rPr lang="en-US" sz="1600" dirty="0"/>
              <a:t> </a:t>
            </a:r>
            <a:r>
              <a:rPr lang="en-US" sz="1600" dirty="0" err="1"/>
              <a:t>penghitungan</a:t>
            </a:r>
            <a:r>
              <a:rPr lang="en-US" sz="1600" dirty="0"/>
              <a:t> </a:t>
            </a:r>
            <a:r>
              <a:rPr lang="en-US" sz="1600" dirty="0" err="1"/>
              <a:t>angsuran</a:t>
            </a:r>
            <a:r>
              <a:rPr lang="en-US" sz="1600" dirty="0"/>
              <a:t> </a:t>
            </a:r>
            <a:r>
              <a:rPr lang="en-US" sz="1600" dirty="0" err="1"/>
              <a:t>PPh</a:t>
            </a:r>
            <a:r>
              <a:rPr lang="en-US" sz="1600" dirty="0"/>
              <a:t> </a:t>
            </a:r>
            <a:r>
              <a:rPr lang="en-US" sz="1600" dirty="0" err="1"/>
              <a:t>pasal</a:t>
            </a:r>
            <a:r>
              <a:rPr lang="en-US" sz="1600" dirty="0"/>
              <a:t> 25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triwulan</a:t>
            </a:r>
            <a:r>
              <a:rPr lang="en-US" sz="1600" dirty="0"/>
              <a:t> III (</a:t>
            </a:r>
            <a:r>
              <a:rPr lang="en-US" sz="1600" dirty="0" err="1"/>
              <a:t>Juli</a:t>
            </a:r>
            <a:r>
              <a:rPr lang="en-US" sz="1600" dirty="0"/>
              <a:t>-September) </a:t>
            </a:r>
            <a:r>
              <a:rPr lang="en-US" sz="1600" dirty="0" err="1"/>
              <a:t>didasarkan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laporan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triwulan</a:t>
            </a:r>
            <a:r>
              <a:rPr lang="en-US" sz="1600" dirty="0"/>
              <a:t> II (April-</a:t>
            </a:r>
            <a:r>
              <a:rPr lang="en-US" sz="1600" dirty="0" err="1"/>
              <a:t>Juni</a:t>
            </a:r>
            <a:r>
              <a:rPr lang="en-US" sz="1600" dirty="0"/>
              <a:t>).</a:t>
            </a:r>
            <a:endParaRPr lang="en-US" sz="1600" i="1" dirty="0"/>
          </a:p>
        </p:txBody>
      </p:sp>
      <p:sp>
        <p:nvSpPr>
          <p:cNvPr id="4" name="Curved Down Ribbon 3"/>
          <p:cNvSpPr/>
          <p:nvPr/>
        </p:nvSpPr>
        <p:spPr>
          <a:xfrm>
            <a:off x="142844" y="160718"/>
            <a:ext cx="8858312" cy="642942"/>
          </a:xfrm>
          <a:prstGeom prst="ellipseRibbon">
            <a:avLst>
              <a:gd name="adj1" fmla="val 20096"/>
              <a:gd name="adj2" fmla="val 75000"/>
              <a:gd name="adj3" fmla="val 1250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Bank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5720" y="1285866"/>
            <a:ext cx="214314" cy="214314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390</TotalTime>
  <Words>1660</Words>
  <Application>Microsoft Office PowerPoint</Application>
  <PresentationFormat>On-screen Show (16:9)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Perpajakan lanjutan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Perpajakan lanjutan</dc:title>
  <dc:creator>user</dc:creator>
  <cp:lastModifiedBy>Dadan</cp:lastModifiedBy>
  <cp:revision>56</cp:revision>
  <dcterms:created xsi:type="dcterms:W3CDTF">2015-02-04T08:02:34Z</dcterms:created>
  <dcterms:modified xsi:type="dcterms:W3CDTF">2015-02-10T19:30:35Z</dcterms:modified>
</cp:coreProperties>
</file>