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59" r:id="rId8"/>
    <p:sldId id="268" r:id="rId9"/>
    <p:sldId id="260" r:id="rId10"/>
    <p:sldId id="269" r:id="rId11"/>
    <p:sldId id="270" r:id="rId12"/>
    <p:sldId id="271" r:id="rId13"/>
    <p:sldId id="261" r:id="rId14"/>
    <p:sldId id="272" r:id="rId15"/>
    <p:sldId id="273" r:id="rId16"/>
    <p:sldId id="274" r:id="rId17"/>
    <p:sldId id="262" r:id="rId18"/>
    <p:sldId id="263" r:id="rId19"/>
    <p:sldId id="264" r:id="rId20"/>
    <p:sldId id="275" r:id="rId21"/>
    <p:sldId id="276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60"/>
  </p:normalViewPr>
  <p:slideViewPr>
    <p:cSldViewPr>
      <p:cViewPr>
        <p:scale>
          <a:sx n="50" d="100"/>
          <a:sy n="50" d="100"/>
        </p:scale>
        <p:origin x="-270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666798"/>
            <a:ext cx="5760640" cy="67667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Perpajakan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25. </a:t>
            </a:r>
            <a:r>
              <a:rPr lang="en-US" dirty="0" err="1" smtClean="0"/>
              <a:t>PPh</a:t>
            </a:r>
            <a:r>
              <a:rPr lang="en-US" dirty="0" smtClean="0"/>
              <a:t> Final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14112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5636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87352" y="411510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39752" y="627534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8164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100" b="1" u="sng" dirty="0" err="1"/>
              <a:t>Tarif</a:t>
            </a:r>
            <a:r>
              <a:rPr lang="en-US" sz="2100" b="1" u="sng" dirty="0"/>
              <a:t> </a:t>
            </a:r>
            <a:r>
              <a:rPr lang="en-US" sz="2100" b="1" u="sng" dirty="0" err="1"/>
              <a:t>dan</a:t>
            </a:r>
            <a:r>
              <a:rPr lang="en-US" sz="2100" b="1" u="sng" dirty="0"/>
              <a:t> </a:t>
            </a:r>
            <a:r>
              <a:rPr lang="en-US" sz="2100" b="1" u="sng" dirty="0" err="1"/>
              <a:t>Dasar</a:t>
            </a:r>
            <a:r>
              <a:rPr lang="en-US" sz="2100" b="1" u="sng" dirty="0"/>
              <a:t> </a:t>
            </a:r>
            <a:r>
              <a:rPr lang="en-US" sz="2100" b="1" u="sng" dirty="0" err="1"/>
              <a:t>Pengenaan</a:t>
            </a:r>
            <a:r>
              <a:rPr lang="en-US" sz="2100" b="1" u="sng" dirty="0"/>
              <a:t> </a:t>
            </a:r>
            <a:r>
              <a:rPr lang="en-US" sz="2100" b="1" u="sng" dirty="0" err="1"/>
              <a:t>Pajak</a:t>
            </a:r>
            <a:endParaRPr lang="en-US" sz="2100" b="1" u="sng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, </a:t>
            </a:r>
            <a:r>
              <a:rPr lang="en-US" sz="1800" dirty="0" err="1"/>
              <a:t>yayasan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sejenis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diluar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pokok</a:t>
            </a:r>
            <a:r>
              <a:rPr lang="en-US" sz="1800" dirty="0"/>
              <a:t> yang </a:t>
            </a:r>
            <a:r>
              <a:rPr lang="en-US" sz="1800" dirty="0" err="1"/>
              <a:t>mengalihkan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membayar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Final 5% (lima </a:t>
            </a:r>
            <a:r>
              <a:rPr lang="en-US" sz="1800" dirty="0" err="1"/>
              <a:t>persen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tertinggi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akta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Jual</a:t>
            </a:r>
            <a:r>
              <a:rPr lang="en-US" sz="1800" dirty="0"/>
              <a:t> </a:t>
            </a:r>
            <a:r>
              <a:rPr lang="en-US" sz="1800" dirty="0" err="1"/>
              <a:t>Obyek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(NJOP)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: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yang </a:t>
            </a:r>
            <a:r>
              <a:rPr lang="en-US" sz="1800" dirty="0" err="1"/>
              <a:t>bersangkutan</a:t>
            </a:r>
            <a:r>
              <a:rPr lang="en-US" sz="18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lelang</a:t>
            </a:r>
            <a:r>
              <a:rPr lang="en-US" sz="18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risalah</a:t>
            </a:r>
            <a:r>
              <a:rPr lang="en-US" sz="1800" dirty="0"/>
              <a:t> </a:t>
            </a:r>
            <a:r>
              <a:rPr lang="en-US" sz="1800" dirty="0" err="1"/>
              <a:t>lelang</a:t>
            </a:r>
            <a:r>
              <a:rPr lang="en-US" sz="1800" dirty="0"/>
              <a:t>.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PPh</a:t>
            </a:r>
            <a:r>
              <a:rPr lang="en-US" sz="1800" dirty="0"/>
              <a:t> Final 5% </a:t>
            </a:r>
            <a:r>
              <a:rPr lang="en-US" sz="1800" dirty="0" err="1"/>
              <a:t>dipotong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Bendahara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yang </a:t>
            </a:r>
            <a:r>
              <a:rPr lang="en-US" sz="1800" dirty="0" err="1"/>
              <a:t>berwenang</a:t>
            </a:r>
            <a:r>
              <a:rPr lang="en-US" sz="1800" dirty="0"/>
              <a:t>.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/>
              <a:t>NJOP </a:t>
            </a:r>
            <a:r>
              <a:rPr lang="en-US" sz="1800" dirty="0" err="1"/>
              <a:t>adalah</a:t>
            </a:r>
            <a:r>
              <a:rPr lang="en-US" sz="1800" dirty="0"/>
              <a:t> NJOP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Pemberitahuan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Terutang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Bumi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(SPPT PBB),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SPPT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terbit</a:t>
            </a:r>
            <a:r>
              <a:rPr lang="en-US" sz="18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NJOP </a:t>
            </a:r>
            <a:r>
              <a:rPr lang="en-US" sz="1800" dirty="0" err="1"/>
              <a:t>menurut</a:t>
            </a:r>
            <a:r>
              <a:rPr lang="en-US" sz="1800" dirty="0"/>
              <a:t> SPPT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sebelumnya</a:t>
            </a:r>
            <a:r>
              <a:rPr lang="en-US" sz="1800" dirty="0"/>
              <a:t>.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terdaftar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Kantor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NJOP yang </a:t>
            </a:r>
            <a:r>
              <a:rPr lang="en-US" sz="1800" dirty="0" err="1"/>
              <a:t>dipakai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NJOP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keterangan</a:t>
            </a:r>
            <a:r>
              <a:rPr lang="en-US" sz="1800" dirty="0"/>
              <a:t> yang </a:t>
            </a:r>
            <a:r>
              <a:rPr lang="en-US" sz="1800" dirty="0" err="1"/>
              <a:t>diterbitkan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r>
              <a:rPr lang="en-US" sz="1800" dirty="0"/>
              <a:t> Kantor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setempat</a:t>
            </a:r>
            <a:r>
              <a:rPr lang="en-US" sz="1800" dirty="0" smtClean="0"/>
              <a:t>.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pokoknya</a:t>
            </a:r>
            <a:r>
              <a:rPr lang="en-US" sz="1800" dirty="0"/>
              <a:t> </a:t>
            </a:r>
            <a:r>
              <a:rPr lang="en-US" sz="1800" dirty="0" err="1"/>
              <a:t>mengalihkan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susun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membayar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Final 1% (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tertinggi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akta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Jual</a:t>
            </a:r>
            <a:r>
              <a:rPr lang="en-US" sz="1800" dirty="0"/>
              <a:t> </a:t>
            </a:r>
            <a:r>
              <a:rPr lang="en-US" sz="1800" dirty="0" err="1"/>
              <a:t>Obyek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(NJOP)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Dan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8164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u="sng" dirty="0" err="1"/>
              <a:t>Dikecualikan</a:t>
            </a:r>
            <a:r>
              <a:rPr lang="en-US" sz="1800" b="1" u="sng" dirty="0"/>
              <a:t> </a:t>
            </a:r>
            <a:r>
              <a:rPr lang="en-US" sz="1800" b="1" u="sng" dirty="0" err="1"/>
              <a:t>dari</a:t>
            </a:r>
            <a:r>
              <a:rPr lang="en-US" sz="1800" b="1" u="sng" dirty="0"/>
              <a:t> </a:t>
            </a:r>
            <a:r>
              <a:rPr lang="en-US" sz="1800" b="1" u="sng" dirty="0" err="1"/>
              <a:t>Kewajiban</a:t>
            </a:r>
            <a:r>
              <a:rPr lang="en-US" sz="1800" b="1" u="sng" dirty="0"/>
              <a:t> </a:t>
            </a:r>
            <a:r>
              <a:rPr lang="en-US" sz="1800" b="1" u="sng" dirty="0" err="1"/>
              <a:t>Pembayaran</a:t>
            </a:r>
            <a:r>
              <a:rPr lang="en-US" sz="1800" b="1" u="sng" dirty="0"/>
              <a:t>/</a:t>
            </a:r>
            <a:r>
              <a:rPr lang="en-US" sz="1800" b="1" u="sng" dirty="0" err="1"/>
              <a:t>Pemungutan</a:t>
            </a:r>
            <a:r>
              <a:rPr lang="en-US" sz="1800" b="1" u="sng" dirty="0"/>
              <a:t> </a:t>
            </a:r>
            <a:r>
              <a:rPr lang="en-US" sz="1800" b="1" u="sng" dirty="0" err="1"/>
              <a:t>PPh</a:t>
            </a:r>
            <a:endParaRPr lang="en-US" sz="1800" b="1" u="sng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Hibah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keluarga</a:t>
            </a:r>
            <a:r>
              <a:rPr lang="en-US" sz="1800" dirty="0"/>
              <a:t> </a:t>
            </a:r>
            <a:r>
              <a:rPr lang="en-US" sz="1800" dirty="0" err="1"/>
              <a:t>sedarah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garis</a:t>
            </a:r>
            <a:r>
              <a:rPr lang="en-US" sz="1800" dirty="0"/>
              <a:t> </a:t>
            </a:r>
            <a:r>
              <a:rPr lang="en-US" sz="1800" dirty="0" err="1"/>
              <a:t>keturunan</a:t>
            </a:r>
            <a:r>
              <a:rPr lang="en-US" sz="1800" dirty="0"/>
              <a:t> </a:t>
            </a:r>
            <a:r>
              <a:rPr lang="en-US" sz="1800" dirty="0" err="1"/>
              <a:t>lurus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derajat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keagamaan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pengusaha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koperasi</a:t>
            </a:r>
            <a:r>
              <a:rPr lang="en-US" sz="1800" dirty="0"/>
              <a:t> yang </a:t>
            </a:r>
            <a:r>
              <a:rPr lang="en-US" sz="1800" dirty="0" err="1"/>
              <a:t>ditetapkan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Menteri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, </a:t>
            </a:r>
            <a:r>
              <a:rPr lang="en-US" sz="1800" dirty="0" err="1"/>
              <a:t>sepanjang</a:t>
            </a:r>
            <a:r>
              <a:rPr lang="en-US" sz="1800" dirty="0"/>
              <a:t> </a:t>
            </a:r>
            <a:r>
              <a:rPr lang="en-US" sz="1800" dirty="0" err="1"/>
              <a:t>hibah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hubungannya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, </a:t>
            </a:r>
            <a:r>
              <a:rPr lang="en-US" sz="1800" dirty="0" err="1"/>
              <a:t>pekerjaan</a:t>
            </a:r>
            <a:r>
              <a:rPr lang="en-US" sz="1800" dirty="0"/>
              <a:t>, </a:t>
            </a:r>
            <a:r>
              <a:rPr lang="en-US" sz="1800" dirty="0" err="1"/>
              <a:t>kepemilikan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penguasaan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pihak-pihak</a:t>
            </a:r>
            <a:r>
              <a:rPr lang="en-US" sz="1800" dirty="0"/>
              <a:t> yang </a:t>
            </a:r>
            <a:r>
              <a:rPr lang="en-US" sz="1800" dirty="0" err="1"/>
              <a:t>bersangkutan</a:t>
            </a:r>
            <a:r>
              <a:rPr lang="en-US" sz="1800" dirty="0"/>
              <a:t>,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Keterangan</a:t>
            </a:r>
            <a:r>
              <a:rPr lang="en-US" sz="1800" dirty="0"/>
              <a:t> </a:t>
            </a:r>
            <a:r>
              <a:rPr lang="en-US" sz="1800" dirty="0" err="1"/>
              <a:t>Bebas</a:t>
            </a:r>
            <a:r>
              <a:rPr lang="en-US" sz="1800" dirty="0"/>
              <a:t> (SKB).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yang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brutonya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. 60.000.000,00 (</a:t>
            </a:r>
            <a:r>
              <a:rPr lang="en-US" sz="1800" dirty="0" err="1"/>
              <a:t>enam</a:t>
            </a:r>
            <a:r>
              <a:rPr lang="en-US" sz="1800" dirty="0"/>
              <a:t> </a:t>
            </a:r>
            <a:r>
              <a:rPr lang="en-US" sz="1800" dirty="0" err="1"/>
              <a:t>puluh</a:t>
            </a:r>
            <a:r>
              <a:rPr lang="en-US" sz="1800" dirty="0"/>
              <a:t> </a:t>
            </a:r>
            <a:r>
              <a:rPr lang="en-US" sz="1800" dirty="0" err="1"/>
              <a:t>juta</a:t>
            </a:r>
            <a:r>
              <a:rPr lang="en-US" sz="1800" dirty="0"/>
              <a:t> rupiah)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 </a:t>
            </a:r>
            <a:r>
              <a:rPr lang="en-US" sz="1800" dirty="0" err="1"/>
              <a:t>dipecahpecah</a:t>
            </a:r>
            <a:r>
              <a:rPr lang="en-US" sz="1800" dirty="0"/>
              <a:t>, </a:t>
            </a:r>
            <a:r>
              <a:rPr lang="en-US" sz="1800" dirty="0" err="1"/>
              <a:t>oleh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yang total </a:t>
            </a:r>
            <a:r>
              <a:rPr lang="en-US" sz="1800" dirty="0" err="1"/>
              <a:t>penghasilannya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melebihi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(PTKP).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yang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warisan</a:t>
            </a:r>
            <a:r>
              <a:rPr lang="en-US" sz="1800" dirty="0"/>
              <a:t>, </a:t>
            </a:r>
            <a:r>
              <a:rPr lang="en-US" sz="1800" dirty="0" err="1"/>
              <a:t>berdasarkan</a:t>
            </a:r>
            <a:r>
              <a:rPr lang="en-US" sz="1800" dirty="0"/>
              <a:t> SKB.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penggabungan</a:t>
            </a:r>
            <a:r>
              <a:rPr lang="en-US" sz="1800" dirty="0"/>
              <a:t>, </a:t>
            </a:r>
            <a:r>
              <a:rPr lang="en-US" sz="1800" dirty="0" err="1"/>
              <a:t>peleburan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pemekaran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, </a:t>
            </a:r>
            <a:r>
              <a:rPr lang="en-US" sz="1800" dirty="0" err="1"/>
              <a:t>berdasarkan</a:t>
            </a:r>
            <a:r>
              <a:rPr lang="en-US" sz="1800" dirty="0"/>
              <a:t> SKB.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Dan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8164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900" b="1" u="sng" dirty="0"/>
              <a:t>Tata Cara </a:t>
            </a:r>
            <a:r>
              <a:rPr lang="en-US" sz="1900" b="1" u="sng" dirty="0" err="1"/>
              <a:t>Penyetoran</a:t>
            </a:r>
            <a:r>
              <a:rPr lang="en-US" sz="1900" b="1" u="sng" dirty="0"/>
              <a:t> </a:t>
            </a:r>
            <a:r>
              <a:rPr lang="en-US" sz="1900" b="1" u="sng" dirty="0" err="1"/>
              <a:t>dan</a:t>
            </a:r>
            <a:r>
              <a:rPr lang="en-US" sz="1900" b="1" u="sng" dirty="0"/>
              <a:t> </a:t>
            </a:r>
            <a:r>
              <a:rPr lang="en-US" sz="1900" b="1" u="sng" dirty="0" err="1"/>
              <a:t>Pemungutan</a:t>
            </a:r>
            <a:endParaRPr lang="en-US" sz="1900" b="1" u="sng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yang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,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menyetor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Bank </a:t>
            </a:r>
            <a:r>
              <a:rPr lang="en-US" sz="1800" dirty="0" err="1"/>
              <a:t>Persepsi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Kantor </a:t>
            </a:r>
            <a:r>
              <a:rPr lang="en-US" sz="1800" dirty="0" err="1"/>
              <a:t>Pos</a:t>
            </a:r>
            <a:r>
              <a:rPr lang="en-US" sz="1800" dirty="0"/>
              <a:t>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akta</a:t>
            </a:r>
            <a:r>
              <a:rPr lang="en-US" sz="1800" dirty="0"/>
              <a:t>,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perjanjian</a:t>
            </a:r>
            <a:r>
              <a:rPr lang="en-US" sz="1800" dirty="0"/>
              <a:t>, </a:t>
            </a:r>
            <a:r>
              <a:rPr lang="en-US" sz="1800" dirty="0" err="1"/>
              <a:t>kesepakatan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risalah</a:t>
            </a:r>
            <a:r>
              <a:rPr lang="en-US" sz="1800" dirty="0"/>
              <a:t> </a:t>
            </a:r>
            <a:r>
              <a:rPr lang="en-US" sz="1800" dirty="0" err="1"/>
              <a:t>lelang</a:t>
            </a:r>
            <a:r>
              <a:rPr lang="en-US" sz="1800" dirty="0"/>
              <a:t> </a:t>
            </a:r>
            <a:r>
              <a:rPr lang="en-US" sz="1800" dirty="0" err="1"/>
              <a:t>ditandatangani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yang </a:t>
            </a:r>
            <a:r>
              <a:rPr lang="en-US" sz="1800" dirty="0" err="1"/>
              <a:t>berwenang</a:t>
            </a:r>
            <a:r>
              <a:rPr lang="en-US" sz="1800" dirty="0"/>
              <a:t>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Setoran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(SSP),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SSP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dicantumkan</a:t>
            </a:r>
            <a:r>
              <a:rPr lang="en-US" sz="1800" dirty="0"/>
              <a:t>: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Nama</a:t>
            </a:r>
            <a:r>
              <a:rPr lang="en-US" sz="1800" dirty="0"/>
              <a:t>, </a:t>
            </a:r>
            <a:r>
              <a:rPr lang="en-US" sz="1800" dirty="0" err="1"/>
              <a:t>alamat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NPWP </a:t>
            </a:r>
            <a:r>
              <a:rPr lang="en-US" sz="1800" dirty="0" err="1"/>
              <a:t>pihak</a:t>
            </a:r>
            <a:r>
              <a:rPr lang="en-US" sz="1800" dirty="0"/>
              <a:t> yang </a:t>
            </a:r>
            <a:r>
              <a:rPr lang="en-US" sz="1800" dirty="0" err="1"/>
              <a:t>mengalihkan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yang </a:t>
            </a:r>
            <a:r>
              <a:rPr lang="en-US" sz="1800" dirty="0" err="1"/>
              <a:t>bersangkutan</a:t>
            </a:r>
            <a:r>
              <a:rPr lang="en-US" sz="1800" dirty="0"/>
              <a:t>.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Lokasi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yang </a:t>
            </a:r>
            <a:r>
              <a:rPr lang="en-US" sz="1800" dirty="0" err="1"/>
              <a:t>dialihkan</a:t>
            </a:r>
            <a:endParaRPr lang="en-US" sz="1800" dirty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 smtClean="0"/>
              <a:t>pembeli</a:t>
            </a:r>
            <a:endParaRPr lang="en-US" sz="1800" dirty="0" smtClean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/>
              <a:t>Orang </a:t>
            </a:r>
            <a:r>
              <a:rPr lang="en-US" sz="1800" dirty="0" err="1"/>
              <a:t>Pribadi</a:t>
            </a:r>
            <a:r>
              <a:rPr lang="en-US" sz="1800" dirty="0"/>
              <a:t> yang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. 60.000.000,00 (</a:t>
            </a:r>
            <a:r>
              <a:rPr lang="en-US" sz="1800" dirty="0" err="1"/>
              <a:t>enam</a:t>
            </a:r>
            <a:r>
              <a:rPr lang="en-US" sz="1800" dirty="0"/>
              <a:t> </a:t>
            </a:r>
            <a:r>
              <a:rPr lang="en-US" sz="1800" dirty="0" err="1"/>
              <a:t>puluh</a:t>
            </a:r>
            <a:r>
              <a:rPr lang="en-US" sz="1800" dirty="0"/>
              <a:t> </a:t>
            </a:r>
            <a:r>
              <a:rPr lang="en-US" sz="1800" dirty="0" err="1"/>
              <a:t>juta</a:t>
            </a:r>
            <a:r>
              <a:rPr lang="en-US" sz="1800" dirty="0"/>
              <a:t> rupiah)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melebihi</a:t>
            </a:r>
            <a:r>
              <a:rPr lang="en-US" sz="1800" dirty="0"/>
              <a:t> PTKP, </a:t>
            </a:r>
            <a:r>
              <a:rPr lang="en-US" sz="1800" dirty="0" err="1"/>
              <a:t>penyetoran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Final </a:t>
            </a:r>
            <a:r>
              <a:rPr lang="en-US" sz="1800" dirty="0" err="1"/>
              <a:t>selambat-lambatnya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bersangkutan</a:t>
            </a:r>
            <a:r>
              <a:rPr lang="en-US" sz="1800" dirty="0" smtClean="0"/>
              <a:t>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err="1"/>
              <a:t>Bendahara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yang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yang </a:t>
            </a:r>
            <a:r>
              <a:rPr lang="en-US" sz="1800" dirty="0" err="1"/>
              <a:t>menyetujui</a:t>
            </a:r>
            <a:r>
              <a:rPr lang="en-US" sz="1800" dirty="0"/>
              <a:t> </a:t>
            </a:r>
            <a:r>
              <a:rPr lang="en-US" sz="1800" dirty="0" err="1"/>
              <a:t>tukar-menukar</a:t>
            </a:r>
            <a:r>
              <a:rPr lang="en-US" sz="1800" dirty="0"/>
              <a:t>, </a:t>
            </a:r>
            <a:r>
              <a:rPr lang="en-US" sz="1800" dirty="0" err="1"/>
              <a:t>memungut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menyetorkannya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Bank </a:t>
            </a:r>
            <a:r>
              <a:rPr lang="en-US" sz="1800" dirty="0" err="1"/>
              <a:t>Persepsi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Kantor </a:t>
            </a:r>
            <a:r>
              <a:rPr lang="en-US" sz="1800" dirty="0" err="1"/>
              <a:t>Pos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SSP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tukar-menukar</a:t>
            </a:r>
            <a:r>
              <a:rPr lang="en-US" sz="1800" dirty="0"/>
              <a:t> </a:t>
            </a:r>
            <a:r>
              <a:rPr lang="en-US" sz="1800" dirty="0" err="1"/>
              <a:t>dilaksanakan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Dan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 err="1"/>
              <a:t>Jasa</a:t>
            </a:r>
            <a:r>
              <a:rPr lang="en-US" sz="1800" b="1" dirty="0"/>
              <a:t> </a:t>
            </a:r>
            <a:r>
              <a:rPr lang="en-US" sz="1800" b="1" dirty="0" err="1"/>
              <a:t>Konstruksi</a:t>
            </a:r>
            <a:r>
              <a:rPr lang="en-US" sz="1800" b="1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konsultansi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,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konsultansi</a:t>
            </a:r>
            <a:r>
              <a:rPr lang="en-US" sz="1800" dirty="0"/>
              <a:t> </a:t>
            </a:r>
            <a:r>
              <a:rPr lang="en-US" sz="1800" dirty="0" err="1"/>
              <a:t>pengawasan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 err="1"/>
              <a:t>Perencanaan</a:t>
            </a:r>
            <a:r>
              <a:rPr lang="en-US" sz="1800" b="1" dirty="0"/>
              <a:t> </a:t>
            </a:r>
            <a:r>
              <a:rPr lang="en-US" sz="1800" b="1" dirty="0" err="1"/>
              <a:t>Konstruksi</a:t>
            </a:r>
            <a:r>
              <a:rPr lang="en-US" sz="1800" b="1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pemberian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yang </a:t>
            </a:r>
            <a:r>
              <a:rPr lang="en-US" sz="1800" dirty="0" err="1"/>
              <a:t>dinyatakan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 yang </a:t>
            </a:r>
            <a:r>
              <a:rPr lang="en-US" sz="1800" dirty="0" err="1"/>
              <a:t>profesional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yang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mewujudkan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dokumen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lain</a:t>
            </a:r>
            <a:r>
              <a:rPr lang="en-US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 err="1"/>
              <a:t>Pelaksanaan</a:t>
            </a:r>
            <a:r>
              <a:rPr lang="en-US" sz="1800" b="1" dirty="0"/>
              <a:t> </a:t>
            </a:r>
            <a:r>
              <a:rPr lang="en-US" sz="1800" b="1" dirty="0" err="1"/>
              <a:t>Konstruksi</a:t>
            </a:r>
            <a:r>
              <a:rPr lang="en-US" sz="1800" b="1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pemberian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yang </a:t>
            </a:r>
            <a:r>
              <a:rPr lang="en-US" sz="1800" dirty="0" err="1"/>
              <a:t>dinyatakan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 yang </a:t>
            </a:r>
            <a:r>
              <a:rPr lang="en-US" sz="1800" dirty="0" err="1"/>
              <a:t>profesional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yang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kegiatannya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mewujudkan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lain, </a:t>
            </a:r>
            <a:r>
              <a:rPr lang="en-US" sz="1800" dirty="0" err="1"/>
              <a:t>termasuk</a:t>
            </a:r>
            <a:r>
              <a:rPr lang="en-US" sz="1800" dirty="0"/>
              <a:t> di </a:t>
            </a:r>
            <a:r>
              <a:rPr lang="en-US" sz="1800" dirty="0" err="1"/>
              <a:t>dalamnya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</a:t>
            </a:r>
            <a:r>
              <a:rPr lang="en-US" sz="1800" dirty="0" err="1"/>
              <a:t>terintegrasi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penggabungan</a:t>
            </a:r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model </a:t>
            </a:r>
            <a:r>
              <a:rPr lang="en-US" sz="1800" dirty="0" err="1"/>
              <a:t>penggabungan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, </a:t>
            </a:r>
            <a:r>
              <a:rPr lang="en-US" sz="1800" dirty="0" err="1"/>
              <a:t>pengadaan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(engineering, procurement and construction) </a:t>
            </a:r>
            <a:r>
              <a:rPr lang="en-US" sz="1800" dirty="0" err="1"/>
              <a:t>serta</a:t>
            </a:r>
            <a:r>
              <a:rPr lang="en-US" sz="1800" dirty="0"/>
              <a:t> model </a:t>
            </a:r>
            <a:r>
              <a:rPr lang="en-US" sz="1800" dirty="0" err="1"/>
              <a:t>penggabungan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(design and build).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 err="1"/>
              <a:t>Subjek</a:t>
            </a:r>
            <a:r>
              <a:rPr lang="en-US" sz="1600" b="1" u="sng" dirty="0"/>
              <a:t> </a:t>
            </a:r>
            <a:r>
              <a:rPr lang="en-US" sz="1600" b="1" u="sng" dirty="0" err="1"/>
              <a:t>dan</a:t>
            </a:r>
            <a:r>
              <a:rPr lang="en-US" sz="1600" b="1" u="sng" dirty="0"/>
              <a:t> </a:t>
            </a:r>
            <a:r>
              <a:rPr lang="en-US" sz="1600" b="1" u="sng" dirty="0" err="1"/>
              <a:t>Objek</a:t>
            </a:r>
            <a:r>
              <a:rPr lang="en-US" sz="1600" b="1" u="sng" dirty="0"/>
              <a:t> </a:t>
            </a:r>
            <a:r>
              <a:rPr lang="en-US" sz="1600" b="1" u="sng" dirty="0" err="1" smtClean="0"/>
              <a:t>Pajak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</a:t>
            </a:r>
            <a:r>
              <a:rPr lang="en-US" sz="1400" dirty="0" err="1"/>
              <a:t>tetap</a:t>
            </a:r>
            <a:r>
              <a:rPr lang="en-US" sz="1400" dirty="0"/>
              <a:t> yang </a:t>
            </a:r>
            <a:r>
              <a:rPr lang="en-US" sz="1400" dirty="0" err="1"/>
              <a:t>menerima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di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konstruksi</a:t>
            </a:r>
            <a:r>
              <a:rPr lang="en-US" sz="1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 err="1" smtClean="0"/>
              <a:t>Tarif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Usaha </a:t>
            </a:r>
            <a:r>
              <a:rPr lang="en-US" sz="1400" dirty="0" err="1"/>
              <a:t>Tetap</a:t>
            </a:r>
            <a:r>
              <a:rPr lang="en-US" sz="1400" dirty="0"/>
              <a:t> (BUT) yang </a:t>
            </a:r>
            <a:r>
              <a:rPr lang="en-US" sz="1400" dirty="0" err="1"/>
              <a:t>menerima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konstruksi</a:t>
            </a:r>
            <a:r>
              <a:rPr lang="en-US" sz="1400" dirty="0"/>
              <a:t> </a:t>
            </a:r>
            <a:r>
              <a:rPr lang="en-US" sz="1400" dirty="0" err="1"/>
              <a:t>dikenakan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 err="1"/>
              <a:t>Memiliki</a:t>
            </a:r>
            <a:r>
              <a:rPr lang="en-US" sz="1400" b="1" dirty="0"/>
              <a:t> </a:t>
            </a:r>
            <a:r>
              <a:rPr lang="en-US" sz="1400" b="1" dirty="0" err="1" smtClean="0"/>
              <a:t>Klasifikasi</a:t>
            </a:r>
            <a:r>
              <a:rPr lang="en-US" sz="1400" b="1" dirty="0" smtClean="0"/>
              <a:t> Usaha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86127"/>
              </p:ext>
            </p:extLst>
          </p:nvPr>
        </p:nvGraphicFramePr>
        <p:xfrm>
          <a:off x="683568" y="3363838"/>
          <a:ext cx="8208912" cy="148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24336"/>
                <a:gridCol w="2808312"/>
                <a:gridCol w="129614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Pekerjaan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Klasifikasi</a:t>
                      </a:r>
                      <a:r>
                        <a:rPr lang="en-US" sz="1400" baseline="0" dirty="0" smtClean="0"/>
                        <a:t> Usaha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Sifat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err="1" smtClean="0"/>
                        <a:t>Pelaksanaan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Konstruksi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Kecil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2% (*)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Menengah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Besar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3% (*)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Perencanaan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Pengawasan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Kecil,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Menengah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Besar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4% (*)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5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Klasifikasi</a:t>
            </a:r>
            <a:r>
              <a:rPr lang="en-US" sz="1400" b="1" dirty="0" smtClean="0"/>
              <a:t> Usaha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/>
              <a:t>(*) </a:t>
            </a:r>
            <a:r>
              <a:rPr lang="en-US" sz="1400" b="1" dirty="0" err="1"/>
              <a:t>dari</a:t>
            </a:r>
            <a:r>
              <a:rPr lang="en-US" sz="1400" b="1" dirty="0"/>
              <a:t> </a:t>
            </a:r>
            <a:r>
              <a:rPr lang="en-US" sz="1400" b="1" dirty="0" err="1"/>
              <a:t>jumlah</a:t>
            </a:r>
            <a:r>
              <a:rPr lang="en-US" sz="1400" b="1" dirty="0"/>
              <a:t>/</a:t>
            </a:r>
            <a:r>
              <a:rPr lang="en-US" sz="1400" b="1" dirty="0" err="1"/>
              <a:t>penerimaan</a:t>
            </a:r>
            <a:r>
              <a:rPr lang="en-US" sz="1400" b="1" dirty="0"/>
              <a:t> </a:t>
            </a:r>
            <a:r>
              <a:rPr lang="en-US" sz="1400" b="1" dirty="0" err="1"/>
              <a:t>pembayaran</a:t>
            </a:r>
            <a:r>
              <a:rPr lang="en-US" sz="1400" b="1" dirty="0"/>
              <a:t> </a:t>
            </a:r>
            <a:r>
              <a:rPr lang="en-US" sz="1400" b="1" dirty="0" err="1"/>
              <a:t>tidak</a:t>
            </a:r>
            <a:r>
              <a:rPr lang="en-US" sz="1400" b="1" dirty="0"/>
              <a:t> </a:t>
            </a:r>
            <a:r>
              <a:rPr lang="en-US" sz="1400" b="1" dirty="0" err="1"/>
              <a:t>termasuk</a:t>
            </a:r>
            <a:r>
              <a:rPr lang="en-US" sz="1400" b="1" dirty="0"/>
              <a:t> PPN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Ketentuan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berlaku</a:t>
            </a:r>
            <a:r>
              <a:rPr lang="en-US" sz="1400" dirty="0"/>
              <a:t> 1 </a:t>
            </a:r>
            <a:r>
              <a:rPr lang="en-US" sz="1400" dirty="0" err="1"/>
              <a:t>Agustus</a:t>
            </a:r>
            <a:r>
              <a:rPr lang="en-US" sz="1400" dirty="0"/>
              <a:t> 2008,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yg</a:t>
            </a:r>
            <a:r>
              <a:rPr lang="en-US" sz="1400" dirty="0"/>
              <a:t> </a:t>
            </a:r>
            <a:r>
              <a:rPr lang="en-US" sz="1400" dirty="0" err="1"/>
              <a:t>ditandatangani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1 </a:t>
            </a:r>
            <a:r>
              <a:rPr lang="en-US" sz="1400" dirty="0" err="1"/>
              <a:t>Agustus</a:t>
            </a:r>
            <a:r>
              <a:rPr lang="en-US" sz="1400" dirty="0"/>
              <a:t> 2008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s.d</a:t>
            </a:r>
            <a:r>
              <a:rPr lang="en-US" sz="1400" dirty="0"/>
              <a:t> </a:t>
            </a:r>
            <a:r>
              <a:rPr lang="en-US" sz="1400" dirty="0" err="1"/>
              <a:t>tgl</a:t>
            </a:r>
            <a:r>
              <a:rPr lang="en-US" sz="1400" dirty="0"/>
              <a:t> 31 </a:t>
            </a:r>
            <a:r>
              <a:rPr lang="en-US" sz="1400" dirty="0" err="1"/>
              <a:t>Desember</a:t>
            </a:r>
            <a:r>
              <a:rPr lang="en-US" sz="1400" dirty="0"/>
              <a:t> 2008 </a:t>
            </a:r>
            <a:r>
              <a:rPr lang="en-US" sz="1400" dirty="0" err="1"/>
              <a:t>tunduk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lama;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yg</a:t>
            </a:r>
            <a:r>
              <a:rPr lang="en-US" sz="1400" dirty="0"/>
              <a:t> </a:t>
            </a:r>
            <a:r>
              <a:rPr lang="en-US" sz="1400" dirty="0" err="1"/>
              <a:t>ditandatangani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1 </a:t>
            </a:r>
            <a:r>
              <a:rPr lang="en-US" sz="1400" dirty="0" err="1"/>
              <a:t>Agustus</a:t>
            </a:r>
            <a:r>
              <a:rPr lang="en-US" sz="1400" dirty="0"/>
              <a:t> 2008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tgl</a:t>
            </a:r>
            <a:r>
              <a:rPr lang="en-US" sz="1400" dirty="0"/>
              <a:t> 31 </a:t>
            </a:r>
            <a:r>
              <a:rPr lang="en-US" sz="1400" dirty="0" err="1"/>
              <a:t>Desember</a:t>
            </a:r>
            <a:r>
              <a:rPr lang="en-US" sz="1400" dirty="0"/>
              <a:t> 2008, </a:t>
            </a:r>
            <a:r>
              <a:rPr lang="en-US" sz="1400" dirty="0" err="1"/>
              <a:t>maka</a:t>
            </a:r>
            <a:r>
              <a:rPr lang="en-US" sz="1400" dirty="0"/>
              <a:t> :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400" dirty="0" err="1"/>
              <a:t>Berita</a:t>
            </a:r>
            <a:r>
              <a:rPr lang="en-US" sz="1400" dirty="0"/>
              <a:t> </a:t>
            </a:r>
            <a:r>
              <a:rPr lang="en-US" sz="1400" dirty="0" err="1"/>
              <a:t>acara</a:t>
            </a:r>
            <a:r>
              <a:rPr lang="en-US" sz="1400" dirty="0"/>
              <a:t> </a:t>
            </a:r>
            <a:r>
              <a:rPr lang="en-US" sz="1400" dirty="0" err="1"/>
              <a:t>serah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penyelesaian</a:t>
            </a:r>
            <a:r>
              <a:rPr lang="en-US" sz="1400" dirty="0"/>
              <a:t> </a:t>
            </a:r>
            <a:r>
              <a:rPr lang="en-US" sz="1400" dirty="0" err="1"/>
              <a:t>pekerjaan</a:t>
            </a:r>
            <a:r>
              <a:rPr lang="en-US" sz="1400" dirty="0"/>
              <a:t> </a:t>
            </a:r>
            <a:r>
              <a:rPr lang="en-US" sz="1400" dirty="0" err="1"/>
              <a:t>ditandatangani</a:t>
            </a:r>
            <a:r>
              <a:rPr lang="en-US" sz="1400" dirty="0"/>
              <a:t> </a:t>
            </a:r>
            <a:r>
              <a:rPr lang="en-US" sz="1400" dirty="0" err="1"/>
              <a:t>penyedia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s.d</a:t>
            </a:r>
            <a:r>
              <a:rPr lang="en-US" sz="1400" dirty="0"/>
              <a:t> 31 </a:t>
            </a:r>
            <a:r>
              <a:rPr lang="en-US" sz="1400" dirty="0" err="1"/>
              <a:t>Desember</a:t>
            </a:r>
            <a:r>
              <a:rPr lang="en-US" sz="1400" dirty="0"/>
              <a:t> 2008,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tunduk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lama;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400" dirty="0" err="1"/>
              <a:t>Berita</a:t>
            </a:r>
            <a:r>
              <a:rPr lang="en-US" sz="1400" dirty="0"/>
              <a:t> </a:t>
            </a:r>
            <a:r>
              <a:rPr lang="en-US" sz="1400" dirty="0" err="1"/>
              <a:t>acara</a:t>
            </a:r>
            <a:r>
              <a:rPr lang="en-US" sz="1400" dirty="0"/>
              <a:t> </a:t>
            </a:r>
            <a:r>
              <a:rPr lang="en-US" sz="1400" dirty="0" err="1"/>
              <a:t>serah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penyelesaian</a:t>
            </a:r>
            <a:r>
              <a:rPr lang="en-US" sz="1400" dirty="0"/>
              <a:t> </a:t>
            </a:r>
            <a:r>
              <a:rPr lang="en-US" sz="1400" dirty="0" err="1"/>
              <a:t>pekerjaan</a:t>
            </a:r>
            <a:r>
              <a:rPr lang="en-US" sz="1400" dirty="0"/>
              <a:t> </a:t>
            </a:r>
            <a:r>
              <a:rPr lang="en-US" sz="1400" dirty="0" err="1"/>
              <a:t>ditandatangani</a:t>
            </a:r>
            <a:r>
              <a:rPr lang="en-US" sz="1400" dirty="0"/>
              <a:t> </a:t>
            </a:r>
            <a:r>
              <a:rPr lang="en-US" sz="1400" dirty="0" err="1"/>
              <a:t>penyedia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31 </a:t>
            </a:r>
            <a:r>
              <a:rPr lang="en-US" sz="1400" dirty="0" err="1"/>
              <a:t>Desember</a:t>
            </a:r>
            <a:r>
              <a:rPr lang="en-US" sz="1400" dirty="0"/>
              <a:t> 2008,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tunduk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.</a:t>
            </a:r>
            <a:endParaRPr lang="en-US" sz="14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4210"/>
              </p:ext>
            </p:extLst>
          </p:nvPr>
        </p:nvGraphicFramePr>
        <p:xfrm>
          <a:off x="683568" y="1635646"/>
          <a:ext cx="8208912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832648"/>
                <a:gridCol w="129614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Pekerjaan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Sifat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Pelaksanaan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Konstruksi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4% (*)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Perencanaan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Pengawasan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6% (*)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u="sng" dirty="0"/>
              <a:t>Tata Cara </a:t>
            </a:r>
            <a:r>
              <a:rPr lang="en-US" sz="1800" b="1" u="sng" dirty="0" err="1" smtClean="0"/>
              <a:t>Pemotongan</a:t>
            </a:r>
            <a:endParaRPr lang="en-US" sz="14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, </a:t>
            </a:r>
            <a:r>
              <a:rPr lang="en-US" sz="1400" dirty="0" err="1"/>
              <a:t>subjek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,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</a:t>
            </a:r>
            <a:r>
              <a:rPr lang="en-US" sz="1400" dirty="0" err="1"/>
              <a:t>tetap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Orang </a:t>
            </a:r>
            <a:r>
              <a:rPr lang="en-US" sz="1400" dirty="0" err="1"/>
              <a:t>Pribadi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 yang </a:t>
            </a:r>
            <a:r>
              <a:rPr lang="en-US" sz="1400" dirty="0" err="1"/>
              <a:t>ditunjuk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Direktur</a:t>
            </a:r>
            <a:r>
              <a:rPr lang="en-US" sz="1400" dirty="0"/>
              <a:t> </a:t>
            </a:r>
            <a:r>
              <a:rPr lang="en-US" sz="1400" dirty="0" err="1"/>
              <a:t>Jenderal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, </a:t>
            </a:r>
            <a:r>
              <a:rPr lang="en-US" sz="1400" dirty="0" err="1"/>
              <a:t>dipotong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uang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termin</a:t>
            </a:r>
            <a:r>
              <a:rPr lang="en-US" sz="1400" dirty="0"/>
              <a:t>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selain</a:t>
            </a:r>
            <a:r>
              <a:rPr lang="en-US" sz="1400" dirty="0"/>
              <a:t> </a:t>
            </a:r>
            <a:r>
              <a:rPr lang="en-US" sz="1400" dirty="0" err="1"/>
              <a:t>huruf</a:t>
            </a:r>
            <a:r>
              <a:rPr lang="en-US" sz="1400" dirty="0"/>
              <a:t> a, </a:t>
            </a:r>
            <a:r>
              <a:rPr lang="en-US" sz="1400" dirty="0" err="1"/>
              <a:t>disetor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penerima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uang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termin</a:t>
            </a:r>
            <a:r>
              <a:rPr lang="en-US" sz="1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/>
              <a:t>Tata Cara </a:t>
            </a:r>
            <a:r>
              <a:rPr lang="en-US" sz="1600" b="1" u="sng" dirty="0" err="1"/>
              <a:t>Pembayaran</a:t>
            </a:r>
            <a:r>
              <a:rPr lang="en-US" sz="1600" b="1" u="sng" dirty="0"/>
              <a:t> </a:t>
            </a:r>
            <a:r>
              <a:rPr lang="en-US" sz="1600" b="1" u="sng" dirty="0" err="1"/>
              <a:t>dan</a:t>
            </a:r>
            <a:r>
              <a:rPr lang="en-US" sz="1600" b="1" u="sng" dirty="0"/>
              <a:t> </a:t>
            </a:r>
            <a:r>
              <a:rPr lang="en-US" sz="1600" b="1" u="sng" dirty="0" err="1" smtClean="0"/>
              <a:t>Pelaporan</a:t>
            </a:r>
            <a:endParaRPr lang="en-US" sz="1600" b="1" u="sng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pemotongan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penyetoran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disetor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bank </a:t>
            </a:r>
            <a:r>
              <a:rPr lang="en-US" sz="1400" dirty="0" err="1"/>
              <a:t>persepsi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kantor</a:t>
            </a:r>
            <a:r>
              <a:rPr lang="en-US" sz="1400" dirty="0"/>
              <a:t> </a:t>
            </a:r>
            <a:r>
              <a:rPr lang="en-US" sz="1400" dirty="0" err="1"/>
              <a:t>pos</a:t>
            </a:r>
            <a:r>
              <a:rPr lang="en-US" sz="1400" dirty="0"/>
              <a:t>, paling lama </a:t>
            </a:r>
            <a:r>
              <a:rPr lang="en-US" sz="1400" dirty="0" err="1"/>
              <a:t>tanggal</a:t>
            </a:r>
            <a:r>
              <a:rPr lang="en-US" sz="1400" dirty="0"/>
              <a:t> 10 </a:t>
            </a:r>
            <a:r>
              <a:rPr lang="en-US" sz="1400" dirty="0" err="1"/>
              <a:t>bulan</a:t>
            </a:r>
            <a:r>
              <a:rPr lang="en-US" sz="1400" dirty="0"/>
              <a:t> </a:t>
            </a:r>
            <a:r>
              <a:rPr lang="en-US" sz="1400" dirty="0" err="1"/>
              <a:t>berikutnya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berakhir</a:t>
            </a:r>
            <a:r>
              <a:rPr lang="en-US" sz="14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disetor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yang </a:t>
            </a:r>
            <a:r>
              <a:rPr lang="en-US" sz="1400" dirty="0" err="1"/>
              <a:t>penyedia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menyetor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bank </a:t>
            </a:r>
            <a:r>
              <a:rPr lang="en-US" sz="1400" dirty="0" err="1"/>
              <a:t>persepsi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kantor</a:t>
            </a:r>
            <a:r>
              <a:rPr lang="en-US" sz="1400" dirty="0"/>
              <a:t> </a:t>
            </a:r>
            <a:r>
              <a:rPr lang="en-US" sz="1400" dirty="0" err="1"/>
              <a:t>pos</a:t>
            </a:r>
            <a:r>
              <a:rPr lang="en-US" sz="1400" dirty="0"/>
              <a:t>, paling lama </a:t>
            </a:r>
            <a:r>
              <a:rPr lang="en-US" sz="1400" dirty="0" err="1"/>
              <a:t>tanggal</a:t>
            </a:r>
            <a:r>
              <a:rPr lang="en-US" sz="1400" dirty="0"/>
              <a:t> 15 </a:t>
            </a:r>
            <a:r>
              <a:rPr lang="en-US" sz="1400" dirty="0" err="1"/>
              <a:t>bulan</a:t>
            </a:r>
            <a:r>
              <a:rPr lang="en-US" sz="1400" dirty="0"/>
              <a:t> </a:t>
            </a:r>
            <a:r>
              <a:rPr lang="en-US" sz="1400" dirty="0" err="1"/>
              <a:t>berikutnya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berakhir</a:t>
            </a:r>
            <a:r>
              <a:rPr lang="en-US" sz="14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menyampaikan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pemotongan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penyetoran</a:t>
            </a:r>
            <a:r>
              <a:rPr lang="en-US" sz="1400" dirty="0"/>
              <a:t> </a:t>
            </a:r>
            <a:r>
              <a:rPr lang="en-US" sz="1400" dirty="0" err="1"/>
              <a:t>pajaknya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Surat</a:t>
            </a:r>
            <a:r>
              <a:rPr lang="en-US" sz="1400" dirty="0"/>
              <a:t> </a:t>
            </a:r>
            <a:r>
              <a:rPr lang="en-US" sz="1400" dirty="0" err="1"/>
              <a:t>Pemberitahuan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Kantor </a:t>
            </a:r>
            <a:r>
              <a:rPr lang="en-US" sz="1400" dirty="0" err="1"/>
              <a:t>Pelayan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KP2KP, paling lama 20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berakhir</a:t>
            </a:r>
            <a:r>
              <a:rPr lang="en-US" sz="1400" dirty="0"/>
              <a:t>.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jatuh</a:t>
            </a:r>
            <a:r>
              <a:rPr lang="en-US" sz="1400" dirty="0"/>
              <a:t> tempo </a:t>
            </a:r>
            <a:r>
              <a:rPr lang="en-US" sz="1400" dirty="0" err="1"/>
              <a:t>penyetoran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batas</a:t>
            </a:r>
            <a:r>
              <a:rPr lang="en-US" sz="1400" dirty="0"/>
              <a:t> </a:t>
            </a:r>
            <a:r>
              <a:rPr lang="en-US" sz="1400" dirty="0" err="1"/>
              <a:t>akhir</a:t>
            </a:r>
            <a:r>
              <a:rPr lang="en-US" sz="1400" dirty="0"/>
              <a:t> </a:t>
            </a:r>
            <a:r>
              <a:rPr lang="en-US" sz="1400" dirty="0" err="1"/>
              <a:t>pelaporan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bertepatan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libur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sabtu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libur</a:t>
            </a:r>
            <a:r>
              <a:rPr lang="en-US" sz="1400" dirty="0"/>
              <a:t> </a:t>
            </a:r>
            <a:r>
              <a:rPr lang="en-US" sz="1400" dirty="0" err="1"/>
              <a:t>nasional</a:t>
            </a:r>
            <a:r>
              <a:rPr lang="en-US" sz="1400" dirty="0"/>
              <a:t>, </a:t>
            </a:r>
            <a:r>
              <a:rPr lang="en-US" sz="1400" dirty="0" err="1"/>
              <a:t>penyetoran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pelaporan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</a:t>
            </a:r>
            <a:r>
              <a:rPr lang="en-US" sz="1400" dirty="0" err="1"/>
              <a:t>berikutnya</a:t>
            </a:r>
            <a:r>
              <a:rPr lang="en-US" sz="1400" dirty="0"/>
              <a:t>.</a:t>
            </a:r>
            <a:endParaRPr lang="en-US" sz="14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09634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1800" b="1" dirty="0" err="1" smtClean="0"/>
              <a:t>Penghasilan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BUT (</a:t>
            </a:r>
            <a:r>
              <a:rPr lang="en-US" sz="1800" b="1" dirty="0" err="1" smtClean="0"/>
              <a:t>Bentuk</a:t>
            </a:r>
            <a:r>
              <a:rPr lang="en-US" sz="1800" b="1" dirty="0" smtClean="0"/>
              <a:t> Usaha </a:t>
            </a:r>
            <a:r>
              <a:rPr lang="en-US" sz="1800" b="1" dirty="0" err="1" smtClean="0"/>
              <a:t>Tetap</a:t>
            </a:r>
            <a:r>
              <a:rPr lang="en-US" sz="1800" b="1" dirty="0" smtClean="0"/>
              <a:t>), </a:t>
            </a:r>
            <a:r>
              <a:rPr lang="en-US" sz="1800" b="1" dirty="0" err="1" smtClean="0"/>
              <a:t>yaitu</a:t>
            </a:r>
            <a:r>
              <a:rPr lang="en-US" sz="1800" b="1" dirty="0" smtClean="0"/>
              <a:t>:</a:t>
            </a:r>
          </a:p>
          <a:p>
            <a:pPr marL="171450" indent="-171450" algn="just">
              <a:spcBef>
                <a:spcPts val="0"/>
              </a:spcBef>
              <a:buClr>
                <a:srgbClr val="C00000"/>
              </a:buClr>
              <a:buFont typeface="+mj-lt"/>
              <a:buAutoNum type="alphaLcPeriod"/>
            </a:pPr>
            <a:r>
              <a:rPr lang="en-US" sz="1800" dirty="0" err="1" smtClean="0"/>
              <a:t>Penghasilan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dikuasainya</a:t>
            </a:r>
            <a:r>
              <a:rPr lang="en-US" sz="1800" dirty="0"/>
              <a:t> (attribution rule) ;</a:t>
            </a:r>
          </a:p>
          <a:p>
            <a:pPr marL="171450" indent="-171450" algn="just">
              <a:spcBef>
                <a:spcPts val="0"/>
              </a:spcBef>
              <a:buClr>
                <a:srgbClr val="C00000"/>
              </a:buClr>
              <a:buFont typeface="+mj-lt"/>
              <a:buAutoNum type="alphaLcPeriod"/>
            </a:pPr>
            <a:r>
              <a:rPr lang="en-US" sz="1800" dirty="0" err="1" smtClean="0"/>
              <a:t>Penghasilan</a:t>
            </a:r>
            <a:r>
              <a:rPr lang="en-US" sz="1800" dirty="0" smtClean="0"/>
              <a:t> </a:t>
            </a:r>
            <a:r>
              <a:rPr lang="en-US" sz="1800" dirty="0" err="1"/>
              <a:t>kantor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barang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pemberian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di Indonesia yang </a:t>
            </a:r>
            <a:r>
              <a:rPr lang="en-US" sz="1800" dirty="0" err="1"/>
              <a:t>sejenis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yang </a:t>
            </a:r>
            <a:r>
              <a:rPr lang="en-US" sz="1800" dirty="0" err="1"/>
              <a:t>dijalankan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BUT-</a:t>
            </a:r>
            <a:r>
              <a:rPr lang="en-US" sz="1800" dirty="0" err="1"/>
              <a:t>nya</a:t>
            </a:r>
            <a:r>
              <a:rPr lang="en-US" sz="1800" dirty="0"/>
              <a:t> di Indonesia (force of attraction rule);</a:t>
            </a:r>
          </a:p>
          <a:p>
            <a:pPr marL="171450" indent="-171450" algn="just">
              <a:spcBef>
                <a:spcPts val="0"/>
              </a:spcBef>
              <a:buClr>
                <a:srgbClr val="C00000"/>
              </a:buClr>
              <a:buFont typeface="+mj-lt"/>
              <a:buAutoNum type="alphaLcPeriod"/>
            </a:pPr>
            <a:r>
              <a:rPr lang="en-US" sz="1800" dirty="0" err="1" smtClean="0"/>
              <a:t>Penghasilan</a:t>
            </a:r>
            <a:r>
              <a:rPr lang="en-US" sz="1800" dirty="0" smtClean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26 yang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kantor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, </a:t>
            </a:r>
            <a:r>
              <a:rPr lang="en-US" sz="1800" dirty="0" err="1"/>
              <a:t>sepanjang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BUT-</a:t>
            </a:r>
            <a:r>
              <a:rPr lang="en-US" sz="1800" dirty="0" err="1"/>
              <a:t>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yang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dimaksud</a:t>
            </a:r>
            <a:r>
              <a:rPr lang="en-US" sz="1800" dirty="0"/>
              <a:t> (effectively connected income) . 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BUT: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/>
              <a:t>Biaya-biaya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diperkenankan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pengurang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penghasilan</a:t>
            </a:r>
            <a:r>
              <a:rPr lang="en-US" sz="1800" dirty="0" smtClean="0"/>
              <a:t> BUT (</a:t>
            </a:r>
            <a:r>
              <a:rPr lang="en-US" sz="1800" i="1" dirty="0" smtClean="0"/>
              <a:t>deductible expenses</a:t>
            </a:r>
            <a:r>
              <a:rPr lang="en-US" sz="1800" dirty="0" smtClean="0"/>
              <a:t>).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, </a:t>
            </a:r>
            <a:r>
              <a:rPr lang="en-US" sz="1800" dirty="0" err="1"/>
              <a:t>menagih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memelihara</a:t>
            </a:r>
            <a:r>
              <a:rPr lang="en-US" sz="1800" dirty="0"/>
              <a:t> </a:t>
            </a:r>
            <a:r>
              <a:rPr lang="en-US" sz="1800" dirty="0" err="1" smtClean="0"/>
              <a:t>penghasilan</a:t>
            </a:r>
            <a:r>
              <a:rPr lang="en-US" sz="1800" dirty="0" smtClean="0"/>
              <a:t>;</a:t>
            </a:r>
            <a:endParaRPr lang="en-US" sz="1800" dirty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</a:t>
            </a:r>
            <a:r>
              <a:rPr lang="en-US" sz="1800" dirty="0" err="1"/>
              <a:t>kantor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, yang </a:t>
            </a:r>
            <a:r>
              <a:rPr lang="en-US" sz="1800" dirty="0" err="1"/>
              <a:t>besarnya</a:t>
            </a:r>
            <a:r>
              <a:rPr lang="en-US" sz="1800" dirty="0"/>
              <a:t> </a:t>
            </a:r>
            <a:r>
              <a:rPr lang="en-US" sz="1800" dirty="0" err="1"/>
              <a:t>ditetapkan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Direktur</a:t>
            </a:r>
            <a:r>
              <a:rPr lang="en-US" sz="1800" dirty="0"/>
              <a:t> </a:t>
            </a:r>
            <a:r>
              <a:rPr lang="en-US" sz="1800" dirty="0" err="1"/>
              <a:t>Jenderal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(KEP-62/PJ/1995</a:t>
            </a:r>
            <a:r>
              <a:rPr lang="en-US" sz="1800" dirty="0" smtClean="0"/>
              <a:t>).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err="1" smtClean="0"/>
              <a:t>Biaya-biaya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diperbolehkan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pengurang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BUT (</a:t>
            </a:r>
            <a:r>
              <a:rPr lang="en-US" sz="1800" i="1" dirty="0"/>
              <a:t>non deductible expenses</a:t>
            </a:r>
            <a:r>
              <a:rPr lang="en-US" sz="1800" dirty="0"/>
              <a:t>).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royalti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, paten,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hak-hak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imbalan</a:t>
            </a:r>
            <a:r>
              <a:rPr lang="en-US" sz="1800" dirty="0" smtClean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bunga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bunga</a:t>
            </a:r>
            <a:r>
              <a:rPr lang="en-US" sz="1800" dirty="0"/>
              <a:t> yang </a:t>
            </a:r>
            <a:r>
              <a:rPr lang="en-US" sz="1800" dirty="0" err="1"/>
              <a:t>berkenaan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 smtClean="0"/>
              <a:t>perbankan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Biaya-biaya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2664296"/>
          </a:xfrm>
        </p:spPr>
        <p:txBody>
          <a:bodyPr>
            <a:normAutofit/>
          </a:bodyPr>
          <a:lstStyle/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diterapkan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WP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smtClean="0"/>
              <a:t> 25%.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b="1" u="sng" dirty="0" err="1"/>
              <a:t>Contoh</a:t>
            </a:r>
            <a:r>
              <a:rPr lang="en-US" sz="1800" b="1" u="sng" dirty="0"/>
              <a:t>:</a:t>
            </a:r>
          </a:p>
          <a:p>
            <a:pPr marL="723900" indent="0" algn="just">
              <a:spcBef>
                <a:spcPts val="0"/>
              </a:spcBef>
              <a:buNone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 smtClean="0"/>
              <a:t>sebesar</a:t>
            </a:r>
            <a:r>
              <a:rPr lang="en-US" sz="1800" dirty="0" smtClean="0"/>
              <a:t> Rp1.250.000.000,00</a:t>
            </a:r>
            <a:endParaRPr lang="en-US" sz="1800" dirty="0"/>
          </a:p>
          <a:p>
            <a:pPr marL="723900" indent="0" algn="just">
              <a:spcBef>
                <a:spcPts val="0"/>
              </a:spcBef>
              <a:buNone/>
            </a:pP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 smtClean="0"/>
              <a:t>:</a:t>
            </a:r>
          </a:p>
          <a:p>
            <a:pPr marL="72390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72390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</a:rPr>
              <a:t>25% x Rp1.250.000.000,00 </a:t>
            </a:r>
            <a:r>
              <a:rPr lang="en-US" sz="1800" dirty="0"/>
              <a:t>= </a:t>
            </a:r>
            <a:r>
              <a:rPr lang="en-US" sz="1800" b="1" dirty="0"/>
              <a:t>Rp312.500.000,00</a:t>
            </a:r>
            <a:endParaRPr lang="en-US" sz="1800" b="1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153400" cy="37444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</a:t>
            </a:r>
            <a:r>
              <a:rPr lang="en-US" sz="1600" dirty="0" err="1"/>
              <a:t>Sertifikat</a:t>
            </a:r>
            <a:r>
              <a:rPr lang="en-US" sz="1600" dirty="0"/>
              <a:t> Bank Indonesia </a:t>
            </a: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/>
              <a:t>bungayang</a:t>
            </a:r>
            <a:r>
              <a:rPr lang="en-US" sz="1600" dirty="0"/>
              <a:t>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yang </a:t>
            </a:r>
            <a:r>
              <a:rPr lang="en-US" sz="1600" dirty="0" err="1"/>
              <a:t>ditempatkan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bank yang </a:t>
            </a:r>
            <a:r>
              <a:rPr lang="en-US" sz="1600" dirty="0" err="1"/>
              <a:t>didirikan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bertempat</a:t>
            </a:r>
            <a:r>
              <a:rPr lang="en-US" sz="1600" dirty="0"/>
              <a:t> </a:t>
            </a:r>
            <a:r>
              <a:rPr lang="en-US" sz="1600" dirty="0" err="1"/>
              <a:t>kedudukan</a:t>
            </a:r>
            <a:r>
              <a:rPr lang="en-US" sz="1600" dirty="0"/>
              <a:t> di Indonesia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cabang</a:t>
            </a:r>
            <a:r>
              <a:rPr lang="en-US" sz="1600" dirty="0"/>
              <a:t> bank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di Indonesia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1071563" indent="-1071563" algn="just">
              <a:spcBef>
                <a:spcPts val="0"/>
              </a:spcBef>
              <a:buNone/>
            </a:pPr>
            <a:r>
              <a:rPr lang="en-US" sz="1600" dirty="0" err="1" smtClean="0"/>
              <a:t>Deposito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/>
              <a:t>Deposito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apapun</a:t>
            </a:r>
            <a:r>
              <a:rPr lang="en-US" sz="1600" dirty="0"/>
              <a:t>, </a:t>
            </a: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berjangka</a:t>
            </a:r>
            <a:r>
              <a:rPr lang="en-US" sz="1600" dirty="0"/>
              <a:t>, </a:t>
            </a:r>
            <a:r>
              <a:rPr lang="en-US" sz="1600" dirty="0" err="1"/>
              <a:t>sertifikat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"</a:t>
            </a:r>
            <a:r>
              <a:rPr lang="en-US" sz="1600" i="1" dirty="0"/>
              <a:t>deposit on call</a:t>
            </a:r>
            <a:r>
              <a:rPr lang="en-US" sz="1600" dirty="0"/>
              <a:t>"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mata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rupiah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mata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</a:t>
            </a:r>
            <a:r>
              <a:rPr lang="en-US" sz="1600" dirty="0" err="1"/>
              <a:t>asing</a:t>
            </a:r>
            <a:r>
              <a:rPr lang="en-US" sz="1600" dirty="0"/>
              <a:t> (</a:t>
            </a:r>
            <a:r>
              <a:rPr lang="en-US" sz="1600" dirty="0" err="1"/>
              <a:t>valuta</a:t>
            </a:r>
            <a:r>
              <a:rPr lang="en-US" sz="1600" dirty="0"/>
              <a:t> </a:t>
            </a:r>
            <a:r>
              <a:rPr lang="en-US" sz="1600" dirty="0" err="1"/>
              <a:t>asing</a:t>
            </a:r>
            <a:r>
              <a:rPr lang="en-US" sz="1600" dirty="0"/>
              <a:t>) yang </a:t>
            </a:r>
            <a:r>
              <a:rPr lang="en-US" sz="1600" dirty="0" err="1"/>
              <a:t>ditempatkan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diterbitkan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bank. </a:t>
            </a:r>
            <a:endParaRPr lang="en-US" sz="1600" dirty="0" smtClean="0"/>
          </a:p>
          <a:p>
            <a:pPr marL="1260475" indent="-1260475" algn="just">
              <a:spcBef>
                <a:spcPts val="0"/>
              </a:spcBef>
              <a:buNone/>
            </a:pPr>
            <a:endParaRPr lang="en-US" sz="1600" dirty="0"/>
          </a:p>
          <a:p>
            <a:pPr marL="1166813" indent="-1166813" algn="just">
              <a:spcBef>
                <a:spcPts val="0"/>
              </a:spcBef>
              <a:buNone/>
            </a:pPr>
            <a:r>
              <a:rPr lang="en-US" sz="1600" dirty="0"/>
              <a:t>Tabungan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/>
              <a:t>Simpanan</a:t>
            </a:r>
            <a:r>
              <a:rPr lang="en-US" sz="1600" dirty="0" smtClean="0"/>
              <a:t> </a:t>
            </a:r>
            <a:r>
              <a:rPr lang="en-US" sz="1600" dirty="0" err="1"/>
              <a:t>pada</a:t>
            </a:r>
            <a:r>
              <a:rPr lang="en-US" sz="1600" dirty="0"/>
              <a:t> bank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apapun</a:t>
            </a:r>
            <a:r>
              <a:rPr lang="en-US" sz="1600" dirty="0"/>
              <a:t>, </a:t>
            </a: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/>
              <a:t>giro</a:t>
            </a:r>
            <a:r>
              <a:rPr lang="en-US" sz="1600" dirty="0"/>
              <a:t>, yang </a:t>
            </a:r>
            <a:r>
              <a:rPr lang="en-US" sz="1600" dirty="0" err="1"/>
              <a:t>penarikannya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</a:t>
            </a:r>
            <a:r>
              <a:rPr lang="en-US" sz="1600" dirty="0" err="1"/>
              <a:t>syarat-syarat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yang </a:t>
            </a:r>
            <a:r>
              <a:rPr lang="en-US" sz="1600" dirty="0" err="1"/>
              <a:t>ditetapkan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 bank</a:t>
            </a:r>
            <a:endParaRPr lang="en-US" sz="16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2269" y="4587974"/>
            <a:ext cx="8516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Batas </a:t>
            </a:r>
            <a:r>
              <a:rPr lang="en-US" sz="1400" dirty="0" err="1">
                <a:solidFill>
                  <a:srgbClr val="C00000"/>
                </a:solidFill>
              </a:rPr>
              <a:t>waktu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penyetoran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PPh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Terutang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yaitu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tanggal</a:t>
            </a:r>
            <a:r>
              <a:rPr lang="en-US" sz="1400" dirty="0">
                <a:solidFill>
                  <a:srgbClr val="C00000"/>
                </a:solidFill>
              </a:rPr>
              <a:t> 10 </a:t>
            </a:r>
            <a:r>
              <a:rPr lang="en-US" sz="1400" dirty="0" err="1">
                <a:solidFill>
                  <a:srgbClr val="C00000"/>
                </a:solidFill>
              </a:rPr>
              <a:t>bulan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berikutnya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masa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yang </a:t>
            </a:r>
            <a:r>
              <a:rPr lang="en-US" sz="1400" dirty="0" err="1">
                <a:solidFill>
                  <a:srgbClr val="C00000"/>
                </a:solidFill>
              </a:rPr>
              <a:t>bersangkutan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pelaporan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tanggal</a:t>
            </a:r>
            <a:r>
              <a:rPr lang="en-US" sz="1400" dirty="0">
                <a:solidFill>
                  <a:srgbClr val="C00000"/>
                </a:solidFill>
              </a:rPr>
              <a:t> 20 </a:t>
            </a:r>
            <a:r>
              <a:rPr lang="en-US" sz="1400" dirty="0" err="1">
                <a:solidFill>
                  <a:srgbClr val="C00000"/>
                </a:solidFill>
              </a:rPr>
              <a:t>bulan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berikutnya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masa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yang </a:t>
            </a:r>
            <a:r>
              <a:rPr lang="en-US" sz="1400" dirty="0" err="1">
                <a:solidFill>
                  <a:srgbClr val="C00000"/>
                </a:solidFill>
              </a:rPr>
              <a:t>bersangkutan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 fontScale="92500" lnSpcReduction="20000"/>
          </a:bodyPr>
          <a:lstStyle/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5%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smtClean="0"/>
              <a:t>normal </a:t>
            </a:r>
            <a:r>
              <a:rPr lang="en-US" sz="1800" dirty="0" err="1" smtClean="0"/>
              <a:t>apabila</a:t>
            </a:r>
            <a:r>
              <a:rPr lang="en-US" sz="1800" dirty="0"/>
              <a:t>: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smtClean="0"/>
              <a:t>WP </a:t>
            </a:r>
            <a:r>
              <a:rPr lang="en-US" sz="1800" dirty="0" err="1"/>
              <a:t>merupakan</a:t>
            </a:r>
            <a:r>
              <a:rPr lang="en-US" sz="1800" dirty="0"/>
              <a:t> WP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 smtClean="0"/>
              <a:t>perseroan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kepemilikan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publiknya</a:t>
            </a:r>
            <a:r>
              <a:rPr lang="en-US" sz="1800" dirty="0"/>
              <a:t> 40%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yang </a:t>
            </a:r>
            <a:r>
              <a:rPr lang="en-US" sz="1800" dirty="0" err="1"/>
              <a:t>disetor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/>
              <a:t>dimiliki</a:t>
            </a:r>
            <a:r>
              <a:rPr lang="en-US" sz="1800" dirty="0"/>
              <a:t> paling </a:t>
            </a:r>
            <a:r>
              <a:rPr lang="en-US" sz="1800" dirty="0" err="1"/>
              <a:t>sedikit</a:t>
            </a:r>
            <a:r>
              <a:rPr lang="en-US" sz="1800" dirty="0"/>
              <a:t> 300 </a:t>
            </a:r>
            <a:r>
              <a:rPr lang="en-US" sz="1800" dirty="0" err="1"/>
              <a:t>pihak</a:t>
            </a:r>
            <a:r>
              <a:rPr lang="en-US" sz="18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pemilik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boleh</a:t>
            </a:r>
            <a:r>
              <a:rPr lang="en-US" sz="1800" dirty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5%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yang </a:t>
            </a:r>
            <a:r>
              <a:rPr lang="en-US" sz="1800" dirty="0" err="1"/>
              <a:t>disetor</a:t>
            </a:r>
            <a:r>
              <a:rPr lang="en-US" sz="18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huruf</a:t>
            </a:r>
            <a:r>
              <a:rPr lang="en-US" sz="1800" dirty="0"/>
              <a:t> a </a:t>
            </a:r>
            <a:r>
              <a:rPr lang="en-US" sz="1800" dirty="0" err="1"/>
              <a:t>dan</a:t>
            </a:r>
            <a:r>
              <a:rPr lang="en-US" sz="1800" dirty="0"/>
              <a:t> b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terpenuhi</a:t>
            </a:r>
            <a:r>
              <a:rPr lang="en-US" sz="1800" dirty="0"/>
              <a:t> </a:t>
            </a:r>
            <a:r>
              <a:rPr lang="en-US" sz="1800" dirty="0" smtClean="0"/>
              <a:t>paling </a:t>
            </a:r>
            <a:r>
              <a:rPr lang="en-US" sz="1800" dirty="0" err="1" smtClean="0"/>
              <a:t>singkat</a:t>
            </a:r>
            <a:r>
              <a:rPr lang="en-US" sz="1800" dirty="0" smtClean="0"/>
              <a:t> </a:t>
            </a:r>
            <a:r>
              <a:rPr lang="en-US" sz="1800" dirty="0"/>
              <a:t>6 </a:t>
            </a:r>
            <a:r>
              <a:rPr lang="en-US" sz="1800" dirty="0" err="1"/>
              <a:t>bulan</a:t>
            </a:r>
            <a:r>
              <a:rPr lang="en-US" sz="1800" dirty="0"/>
              <a:t> (183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kalender</a:t>
            </a:r>
            <a:r>
              <a:rPr lang="en-US" sz="1800" dirty="0"/>
              <a:t>)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smtClean="0"/>
              <a:t>1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/>
              <a:t>pajak</a:t>
            </a:r>
            <a:r>
              <a:rPr lang="en-US" sz="1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u="sng" dirty="0" err="1" smtClean="0"/>
              <a:t>Contoh</a:t>
            </a:r>
            <a:r>
              <a:rPr lang="en-US" sz="1800" b="1" u="sng" dirty="0"/>
              <a:t>: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/>
              <a:t>PT X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perseroan</a:t>
            </a:r>
            <a:r>
              <a:rPr lang="en-US" sz="1800" dirty="0"/>
              <a:t> </a:t>
            </a:r>
            <a:r>
              <a:rPr lang="en-US" sz="1800" dirty="0" err="1"/>
              <a:t>terbuka</a:t>
            </a:r>
            <a:r>
              <a:rPr lang="en-US" sz="1800" dirty="0"/>
              <a:t> yang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 smtClean="0"/>
              <a:t>kriteria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/>
              <a:t>WP yang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 smtClean="0"/>
              <a:t>Peraturan</a:t>
            </a:r>
            <a:r>
              <a:rPr lang="en-US" sz="1800" dirty="0" smtClean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. </a:t>
            </a:r>
            <a:r>
              <a:rPr lang="en-US" sz="1800" dirty="0" err="1"/>
              <a:t>Penghitungan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 smtClean="0"/>
              <a:t>terutang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PT X </a:t>
            </a:r>
            <a:r>
              <a:rPr lang="en-US" sz="1800" dirty="0" err="1"/>
              <a:t>adalah</a:t>
            </a:r>
            <a:r>
              <a:rPr lang="en-US" sz="1800" dirty="0" smtClean="0"/>
              <a:t>: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b="1" dirty="0"/>
              <a:t>Rp1.250.000.000,00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/>
              <a:t>: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</a:rPr>
              <a:t>20% x Rp1.250.000.000,00 </a:t>
            </a:r>
            <a:r>
              <a:rPr lang="en-US" sz="1800" dirty="0"/>
              <a:t>= </a:t>
            </a:r>
            <a:r>
              <a:rPr lang="en-US" sz="1800" b="1" dirty="0"/>
              <a:t>Rp250.000.000,00</a:t>
            </a:r>
            <a:endParaRPr lang="en-US" sz="1800" b="1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939902"/>
          </a:xfrm>
        </p:spPr>
        <p:txBody>
          <a:bodyPr>
            <a:normAutofit fontScale="85000" lnSpcReduction="20000"/>
          </a:bodyPr>
          <a:lstStyle/>
          <a:p>
            <a:pPr marL="171450" indent="-171450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pengurangan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50% </a:t>
            </a:r>
            <a:r>
              <a:rPr lang="en-US" sz="1800" dirty="0" err="1"/>
              <a:t>dari</a:t>
            </a:r>
            <a:r>
              <a:rPr lang="en-US" sz="1800" dirty="0"/>
              <a:t> 25% </a:t>
            </a:r>
            <a:r>
              <a:rPr lang="en-US" sz="1800" dirty="0" smtClean="0"/>
              <a:t>yang </a:t>
            </a:r>
            <a:r>
              <a:rPr lang="en-US" sz="1800" dirty="0" err="1" smtClean="0"/>
              <a:t>dikenakan</a:t>
            </a:r>
            <a:r>
              <a:rPr lang="en-US" sz="1800" dirty="0" smtClean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peredaran</a:t>
            </a:r>
            <a:r>
              <a:rPr lang="en-US" sz="1800" dirty="0"/>
              <a:t> </a:t>
            </a:r>
            <a:r>
              <a:rPr lang="en-US" sz="1800" dirty="0" err="1" smtClean="0"/>
              <a:t>bruto</a:t>
            </a:r>
            <a:r>
              <a:rPr lang="en-US" sz="1800" dirty="0" smtClean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Rp4.800.000.000,00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dinikmati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smtClean="0"/>
              <a:t>WP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peredaran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Rp50.000.000,00</a:t>
            </a:r>
            <a:r>
              <a:rPr lang="en-US" sz="1800" dirty="0" smtClean="0"/>
              <a:t>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3"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900" b="1" u="sng" dirty="0" err="1"/>
              <a:t>Contoh</a:t>
            </a:r>
            <a:r>
              <a:rPr lang="en-US" sz="1900" b="1" u="sng" dirty="0"/>
              <a:t>:</a:t>
            </a:r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Peredaran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PT Z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2012 </a:t>
            </a:r>
            <a:r>
              <a:rPr lang="en-US" sz="1800" dirty="0" err="1" smtClean="0"/>
              <a:t>sebesar</a:t>
            </a:r>
            <a:r>
              <a:rPr lang="en-US" sz="1800" dirty="0" smtClean="0"/>
              <a:t> Rp30.000.000.000,00 </a:t>
            </a:r>
            <a:r>
              <a:rPr lang="en-US" sz="1800" dirty="0"/>
              <a:t>(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puluh</a:t>
            </a:r>
            <a:r>
              <a:rPr lang="en-US" sz="1800" dirty="0"/>
              <a:t> </a:t>
            </a:r>
            <a:r>
              <a:rPr lang="en-US" sz="1800" dirty="0" err="1"/>
              <a:t>miliar</a:t>
            </a:r>
            <a:r>
              <a:rPr lang="en-US" sz="1800" dirty="0"/>
              <a:t> rupiah)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Penghasilan</a:t>
            </a:r>
            <a:r>
              <a:rPr lang="en-US" sz="1800" dirty="0" smtClean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Rp3.000.000.000,00 (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 smtClean="0"/>
              <a:t>miliar</a:t>
            </a:r>
            <a:r>
              <a:rPr lang="en-US" sz="1800" dirty="0" smtClean="0"/>
              <a:t> rupiah</a:t>
            </a:r>
            <a:r>
              <a:rPr lang="en-US" sz="1800" dirty="0"/>
              <a:t>). </a:t>
            </a:r>
            <a:r>
              <a:rPr lang="en-US" sz="1800" dirty="0" err="1"/>
              <a:t>Penghitungan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/>
              <a:t> PT Z </a:t>
            </a:r>
            <a:r>
              <a:rPr lang="en-US" sz="1800" dirty="0" err="1" smtClean="0"/>
              <a:t>adalah</a:t>
            </a:r>
            <a:r>
              <a:rPr lang="en-US" sz="1800" dirty="0" smtClean="0"/>
              <a:t>: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peredaran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/>
              <a:t>fasilitas</a:t>
            </a:r>
            <a:r>
              <a:rPr lang="en-US" sz="1800" dirty="0" smtClean="0"/>
              <a:t>:</a:t>
            </a: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</a:rPr>
              <a:t>(Rp4.800.000.000,00 : Rp30.000.000.000,00) x </a:t>
            </a:r>
            <a:r>
              <a:rPr lang="en-US" sz="1800" dirty="0" smtClean="0">
                <a:solidFill>
                  <a:srgbClr val="C00000"/>
                </a:solidFill>
              </a:rPr>
              <a:t>Rp3.000.000.000,00 </a:t>
            </a:r>
            <a:r>
              <a:rPr lang="en-US" sz="1800" dirty="0" smtClean="0"/>
              <a:t>= </a:t>
            </a:r>
            <a:r>
              <a:rPr lang="en-US" sz="1800" b="1" dirty="0" smtClean="0"/>
              <a:t>Rp480.000.000,00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Kena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peredaran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fasilitas</a:t>
            </a:r>
            <a:r>
              <a:rPr lang="en-US" sz="1800" dirty="0" smtClean="0"/>
              <a:t>:</a:t>
            </a: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>
                <a:solidFill>
                  <a:srgbClr val="C00000"/>
                </a:solidFill>
              </a:rPr>
              <a:t>Rp3.000.000.000,00 – Rp480.000.000,00 </a:t>
            </a:r>
            <a:r>
              <a:rPr lang="en-US" sz="1800" dirty="0"/>
              <a:t>= </a:t>
            </a:r>
            <a:r>
              <a:rPr lang="en-US" sz="1800" b="1" dirty="0"/>
              <a:t>Rp2.520.000.000,00</a:t>
            </a:r>
          </a:p>
          <a:p>
            <a:pPr marL="17145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terutang</a:t>
            </a:r>
            <a:r>
              <a:rPr lang="en-US" sz="1800" dirty="0"/>
              <a:t>:</a:t>
            </a:r>
          </a:p>
          <a:p>
            <a:pPr marL="361950" indent="-171450" algn="just">
              <a:spcBef>
                <a:spcPts val="0"/>
              </a:spcBef>
              <a:buFont typeface="Tw Cen MT" pitchFamily="34" charset="0"/>
              <a:buChar char="–"/>
            </a:pPr>
            <a:r>
              <a:rPr lang="en-US" sz="1800" dirty="0" smtClean="0"/>
              <a:t>(</a:t>
            </a:r>
            <a:r>
              <a:rPr lang="en-US" sz="1800" dirty="0"/>
              <a:t>50% x 25%) x Rp480.000.000,00 </a:t>
            </a:r>
            <a:r>
              <a:rPr lang="en-US" sz="1800" dirty="0" smtClean="0"/>
              <a:t>	= </a:t>
            </a:r>
            <a:r>
              <a:rPr lang="en-US" sz="1800" dirty="0" err="1"/>
              <a:t>Rp</a:t>
            </a:r>
            <a:r>
              <a:rPr lang="en-US" sz="1800" dirty="0"/>
              <a:t> </a:t>
            </a:r>
            <a:r>
              <a:rPr lang="en-US" sz="1800" dirty="0" smtClean="0"/>
              <a:t>  60.000.000,00</a:t>
            </a:r>
            <a:endParaRPr lang="en-US" sz="1800" dirty="0"/>
          </a:p>
          <a:p>
            <a:pPr marL="361950" indent="-171450" algn="just">
              <a:spcBef>
                <a:spcPts val="0"/>
              </a:spcBef>
              <a:buFont typeface="Tw Cen MT" pitchFamily="34" charset="0"/>
              <a:buChar char="–"/>
            </a:pPr>
            <a:r>
              <a:rPr lang="en-US" sz="1800" dirty="0" smtClean="0"/>
              <a:t>25</a:t>
            </a:r>
            <a:r>
              <a:rPr lang="en-US" sz="1800" dirty="0"/>
              <a:t>% x Rp2.520.000.000,00 </a:t>
            </a:r>
            <a:r>
              <a:rPr lang="en-US" sz="1800" dirty="0" smtClean="0"/>
              <a:t>		</a:t>
            </a:r>
            <a:r>
              <a:rPr lang="en-US" sz="1800" u="sng" dirty="0" smtClean="0"/>
              <a:t>= </a:t>
            </a:r>
            <a:r>
              <a:rPr lang="en-US" sz="1800" u="sng" dirty="0" err="1"/>
              <a:t>Rp</a:t>
            </a:r>
            <a:r>
              <a:rPr lang="en-US" sz="1800" u="sng" dirty="0"/>
              <a:t> 630.000.000,00 </a:t>
            </a:r>
            <a:r>
              <a:rPr lang="en-US" sz="1800" u="sng" dirty="0" smtClean="0"/>
              <a:t>(+)</a:t>
            </a:r>
          </a:p>
          <a:p>
            <a:pPr marL="361950" indent="-171450" algn="just">
              <a:spcBef>
                <a:spcPts val="0"/>
              </a:spcBef>
              <a:buFont typeface="Tw Cen MT" pitchFamily="34" charset="0"/>
              <a:buChar char="–"/>
            </a:pPr>
            <a:endParaRPr lang="en-US" sz="18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800" b="1" dirty="0" err="1"/>
              <a:t>Jumlah</a:t>
            </a:r>
            <a:r>
              <a:rPr lang="en-US" sz="1800" b="1" dirty="0"/>
              <a:t> </a:t>
            </a:r>
            <a:r>
              <a:rPr lang="en-US" sz="1800" b="1" dirty="0" err="1"/>
              <a:t>Pajak</a:t>
            </a:r>
            <a:r>
              <a:rPr lang="en-US" sz="1800" b="1" dirty="0"/>
              <a:t> </a:t>
            </a:r>
            <a:r>
              <a:rPr lang="en-US" sz="1800" b="1" dirty="0" err="1"/>
              <a:t>Penghasilan</a:t>
            </a:r>
            <a:r>
              <a:rPr lang="en-US" sz="1800" b="1" dirty="0"/>
              <a:t> yang </a:t>
            </a:r>
            <a:r>
              <a:rPr lang="en-US" sz="1800" b="1" dirty="0" err="1"/>
              <a:t>terutang</a:t>
            </a:r>
            <a:r>
              <a:rPr lang="en-US" sz="1800" b="1" dirty="0"/>
              <a:t> </a:t>
            </a:r>
            <a:r>
              <a:rPr lang="en-US" sz="1800" b="1" dirty="0" smtClean="0"/>
              <a:t> 	   </a:t>
            </a:r>
            <a:r>
              <a:rPr lang="en-US" sz="1800" dirty="0" err="1" smtClean="0">
                <a:solidFill>
                  <a:srgbClr val="C00000"/>
                </a:solidFill>
              </a:rPr>
              <a:t>Rp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690.000.000,00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153400" cy="3744416"/>
          </a:xfrm>
        </p:spPr>
        <p:txBody>
          <a:bodyPr>
            <a:normAutofit/>
          </a:bodyPr>
          <a:lstStyle/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</a:t>
            </a:r>
            <a:r>
              <a:rPr lang="en-US" sz="1600" dirty="0" err="1"/>
              <a:t>Sertifikat</a:t>
            </a:r>
            <a:r>
              <a:rPr lang="en-US" sz="1600" dirty="0"/>
              <a:t> Bank Indonesia (SBI) </a:t>
            </a:r>
            <a:r>
              <a:rPr lang="en-US" sz="1600" dirty="0" err="1"/>
              <a:t>dipotong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(</a:t>
            </a:r>
            <a:r>
              <a:rPr lang="en-US" sz="1600" dirty="0" err="1"/>
              <a:t>PPh</a:t>
            </a:r>
            <a:r>
              <a:rPr lang="en-US" sz="1600" dirty="0"/>
              <a:t>) yang </a:t>
            </a:r>
            <a:r>
              <a:rPr lang="en-US" sz="1600" dirty="0" err="1"/>
              <a:t>bersifat</a:t>
            </a:r>
            <a:r>
              <a:rPr lang="en-US" sz="1600" dirty="0"/>
              <a:t> final.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yang </a:t>
            </a:r>
            <a:r>
              <a:rPr lang="en-US" sz="1600" dirty="0" err="1"/>
              <a:t>ditempatkan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bank yang </a:t>
            </a:r>
            <a:r>
              <a:rPr lang="en-US" sz="1600" dirty="0" err="1"/>
              <a:t>didirikan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bertempat</a:t>
            </a:r>
            <a:r>
              <a:rPr lang="en-US" sz="1600" dirty="0"/>
              <a:t> </a:t>
            </a:r>
            <a:r>
              <a:rPr lang="en-US" sz="1600" dirty="0" err="1"/>
              <a:t>kedudukan</a:t>
            </a:r>
            <a:r>
              <a:rPr lang="en-US" sz="1600" dirty="0"/>
              <a:t> di Indonesia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cabang</a:t>
            </a:r>
            <a:r>
              <a:rPr lang="en-US" sz="1600" dirty="0"/>
              <a:t> bank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di Indonesia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u="sng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u="sng" dirty="0" err="1" smtClean="0"/>
              <a:t>Objek</a:t>
            </a:r>
            <a:r>
              <a:rPr lang="en-US" sz="1800" b="1" u="sng" dirty="0" smtClean="0"/>
              <a:t> </a:t>
            </a:r>
            <a:r>
              <a:rPr lang="en-US" sz="1800" b="1" u="sng" dirty="0" err="1"/>
              <a:t>dan</a:t>
            </a:r>
            <a:r>
              <a:rPr lang="en-US" sz="1800" b="1" u="sng" dirty="0"/>
              <a:t> </a:t>
            </a:r>
            <a:r>
              <a:rPr lang="en-US" sz="1800" b="1" u="sng" dirty="0" err="1" smtClean="0"/>
              <a:t>Tarif</a:t>
            </a:r>
            <a:endParaRPr lang="en-US" sz="18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SBI </a:t>
            </a:r>
            <a:r>
              <a:rPr lang="en-US" sz="1600" dirty="0" err="1"/>
              <a:t>dikenakan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final </a:t>
            </a:r>
            <a:r>
              <a:rPr lang="en-US" sz="1600" dirty="0" err="1"/>
              <a:t>sebesar</a:t>
            </a:r>
            <a:r>
              <a:rPr lang="en-US" sz="1600" dirty="0" smtClean="0"/>
              <a:t>:</a:t>
            </a:r>
            <a:endParaRPr lang="en-US" sz="1600" dirty="0"/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20% (</a:t>
            </a:r>
            <a:r>
              <a:rPr lang="en-US" sz="1600" dirty="0" err="1"/>
              <a:t>duapuluh</a:t>
            </a:r>
            <a:r>
              <a:rPr lang="en-US" sz="1600" dirty="0"/>
              <a:t> </a:t>
            </a:r>
            <a:r>
              <a:rPr lang="en-US" sz="1600" dirty="0" err="1"/>
              <a:t>persen</a:t>
            </a:r>
            <a:r>
              <a:rPr lang="en-US" sz="1600" dirty="0"/>
              <a:t>)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,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Usaha </a:t>
            </a:r>
            <a:r>
              <a:rPr lang="en-US" sz="1600" dirty="0" err="1"/>
              <a:t>Tetap</a:t>
            </a:r>
            <a:r>
              <a:rPr lang="en-US" sz="1600" dirty="0"/>
              <a:t> (BUT</a:t>
            </a:r>
            <a:r>
              <a:rPr lang="en-US" sz="1600" dirty="0" smtClean="0"/>
              <a:t>)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Rp</a:t>
            </a:r>
            <a:r>
              <a:rPr lang="en-US" sz="1600" dirty="0" smtClean="0"/>
              <a:t> 7.500.000.</a:t>
            </a:r>
            <a:endParaRPr lang="en-US" sz="1600" dirty="0"/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20% (</a:t>
            </a:r>
            <a:r>
              <a:rPr lang="en-US" sz="1600" dirty="0" err="1"/>
              <a:t>duapuluh</a:t>
            </a:r>
            <a:r>
              <a:rPr lang="en-US" sz="1600" dirty="0"/>
              <a:t> </a:t>
            </a:r>
            <a:r>
              <a:rPr lang="en-US" sz="1600" dirty="0" err="1"/>
              <a:t>persen</a:t>
            </a:r>
            <a:r>
              <a:rPr lang="en-US" sz="1600" dirty="0"/>
              <a:t>)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tarif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Perjanjian</a:t>
            </a:r>
            <a:r>
              <a:rPr lang="en-US" sz="1600" dirty="0"/>
              <a:t> </a:t>
            </a:r>
            <a:r>
              <a:rPr lang="en-US" sz="1600" dirty="0" err="1"/>
              <a:t>Penghindaran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Berganda</a:t>
            </a:r>
            <a:r>
              <a:rPr lang="en-US" sz="1600" dirty="0"/>
              <a:t> yang </a:t>
            </a:r>
            <a:r>
              <a:rPr lang="en-US" sz="1600" dirty="0" err="1"/>
              <a:t>berlaku</a:t>
            </a:r>
            <a:r>
              <a:rPr lang="en-US" sz="1600" dirty="0"/>
              <a:t>,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659" y="4640818"/>
            <a:ext cx="8473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Dalam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hal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jatuh</a:t>
            </a:r>
            <a:r>
              <a:rPr lang="en-US" sz="1400" dirty="0">
                <a:solidFill>
                  <a:srgbClr val="C00000"/>
                </a:solidFill>
              </a:rPr>
              <a:t> tempo </a:t>
            </a:r>
            <a:r>
              <a:rPr lang="en-US" sz="1400" dirty="0" err="1">
                <a:solidFill>
                  <a:srgbClr val="C00000"/>
                </a:solidFill>
              </a:rPr>
              <a:t>penyetoran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batas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akhir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pelaporan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bertepatan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dengan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libur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termasuk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sabtu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libur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nasional</a:t>
            </a:r>
            <a:r>
              <a:rPr lang="en-US" sz="1400" dirty="0">
                <a:solidFill>
                  <a:srgbClr val="C00000"/>
                </a:solidFill>
              </a:rPr>
              <a:t>, </a:t>
            </a:r>
            <a:r>
              <a:rPr lang="en-US" sz="1400" dirty="0" err="1">
                <a:solidFill>
                  <a:srgbClr val="C00000"/>
                </a:solidFill>
              </a:rPr>
              <a:t>penyetoran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pelaporan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dapat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dilakukan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kerja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berikutnya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0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153400" cy="37444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900" b="1" u="sng" dirty="0" err="1"/>
              <a:t>Pemotong</a:t>
            </a:r>
            <a:r>
              <a:rPr lang="en-US" sz="1900" b="1" u="sng" dirty="0"/>
              <a:t> </a:t>
            </a:r>
            <a:r>
              <a:rPr lang="en-US" sz="1900" b="1" u="sng" dirty="0" err="1" smtClean="0"/>
              <a:t>PPh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Pemotong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smtClean="0"/>
              <a:t>:</a:t>
            </a:r>
            <a:endParaRPr lang="en-US" sz="1600" dirty="0"/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Bank </a:t>
            </a:r>
            <a:r>
              <a:rPr lang="en-US" sz="1600" dirty="0" err="1"/>
              <a:t>Pembayar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;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Dana </a:t>
            </a:r>
            <a:r>
              <a:rPr lang="en-US" sz="1600" dirty="0" err="1"/>
              <a:t>Pensiun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Bank yang </a:t>
            </a:r>
            <a:r>
              <a:rPr lang="en-US" sz="1600" dirty="0" err="1"/>
              <a:t>menjual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r>
              <a:rPr lang="en-US" sz="1600" dirty="0"/>
              <a:t> </a:t>
            </a:r>
            <a:r>
              <a:rPr lang="en-US" sz="1600" dirty="0" err="1"/>
              <a:t>sertifikat</a:t>
            </a:r>
            <a:r>
              <a:rPr lang="en-US" sz="1600" dirty="0"/>
              <a:t> BI (SBI)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 yang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pensiun</a:t>
            </a:r>
            <a:r>
              <a:rPr lang="en-US" sz="1600" dirty="0"/>
              <a:t> yang </a:t>
            </a:r>
            <a:r>
              <a:rPr lang="en-US" sz="1600" dirty="0" err="1"/>
              <a:t>pendiriannya</a:t>
            </a:r>
            <a:r>
              <a:rPr lang="en-US" sz="1600" dirty="0"/>
              <a:t>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bank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memotong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SBI </a:t>
            </a:r>
            <a:r>
              <a:rPr lang="en-US" sz="1600" dirty="0" err="1"/>
              <a:t>tersebut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900" b="1" u="sng" dirty="0" err="1"/>
              <a:t>Dikecualikan</a:t>
            </a:r>
            <a:r>
              <a:rPr lang="en-US" sz="1900" b="1" u="sng" dirty="0"/>
              <a:t> </a:t>
            </a:r>
            <a:r>
              <a:rPr lang="en-US" sz="1900" b="1" u="sng" dirty="0" err="1"/>
              <a:t>dari</a:t>
            </a:r>
            <a:r>
              <a:rPr lang="en-US" sz="1900" b="1" u="sng" dirty="0"/>
              <a:t> </a:t>
            </a:r>
            <a:r>
              <a:rPr lang="en-US" sz="1900" b="1" u="sng" dirty="0" err="1"/>
              <a:t>Pemotongan</a:t>
            </a:r>
            <a:r>
              <a:rPr lang="en-US" sz="1900" b="1" u="sng" dirty="0"/>
              <a:t> </a:t>
            </a:r>
            <a:r>
              <a:rPr lang="en-US" sz="1900" b="1" u="sng" dirty="0" err="1" smtClean="0"/>
              <a:t>PPh</a:t>
            </a:r>
            <a:endParaRPr lang="en-US" sz="1600" dirty="0"/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SBI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melebihi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7.500.000 (</a:t>
            </a:r>
            <a:r>
              <a:rPr lang="en-US" sz="1600" dirty="0" err="1"/>
              <a:t>tujuh</a:t>
            </a:r>
            <a:r>
              <a:rPr lang="en-US" sz="1600" dirty="0"/>
              <a:t> </a:t>
            </a:r>
            <a:r>
              <a:rPr lang="en-US" sz="1600" dirty="0" err="1"/>
              <a:t>juta</a:t>
            </a:r>
            <a:r>
              <a:rPr lang="en-US" sz="1600" dirty="0"/>
              <a:t> lima </a:t>
            </a:r>
            <a:r>
              <a:rPr lang="en-US" sz="1600" dirty="0" err="1"/>
              <a:t>ratus</a:t>
            </a:r>
            <a:r>
              <a:rPr lang="en-US" sz="1600" dirty="0"/>
              <a:t> </a:t>
            </a:r>
            <a:r>
              <a:rPr lang="en-US" sz="1600" dirty="0" err="1"/>
              <a:t>ribu</a:t>
            </a:r>
            <a:r>
              <a:rPr lang="en-US" sz="1600" dirty="0"/>
              <a:t> rupiah)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yang </a:t>
            </a:r>
            <a:r>
              <a:rPr lang="en-US" sz="1600" dirty="0" err="1"/>
              <a:t>dipecahpecah</a:t>
            </a:r>
            <a:r>
              <a:rPr lang="en-US" sz="16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bank yang </a:t>
            </a:r>
            <a:r>
              <a:rPr lang="en-US" sz="1600" dirty="0" err="1"/>
              <a:t>didirikan</a:t>
            </a:r>
            <a:r>
              <a:rPr lang="en-US" sz="1600" dirty="0"/>
              <a:t> di Indonesia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cabang</a:t>
            </a:r>
            <a:r>
              <a:rPr lang="en-US" sz="1600" dirty="0"/>
              <a:t> Bank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di Indonesia.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deposito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diskonto</a:t>
            </a:r>
            <a:r>
              <a:rPr lang="en-US" sz="1600" dirty="0"/>
              <a:t> SBI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Dana </a:t>
            </a:r>
            <a:r>
              <a:rPr lang="en-US" sz="1600" dirty="0" err="1"/>
              <a:t>Pensiun</a:t>
            </a:r>
            <a:r>
              <a:rPr lang="en-US" sz="1600" dirty="0"/>
              <a:t> yang </a:t>
            </a:r>
            <a:r>
              <a:rPr lang="en-US" sz="1600" dirty="0" err="1"/>
              <a:t>pendiriannya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sepanjang</a:t>
            </a:r>
            <a:r>
              <a:rPr lang="en-US" sz="1600" dirty="0"/>
              <a:t> </a:t>
            </a:r>
            <a:r>
              <a:rPr lang="en-US" sz="1600" dirty="0" err="1"/>
              <a:t>dananya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29 </a:t>
            </a:r>
            <a:r>
              <a:rPr lang="en-US" sz="1600" dirty="0" err="1"/>
              <a:t>Undang-undang</a:t>
            </a:r>
            <a:r>
              <a:rPr lang="en-US" sz="1600" dirty="0"/>
              <a:t> 11 </a:t>
            </a:r>
            <a:r>
              <a:rPr lang="en-US" sz="1600" dirty="0" err="1"/>
              <a:t>tahun</a:t>
            </a:r>
            <a:r>
              <a:rPr lang="en-US" sz="1600" dirty="0"/>
              <a:t> 1992 </a:t>
            </a:r>
            <a:r>
              <a:rPr lang="en-US" sz="1600" dirty="0" err="1"/>
              <a:t>tentang</a:t>
            </a:r>
            <a:r>
              <a:rPr lang="en-US" sz="1600" dirty="0"/>
              <a:t> Dana </a:t>
            </a:r>
            <a:r>
              <a:rPr lang="en-US" sz="1600" dirty="0" err="1"/>
              <a:t>Pensiun</a:t>
            </a:r>
            <a:r>
              <a:rPr lang="en-US" sz="1600" dirty="0"/>
              <a:t>,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Keterangan</a:t>
            </a:r>
            <a:r>
              <a:rPr lang="en-US" sz="1600" dirty="0"/>
              <a:t> </a:t>
            </a:r>
            <a:r>
              <a:rPr lang="en-US" sz="1600" dirty="0" err="1"/>
              <a:t>Bebas</a:t>
            </a:r>
            <a:r>
              <a:rPr lang="en-US" sz="1600" dirty="0"/>
              <a:t> (SKB), yang </a:t>
            </a:r>
            <a:r>
              <a:rPr lang="en-US" sz="1600" dirty="0" err="1"/>
              <a:t>diterbitkan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Kantor </a:t>
            </a:r>
            <a:r>
              <a:rPr lang="en-US" sz="1600" dirty="0" err="1"/>
              <a:t>Pelayanan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pensiun</a:t>
            </a:r>
            <a:r>
              <a:rPr lang="en-US" sz="1600" dirty="0"/>
              <a:t> </a:t>
            </a:r>
            <a:r>
              <a:rPr lang="en-US" sz="1600" dirty="0" err="1"/>
              <a:t>terdaftar</a:t>
            </a:r>
            <a:r>
              <a:rPr lang="en-US" sz="16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Bunga</a:t>
            </a:r>
            <a:r>
              <a:rPr lang="en-US" sz="1600" dirty="0"/>
              <a:t> </a:t>
            </a:r>
            <a:r>
              <a:rPr lang="en-US" sz="1600" dirty="0" err="1"/>
              <a:t>tabungan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Bank yang </a:t>
            </a:r>
            <a:r>
              <a:rPr lang="en-US" sz="1600" dirty="0" err="1"/>
              <a:t>ditunjuk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/>
              <a:t>pemilikan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; </a:t>
            </a:r>
            <a:r>
              <a:rPr lang="en-US" sz="1600" dirty="0" err="1"/>
              <a:t>kavling</a:t>
            </a:r>
            <a:r>
              <a:rPr lang="en-US" sz="1600" dirty="0"/>
              <a:t> </a:t>
            </a:r>
            <a:r>
              <a:rPr lang="en-US" sz="1600" dirty="0" err="1"/>
              <a:t>siap</a:t>
            </a:r>
            <a:r>
              <a:rPr lang="en-US" sz="1600" dirty="0"/>
              <a:t> </a:t>
            </a:r>
            <a:r>
              <a:rPr lang="en-US" sz="1600" dirty="0" err="1"/>
              <a:t>bangun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Susun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yang </a:t>
            </a:r>
            <a:r>
              <a:rPr lang="en-US" sz="1600" dirty="0" err="1"/>
              <a:t>berlaku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dihuni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279832" cy="37444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diterima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diperoleh</a:t>
            </a:r>
            <a:r>
              <a:rPr lang="en-US" sz="1400" dirty="0"/>
              <a:t> orang </a:t>
            </a:r>
            <a:r>
              <a:rPr lang="en-US" sz="1400" dirty="0" err="1"/>
              <a:t>pribadi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Persewaan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bangunan</a:t>
            </a:r>
            <a:r>
              <a:rPr lang="en-US" sz="1400" dirty="0"/>
              <a:t> </a:t>
            </a:r>
            <a:r>
              <a:rPr lang="en-US" sz="1400" dirty="0" err="1"/>
              <a:t>berupa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, </a:t>
            </a:r>
            <a:r>
              <a:rPr lang="en-US" sz="1400" dirty="0" err="1"/>
              <a:t>rumah</a:t>
            </a:r>
            <a:r>
              <a:rPr lang="en-US" sz="1400" dirty="0"/>
              <a:t>,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susun</a:t>
            </a:r>
            <a:r>
              <a:rPr lang="en-US" sz="1400" dirty="0"/>
              <a:t>, </a:t>
            </a:r>
            <a:r>
              <a:rPr lang="en-US" sz="1400" dirty="0" err="1"/>
              <a:t>apartemen</a:t>
            </a:r>
            <a:r>
              <a:rPr lang="en-US" sz="1400" dirty="0"/>
              <a:t>, </a:t>
            </a:r>
            <a:r>
              <a:rPr lang="en-US" sz="1400" dirty="0" err="1"/>
              <a:t>kondominium</a:t>
            </a:r>
            <a:r>
              <a:rPr lang="en-US" sz="1400" dirty="0"/>
              <a:t>, </a:t>
            </a:r>
            <a:r>
              <a:rPr lang="en-US" sz="1400" dirty="0" err="1"/>
              <a:t>gedung</a:t>
            </a:r>
            <a:r>
              <a:rPr lang="en-US" sz="1400" dirty="0"/>
              <a:t> </a:t>
            </a:r>
            <a:r>
              <a:rPr lang="en-US" sz="1400" dirty="0" err="1"/>
              <a:t>perkantoran</a:t>
            </a:r>
            <a:r>
              <a:rPr lang="en-US" sz="1400" dirty="0"/>
              <a:t>,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kantor</a:t>
            </a:r>
            <a:r>
              <a:rPr lang="en-US" sz="1400" dirty="0"/>
              <a:t>, </a:t>
            </a:r>
            <a:r>
              <a:rPr lang="en-US" sz="1400" dirty="0" err="1"/>
              <a:t>toko</a:t>
            </a:r>
            <a:r>
              <a:rPr lang="en-US" sz="1400" dirty="0"/>
              <a:t>,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toko</a:t>
            </a:r>
            <a:r>
              <a:rPr lang="en-US" sz="1400" dirty="0"/>
              <a:t>, </a:t>
            </a:r>
            <a:r>
              <a:rPr lang="en-US" sz="1400" dirty="0" err="1"/>
              <a:t>gudang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industri</a:t>
            </a:r>
            <a:r>
              <a:rPr lang="en-US" sz="1400" dirty="0"/>
              <a:t>,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bersifat</a:t>
            </a:r>
            <a:r>
              <a:rPr lang="en-US" sz="1400" dirty="0"/>
              <a:t> final.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i="1" dirty="0" err="1"/>
              <a:t>Penghasilan</a:t>
            </a:r>
            <a:r>
              <a:rPr lang="en-US" sz="1400" i="1" dirty="0"/>
              <a:t> yang </a:t>
            </a:r>
            <a:r>
              <a:rPr lang="en-US" sz="1400" i="1" dirty="0" err="1"/>
              <a:t>bersifat</a:t>
            </a:r>
            <a:r>
              <a:rPr lang="en-US" sz="1400" i="1" dirty="0"/>
              <a:t> final </a:t>
            </a:r>
            <a:r>
              <a:rPr lang="en-US" sz="1400" i="1" dirty="0" err="1"/>
              <a:t>apabila</a:t>
            </a:r>
            <a:r>
              <a:rPr lang="en-US" sz="1400" i="1" dirty="0"/>
              <a:t> </a:t>
            </a:r>
            <a:r>
              <a:rPr lang="en-US" sz="1400" i="1" dirty="0" err="1"/>
              <a:t>persewaan</a:t>
            </a:r>
            <a:r>
              <a:rPr lang="en-US" sz="1400" i="1" dirty="0"/>
              <a:t> </a:t>
            </a:r>
            <a:r>
              <a:rPr lang="en-US" sz="1400" i="1" dirty="0" err="1"/>
              <a:t>kamar</a:t>
            </a:r>
            <a:r>
              <a:rPr lang="en-US" sz="1400" i="1" dirty="0"/>
              <a:t>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ruang</a:t>
            </a:r>
            <a:r>
              <a:rPr lang="en-US" sz="1400" i="1" dirty="0"/>
              <a:t> </a:t>
            </a:r>
            <a:r>
              <a:rPr lang="en-US" sz="1400" i="1" dirty="0" err="1"/>
              <a:t>rapat</a:t>
            </a:r>
            <a:r>
              <a:rPr lang="en-US" sz="1400" i="1" dirty="0"/>
              <a:t> di hotel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sejenisnya</a:t>
            </a:r>
            <a:r>
              <a:rPr lang="en-US" sz="1400" i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i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u="sng" dirty="0" err="1" smtClean="0"/>
              <a:t>Objek</a:t>
            </a:r>
            <a:r>
              <a:rPr lang="en-US" sz="1400" b="1" u="sng" dirty="0" smtClean="0"/>
              <a:t> </a:t>
            </a:r>
            <a:r>
              <a:rPr lang="en-US" sz="1400" b="1" u="sng" dirty="0" err="1"/>
              <a:t>dan</a:t>
            </a:r>
            <a:r>
              <a:rPr lang="en-US" sz="1400" b="1" u="sng" dirty="0"/>
              <a:t> </a:t>
            </a:r>
            <a:r>
              <a:rPr lang="en-US" sz="1400" b="1" u="sng" dirty="0" err="1" smtClean="0"/>
              <a:t>Tarif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persewaan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bangunan</a:t>
            </a:r>
            <a:r>
              <a:rPr lang="en-US" sz="1400" dirty="0"/>
              <a:t> </a:t>
            </a:r>
            <a:r>
              <a:rPr lang="en-US" sz="1400" dirty="0" err="1"/>
              <a:t>dikenakan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final </a:t>
            </a:r>
            <a:r>
              <a:rPr lang="en-US" sz="1400" dirty="0" err="1"/>
              <a:t>sebesar</a:t>
            </a:r>
            <a:r>
              <a:rPr lang="en-US" sz="1400" dirty="0"/>
              <a:t> 10% (</a:t>
            </a:r>
            <a:r>
              <a:rPr lang="en-US" sz="1400" dirty="0" err="1"/>
              <a:t>sepuluh</a:t>
            </a:r>
            <a:r>
              <a:rPr lang="en-US" sz="1400" dirty="0"/>
              <a:t> </a:t>
            </a:r>
            <a:r>
              <a:rPr lang="en-US" sz="1400" dirty="0" err="1"/>
              <a:t>persen</a:t>
            </a:r>
            <a:r>
              <a:rPr lang="en-US" sz="1400" dirty="0"/>
              <a:t>)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bruto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persewaan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/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bangunan</a:t>
            </a:r>
            <a:r>
              <a:rPr lang="en-US" sz="1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/>
              <a:t>Yang </a:t>
            </a:r>
            <a:r>
              <a:rPr lang="en-US" sz="1400" dirty="0" err="1"/>
              <a:t>dimaksud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bruto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persewaan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semua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yang </a:t>
            </a:r>
            <a:r>
              <a:rPr lang="en-US" sz="1400" dirty="0" err="1"/>
              <a:t>dibayarkan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penyewa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apapun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yang </a:t>
            </a:r>
            <a:r>
              <a:rPr lang="en-US" sz="1400" dirty="0" err="1"/>
              <a:t>berkaitan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/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bangunan</a:t>
            </a:r>
            <a:r>
              <a:rPr lang="en-US" sz="1400" dirty="0"/>
              <a:t> yang </a:t>
            </a:r>
            <a:r>
              <a:rPr lang="en-US" sz="1400" dirty="0" err="1"/>
              <a:t>disewakan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perawatan</a:t>
            </a:r>
            <a:r>
              <a:rPr lang="en-US" sz="1400" dirty="0"/>
              <a:t>,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pemeliharaan</a:t>
            </a:r>
            <a:r>
              <a:rPr lang="en-US" sz="1400" dirty="0"/>
              <a:t>,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keamanan</a:t>
            </a:r>
            <a:r>
              <a:rPr lang="en-US" sz="1400" dirty="0"/>
              <a:t>,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fasilitas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“service charge” </a:t>
            </a:r>
            <a:r>
              <a:rPr lang="en-US" sz="1400" dirty="0" err="1"/>
              <a:t>baik</a:t>
            </a:r>
            <a:r>
              <a:rPr lang="en-US" sz="1400" dirty="0"/>
              <a:t> yang </a:t>
            </a:r>
            <a:r>
              <a:rPr lang="en-US" sz="1400" dirty="0" err="1"/>
              <a:t>perjanjiannya</a:t>
            </a:r>
            <a:r>
              <a:rPr lang="en-US" sz="1400" dirty="0"/>
              <a:t> </a:t>
            </a:r>
            <a:r>
              <a:rPr lang="en-US" sz="1400" dirty="0" err="1"/>
              <a:t>dibuat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terpisah</a:t>
            </a:r>
            <a:r>
              <a:rPr lang="en-US" sz="1400" dirty="0"/>
              <a:t> </a:t>
            </a:r>
            <a:r>
              <a:rPr lang="en-US" sz="1400" dirty="0" err="1"/>
              <a:t>maupun</a:t>
            </a:r>
            <a:r>
              <a:rPr lang="en-US" sz="1400" dirty="0"/>
              <a:t> yang </a:t>
            </a:r>
            <a:r>
              <a:rPr lang="en-US" sz="1400" dirty="0" err="1"/>
              <a:t>disatukan</a:t>
            </a:r>
            <a:r>
              <a:rPr lang="en-US" sz="1400" dirty="0"/>
              <a:t>.</a:t>
            </a:r>
            <a:endParaRPr lang="en-US" sz="14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Sewa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279832" cy="37444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 err="1"/>
              <a:t>Pemotong</a:t>
            </a:r>
            <a:r>
              <a:rPr lang="en-US" sz="1600" b="1" u="sng" dirty="0"/>
              <a:t> </a:t>
            </a:r>
            <a:r>
              <a:rPr lang="en-US" sz="1600" b="1" u="sng" dirty="0" err="1"/>
              <a:t>PPh</a:t>
            </a:r>
            <a:endParaRPr lang="en-US" sz="1600" b="1" u="sng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Pemotong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diterima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persewaan</a:t>
            </a:r>
            <a:r>
              <a:rPr lang="en-US" sz="1400" dirty="0"/>
              <a:t> </a:t>
            </a:r>
            <a:r>
              <a:rPr lang="en-US" sz="1400" dirty="0" err="1"/>
              <a:t>tanah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/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bangunan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smtClean="0"/>
              <a:t>:</a:t>
            </a:r>
            <a:endParaRPr lang="en-US" sz="14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penyewa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, </a:t>
            </a:r>
            <a:r>
              <a:rPr lang="en-US" sz="1400" dirty="0" err="1"/>
              <a:t>Subjek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,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, </a:t>
            </a:r>
            <a:r>
              <a:rPr lang="en-US" sz="1400" dirty="0" err="1"/>
              <a:t>penyelenggara</a:t>
            </a:r>
            <a:r>
              <a:rPr lang="en-US" sz="1400" dirty="0"/>
              <a:t> </a:t>
            </a:r>
            <a:r>
              <a:rPr lang="en-US" sz="1400" dirty="0" err="1"/>
              <a:t>kegiatan</a:t>
            </a:r>
            <a:r>
              <a:rPr lang="en-US" sz="1400" dirty="0"/>
              <a:t>,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</a:t>
            </a:r>
            <a:r>
              <a:rPr lang="en-US" sz="1400" dirty="0" err="1"/>
              <a:t>tetap</a:t>
            </a:r>
            <a:r>
              <a:rPr lang="en-US" sz="1400" dirty="0"/>
              <a:t>, </a:t>
            </a:r>
            <a:r>
              <a:rPr lang="en-US" sz="1400" dirty="0" err="1"/>
              <a:t>kerjasama</a:t>
            </a:r>
            <a:r>
              <a:rPr lang="en-US" sz="1400" dirty="0"/>
              <a:t> </a:t>
            </a:r>
            <a:r>
              <a:rPr lang="en-US" sz="1400" dirty="0" err="1"/>
              <a:t>operasi</a:t>
            </a:r>
            <a:r>
              <a:rPr lang="en-US" sz="1400" dirty="0"/>
              <a:t>, </a:t>
            </a:r>
            <a:r>
              <a:rPr lang="en-US" sz="1400" dirty="0" err="1"/>
              <a:t>perwakilian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orang </a:t>
            </a:r>
            <a:r>
              <a:rPr lang="en-US" sz="1400" dirty="0" err="1"/>
              <a:t>pribadi</a:t>
            </a:r>
            <a:r>
              <a:rPr lang="en-US" sz="1400" dirty="0"/>
              <a:t> yang </a:t>
            </a:r>
            <a:r>
              <a:rPr lang="en-US" sz="1400" dirty="0" err="1"/>
              <a:t>ditetapkan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Direktur</a:t>
            </a:r>
            <a:r>
              <a:rPr lang="en-US" sz="1400" dirty="0"/>
              <a:t> </a:t>
            </a:r>
            <a:r>
              <a:rPr lang="en-US" sz="1400" dirty="0" err="1"/>
              <a:t>Jenderal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dipotong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penyewa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penyewa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bukti</a:t>
            </a:r>
            <a:r>
              <a:rPr lang="en-US" sz="1400" dirty="0"/>
              <a:t> </a:t>
            </a:r>
            <a:r>
              <a:rPr lang="en-US" sz="1400" dirty="0" err="1"/>
              <a:t>potong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yang </a:t>
            </a:r>
            <a:r>
              <a:rPr lang="en-US" sz="1400" dirty="0" err="1"/>
              <a:t>menyewakan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yang </a:t>
            </a:r>
            <a:r>
              <a:rPr lang="en-US" sz="1400" dirty="0" err="1"/>
              <a:t>menerima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penyewa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orang </a:t>
            </a:r>
            <a:r>
              <a:rPr lang="en-US" sz="1400" dirty="0" err="1"/>
              <a:t>pribadi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bukan</a:t>
            </a:r>
            <a:r>
              <a:rPr lang="en-US" sz="1400" dirty="0"/>
              <a:t> </a:t>
            </a:r>
            <a:r>
              <a:rPr lang="en-US" sz="1400" dirty="0" err="1"/>
              <a:t>Subjek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</a:t>
            </a:r>
            <a:r>
              <a:rPr lang="en-US" sz="1400" dirty="0" err="1"/>
              <a:t>selain</a:t>
            </a:r>
            <a:r>
              <a:rPr lang="en-US" sz="1400" dirty="0"/>
              <a:t> yang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butir</a:t>
            </a:r>
            <a:r>
              <a:rPr lang="en-US" sz="1400" dirty="0"/>
              <a:t> 1 di </a:t>
            </a:r>
            <a:r>
              <a:rPr lang="en-US" sz="1400" dirty="0" err="1"/>
              <a:t>atas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Penghasilan</a:t>
            </a:r>
            <a:r>
              <a:rPr lang="en-US" sz="1400" dirty="0"/>
              <a:t> yang </a:t>
            </a:r>
            <a:r>
              <a:rPr lang="en-US" sz="1400" dirty="0" err="1"/>
              <a:t>terutang</a:t>
            </a:r>
            <a:r>
              <a:rPr lang="en-US" sz="1400" dirty="0"/>
              <a:t> </a:t>
            </a:r>
            <a:r>
              <a:rPr lang="en-US" sz="1400" dirty="0" err="1"/>
              <a:t>wajib</a:t>
            </a:r>
            <a:r>
              <a:rPr lang="en-US" sz="1400" dirty="0"/>
              <a:t> </a:t>
            </a:r>
            <a:r>
              <a:rPr lang="en-US" sz="1400" dirty="0" err="1"/>
              <a:t>dibayar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yang </a:t>
            </a:r>
            <a:r>
              <a:rPr lang="en-US" sz="1400" dirty="0" err="1"/>
              <a:t>menyewakan</a:t>
            </a:r>
            <a:r>
              <a:rPr lang="en-US" sz="1400" dirty="0"/>
              <a:t>.</a:t>
            </a:r>
            <a:endParaRPr lang="en-US" sz="14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Sewa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153400" cy="37444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 err="1"/>
              <a:t>Penghasilan</a:t>
            </a:r>
            <a:r>
              <a:rPr lang="en-US" sz="1800" i="1" dirty="0"/>
              <a:t> </a:t>
            </a:r>
            <a:r>
              <a:rPr lang="en-US" sz="1800" i="1" dirty="0" err="1"/>
              <a:t>dari</a:t>
            </a:r>
            <a:r>
              <a:rPr lang="en-US" sz="1800" i="1" dirty="0"/>
              <a:t> </a:t>
            </a:r>
            <a:r>
              <a:rPr lang="en-US" sz="1800" i="1" dirty="0" err="1"/>
              <a:t>penjualan</a:t>
            </a:r>
            <a:r>
              <a:rPr lang="en-US" sz="1800" i="1" dirty="0"/>
              <a:t> </a:t>
            </a:r>
            <a:r>
              <a:rPr lang="en-US" sz="1800" i="1" dirty="0" err="1"/>
              <a:t>saham</a:t>
            </a:r>
            <a:r>
              <a:rPr lang="en-US" sz="1800" i="1" dirty="0"/>
              <a:t> di bursa </a:t>
            </a:r>
            <a:r>
              <a:rPr lang="en-US" sz="1800" i="1" dirty="0" err="1"/>
              <a:t>merupakan</a:t>
            </a:r>
            <a:r>
              <a:rPr lang="en-US" sz="1800" i="1" dirty="0"/>
              <a:t> </a:t>
            </a:r>
            <a:r>
              <a:rPr lang="en-US" sz="1800" i="1" dirty="0" err="1"/>
              <a:t>objek</a:t>
            </a:r>
            <a:r>
              <a:rPr lang="en-US" sz="1800" i="1" dirty="0"/>
              <a:t> </a:t>
            </a:r>
            <a:r>
              <a:rPr lang="en-US" sz="1800" i="1" dirty="0" err="1"/>
              <a:t>PPh</a:t>
            </a:r>
            <a:r>
              <a:rPr lang="en-US" sz="1800" i="1" dirty="0"/>
              <a:t> yang </a:t>
            </a:r>
            <a:r>
              <a:rPr lang="en-US" sz="1800" i="1" dirty="0" err="1"/>
              <a:t>bersifat</a:t>
            </a:r>
            <a:r>
              <a:rPr lang="en-US" sz="1800" i="1" dirty="0"/>
              <a:t> final. </a:t>
            </a:r>
            <a:r>
              <a:rPr lang="en-US" sz="1800" i="1" dirty="0" err="1"/>
              <a:t>Tarif</a:t>
            </a:r>
            <a:r>
              <a:rPr lang="en-US" sz="1800" i="1" dirty="0"/>
              <a:t> </a:t>
            </a:r>
            <a:r>
              <a:rPr lang="en-US" sz="1800" i="1" dirty="0" err="1"/>
              <a:t>pemungutan</a:t>
            </a:r>
            <a:r>
              <a:rPr lang="en-US" sz="1800" i="1" dirty="0"/>
              <a:t> </a:t>
            </a:r>
            <a:r>
              <a:rPr lang="en-US" sz="1800" i="1" dirty="0" err="1"/>
              <a:t>PPh</a:t>
            </a:r>
            <a:r>
              <a:rPr lang="en-US" sz="1800" i="1" dirty="0"/>
              <a:t> yang </a:t>
            </a:r>
            <a:r>
              <a:rPr lang="en-US" sz="1800" i="1" dirty="0" err="1"/>
              <a:t>bersifat</a:t>
            </a:r>
            <a:r>
              <a:rPr lang="en-US" sz="1800" i="1" dirty="0"/>
              <a:t> final </a:t>
            </a:r>
            <a:r>
              <a:rPr lang="en-US" sz="1800" i="1" dirty="0" err="1"/>
              <a:t>adalah</a:t>
            </a:r>
            <a:r>
              <a:rPr lang="en-US" sz="1800" i="1" dirty="0"/>
              <a:t> 0,1% </a:t>
            </a:r>
            <a:r>
              <a:rPr lang="en-US" sz="1800" i="1" dirty="0" err="1"/>
              <a:t>dari</a:t>
            </a:r>
            <a:r>
              <a:rPr lang="en-US" sz="1800" i="1" dirty="0"/>
              <a:t> </a:t>
            </a:r>
            <a:r>
              <a:rPr lang="en-US" sz="1800" i="1" dirty="0" err="1"/>
              <a:t>jumlah</a:t>
            </a:r>
            <a:r>
              <a:rPr lang="en-US" sz="1800" i="1" dirty="0"/>
              <a:t> </a:t>
            </a:r>
            <a:r>
              <a:rPr lang="en-US" sz="1800" i="1" dirty="0" err="1"/>
              <a:t>bruto</a:t>
            </a:r>
            <a:r>
              <a:rPr lang="en-US" sz="1800" i="1" dirty="0"/>
              <a:t> </a:t>
            </a:r>
            <a:r>
              <a:rPr lang="en-US" sz="1800" i="1" dirty="0" err="1"/>
              <a:t>nilai</a:t>
            </a:r>
            <a:r>
              <a:rPr lang="en-US" sz="1800" i="1" dirty="0"/>
              <a:t> </a:t>
            </a:r>
            <a:r>
              <a:rPr lang="en-US" sz="1800" i="1" dirty="0" err="1"/>
              <a:t>transaksi</a:t>
            </a:r>
            <a:r>
              <a:rPr lang="en-US" sz="1800" i="1" dirty="0"/>
              <a:t> </a:t>
            </a:r>
            <a:r>
              <a:rPr lang="en-US" sz="1800" i="1" dirty="0" err="1"/>
              <a:t>penjualan</a:t>
            </a:r>
            <a:r>
              <a:rPr lang="en-US" sz="1800" i="1" dirty="0"/>
              <a:t> </a:t>
            </a:r>
            <a:r>
              <a:rPr lang="en-US" sz="1800" i="1" dirty="0" err="1"/>
              <a:t>saham</a:t>
            </a:r>
            <a:r>
              <a:rPr lang="en-US" sz="1800" i="1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Khusus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ketentuan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 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Transaksi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/>
              <a:t> </a:t>
            </a:r>
            <a:r>
              <a:rPr lang="en-US" sz="1800" dirty="0" err="1"/>
              <a:t>dikenakan</a:t>
            </a:r>
            <a:r>
              <a:rPr lang="en-US" sz="1800" dirty="0"/>
              <a:t> </a:t>
            </a:r>
            <a:r>
              <a:rPr lang="en-US" sz="1800" dirty="0" err="1"/>
              <a:t>tambahan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0,5% (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penutupan</a:t>
            </a:r>
            <a:r>
              <a:rPr lang="en-US" sz="1800" dirty="0"/>
              <a:t> bursa di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1996;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diperdagangkan</a:t>
            </a:r>
            <a:r>
              <a:rPr lang="en-US" sz="1800" dirty="0"/>
              <a:t> di bursa </a:t>
            </a:r>
            <a:r>
              <a:rPr lang="en-US" sz="1800" dirty="0" err="1"/>
              <a:t>efek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1 </a:t>
            </a:r>
            <a:r>
              <a:rPr lang="en-US" sz="1800" dirty="0" err="1"/>
              <a:t>Januari</a:t>
            </a:r>
            <a:r>
              <a:rPr lang="en-US" sz="1800" dirty="0"/>
              <a:t> 1997,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/>
              <a:t> </a:t>
            </a:r>
            <a:r>
              <a:rPr lang="en-US" sz="1800" dirty="0" err="1"/>
              <a:t>ditetapkan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penawaran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perdana</a:t>
            </a:r>
            <a:r>
              <a:rPr lang="en-US" sz="18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Penyetoran</a:t>
            </a:r>
            <a:r>
              <a:rPr lang="en-US" sz="1800" dirty="0"/>
              <a:t> </a:t>
            </a:r>
            <a:r>
              <a:rPr lang="en-US" sz="1800" dirty="0" err="1"/>
              <a:t>tambahan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emiten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pemilik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 smtClean="0"/>
              <a:t>:</a:t>
            </a:r>
            <a:endParaRPr lang="en-US" sz="1800" dirty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/>
              <a:t>selambat-lambatnya</a:t>
            </a:r>
            <a:r>
              <a:rPr lang="en-US" sz="1600" dirty="0"/>
              <a:t> 6 (</a:t>
            </a:r>
            <a:r>
              <a:rPr lang="en-US" sz="1600" dirty="0" err="1"/>
              <a:t>enam</a:t>
            </a:r>
            <a:r>
              <a:rPr lang="en-US" sz="1600" dirty="0"/>
              <a:t>)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ditetapkannya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Nomor</a:t>
            </a:r>
            <a:r>
              <a:rPr lang="en-US" sz="1600" dirty="0"/>
              <a:t> 14 </a:t>
            </a:r>
            <a:r>
              <a:rPr lang="en-US" sz="1600" dirty="0" err="1"/>
              <a:t>Tahun</a:t>
            </a:r>
            <a:r>
              <a:rPr lang="en-US" sz="1600" dirty="0"/>
              <a:t> 1997 (</a:t>
            </a:r>
            <a:r>
              <a:rPr lang="en-US" sz="1600" dirty="0" err="1"/>
              <a:t>tanggal</a:t>
            </a:r>
            <a:r>
              <a:rPr lang="en-US" sz="1600" dirty="0"/>
              <a:t> 29 Mei 1997),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diperdagangkan</a:t>
            </a:r>
            <a:r>
              <a:rPr lang="en-US" sz="1600" dirty="0"/>
              <a:t> di bursa </a:t>
            </a:r>
            <a:r>
              <a:rPr lang="en-US" sz="1600" dirty="0" err="1"/>
              <a:t>efek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Nomor</a:t>
            </a:r>
            <a:r>
              <a:rPr lang="en-US" sz="1600" dirty="0"/>
              <a:t> 14 </a:t>
            </a:r>
            <a:r>
              <a:rPr lang="en-US" sz="1600" dirty="0" err="1"/>
              <a:t>Tahun</a:t>
            </a:r>
            <a:r>
              <a:rPr lang="en-US" sz="1600" dirty="0"/>
              <a:t> 1997 </a:t>
            </a:r>
            <a:r>
              <a:rPr lang="en-US" sz="1600" dirty="0" err="1"/>
              <a:t>ditetapkan</a:t>
            </a:r>
            <a:r>
              <a:rPr lang="en-US" sz="1600" dirty="0"/>
              <a:t>;</a:t>
            </a:r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/>
              <a:t>selambat-lambatnya</a:t>
            </a:r>
            <a:r>
              <a:rPr lang="en-US" sz="1600" dirty="0"/>
              <a:t> 1 (</a:t>
            </a:r>
            <a:r>
              <a:rPr lang="en-US" sz="1600" dirty="0" err="1"/>
              <a:t>satu</a:t>
            </a:r>
            <a:r>
              <a:rPr lang="en-US" sz="1600" dirty="0"/>
              <a:t>)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diperdagangkan</a:t>
            </a:r>
            <a:r>
              <a:rPr lang="en-US" sz="1600" dirty="0"/>
              <a:t> di bursa,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diperdagangkan</a:t>
            </a:r>
            <a:r>
              <a:rPr lang="en-US" sz="1600" dirty="0"/>
              <a:t> di bursa </a:t>
            </a:r>
            <a:r>
              <a:rPr lang="en-US" sz="1600" dirty="0" err="1"/>
              <a:t>efek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Nomor</a:t>
            </a:r>
            <a:r>
              <a:rPr lang="en-US" sz="1600" dirty="0"/>
              <a:t> 14 </a:t>
            </a:r>
            <a:r>
              <a:rPr lang="en-US" sz="1600" dirty="0" err="1"/>
              <a:t>Tahun</a:t>
            </a:r>
            <a:r>
              <a:rPr lang="en-US" sz="1600" dirty="0"/>
              <a:t> 1997 </a:t>
            </a:r>
            <a:r>
              <a:rPr lang="en-US" sz="1600" dirty="0" err="1"/>
              <a:t>ditetapkan</a:t>
            </a:r>
            <a:r>
              <a:rPr lang="en-US" sz="1600" dirty="0"/>
              <a:t> (</a:t>
            </a:r>
            <a:r>
              <a:rPr lang="en-US" sz="1600" dirty="0" err="1"/>
              <a:t>tanggal</a:t>
            </a:r>
            <a:r>
              <a:rPr lang="en-US" sz="1600" dirty="0"/>
              <a:t> 29 Mei 1997);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memilih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kewajiban</a:t>
            </a:r>
            <a:r>
              <a:rPr lang="en-US" sz="1800" dirty="0"/>
              <a:t> </a:t>
            </a:r>
            <a:r>
              <a:rPr lang="en-US" sz="1800" dirty="0" err="1"/>
              <a:t>PPhnya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angka</a:t>
            </a:r>
            <a:r>
              <a:rPr lang="en-US" sz="1800" dirty="0"/>
              <a:t> 3 di </a:t>
            </a:r>
            <a:r>
              <a:rPr lang="en-US" sz="1800" dirty="0" err="1"/>
              <a:t>atas</a:t>
            </a:r>
            <a:r>
              <a:rPr lang="en-US" sz="1800" dirty="0"/>
              <a:t>,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</a:t>
            </a:r>
            <a:r>
              <a:rPr lang="en-US" sz="1800" dirty="0" err="1"/>
              <a:t>pendiri</a:t>
            </a:r>
            <a:r>
              <a:rPr lang="en-US" sz="1800" dirty="0"/>
              <a:t> </a:t>
            </a:r>
            <a:r>
              <a:rPr lang="en-US" sz="1800" dirty="0" err="1"/>
              <a:t>dikenakan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dimaksud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17 </a:t>
            </a:r>
            <a:r>
              <a:rPr lang="en-US" sz="1800" dirty="0" err="1"/>
              <a:t>Undang-undang</a:t>
            </a:r>
            <a:r>
              <a:rPr lang="en-US" sz="1800" dirty="0"/>
              <a:t> </a:t>
            </a:r>
            <a:r>
              <a:rPr lang="en-US" sz="1800" dirty="0" err="1"/>
              <a:t>PPh.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Bursa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75606"/>
            <a:ext cx="8153400" cy="7920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demikian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pemotongan</a:t>
            </a:r>
            <a:r>
              <a:rPr lang="en-US" sz="1800" dirty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</a:t>
            </a:r>
            <a:r>
              <a:rPr lang="en-US" sz="1800" dirty="0" err="1"/>
              <a:t>saham</a:t>
            </a:r>
            <a:r>
              <a:rPr lang="en-US" sz="1800" dirty="0"/>
              <a:t> di Bursa </a:t>
            </a:r>
            <a:r>
              <a:rPr lang="en-US" sz="1800" dirty="0" err="1"/>
              <a:t>Efek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Bursa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349324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803723"/>
              </p:ext>
            </p:extLst>
          </p:nvPr>
        </p:nvGraphicFramePr>
        <p:xfrm>
          <a:off x="389477" y="2067694"/>
          <a:ext cx="8503002" cy="1778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10115"/>
                <a:gridCol w="2232248"/>
                <a:gridCol w="5760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Tarif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Besaran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Transaksi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0,1% (</a:t>
                      </a:r>
                      <a:r>
                        <a:rPr lang="en-US" sz="1400" dirty="0" err="1" smtClean="0"/>
                        <a:t>nol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satu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persen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transaksi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penjualan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Tambahan</a:t>
                      </a:r>
                      <a:r>
                        <a:rPr lang="en-US" sz="1400" dirty="0" smtClean="0"/>
                        <a:t> 0,5%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nol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koma</a:t>
                      </a:r>
                      <a:r>
                        <a:rPr lang="en-US" sz="1400" baseline="0" dirty="0" smtClean="0"/>
                        <a:t> lima </a:t>
                      </a:r>
                      <a:r>
                        <a:rPr lang="en-US" sz="1400" baseline="0" dirty="0" err="1" smtClean="0"/>
                        <a:t>persen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saham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perusahaan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penutupan</a:t>
                      </a:r>
                      <a:r>
                        <a:rPr lang="en-US" sz="1400" baseline="0" dirty="0" smtClean="0"/>
                        <a:t> bursa </a:t>
                      </a:r>
                      <a:r>
                        <a:rPr lang="en-US" sz="1400" baseline="0" dirty="0" err="1" smtClean="0"/>
                        <a:t>efek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akhir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tahun</a:t>
                      </a:r>
                      <a:r>
                        <a:rPr lang="en-US" sz="1400" baseline="0" dirty="0" smtClean="0"/>
                        <a:t> 1996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Tambahan</a:t>
                      </a:r>
                      <a:r>
                        <a:rPr lang="en-US" sz="1400" dirty="0" smtClean="0"/>
                        <a:t> 0,5% (</a:t>
                      </a:r>
                      <a:r>
                        <a:rPr lang="en-US" sz="1400" dirty="0" err="1" smtClean="0"/>
                        <a:t>nol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koma</a:t>
                      </a:r>
                      <a:r>
                        <a:rPr lang="en-US" sz="1400" dirty="0" smtClean="0"/>
                        <a:t> lima </a:t>
                      </a:r>
                      <a:r>
                        <a:rPr lang="en-US" sz="1400" dirty="0" err="1" smtClean="0"/>
                        <a:t>persen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Nilai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Penawaran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Umum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Perdana</a:t>
                      </a:r>
                      <a:r>
                        <a:rPr lang="en-US" sz="1400" baseline="0" dirty="0" smtClean="0"/>
                        <a:t> (IPO)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perusahaan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diperdagangkan</a:t>
                      </a:r>
                      <a:r>
                        <a:rPr lang="en-US" sz="1400" baseline="0" dirty="0" smtClean="0"/>
                        <a:t> di bursa </a:t>
                      </a:r>
                      <a:r>
                        <a:rPr lang="en-US" sz="1400" baseline="0" dirty="0" err="1" smtClean="0"/>
                        <a:t>efek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setelah</a:t>
                      </a:r>
                      <a:r>
                        <a:rPr lang="en-US" sz="1400" baseline="0" dirty="0" smtClean="0"/>
                        <a:t> 1 </a:t>
                      </a:r>
                      <a:r>
                        <a:rPr lang="en-US" sz="1400" baseline="0" dirty="0" err="1" smtClean="0"/>
                        <a:t>januari</a:t>
                      </a:r>
                      <a:r>
                        <a:rPr lang="en-US" sz="1400" baseline="0" dirty="0" smtClean="0"/>
                        <a:t> 1997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3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3598"/>
            <a:ext cx="8153400" cy="381642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diperoleh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dibayar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(</a:t>
            </a:r>
            <a:r>
              <a:rPr lang="en-US" sz="1800" dirty="0" err="1"/>
              <a:t>PPh</a:t>
            </a:r>
            <a:r>
              <a:rPr lang="en-US" sz="1800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Pengalihan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Tanah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 smtClean="0"/>
              <a:t>:</a:t>
            </a:r>
            <a:endParaRPr lang="en-US" sz="18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/>
              <a:t>Penjualan</a:t>
            </a:r>
            <a:r>
              <a:rPr lang="en-US" sz="1800" dirty="0"/>
              <a:t>, </a:t>
            </a:r>
            <a:r>
              <a:rPr lang="en-US" sz="1800" dirty="0" err="1"/>
              <a:t>tukar-menukar</a:t>
            </a:r>
            <a:r>
              <a:rPr lang="en-US" sz="1800" dirty="0"/>
              <a:t>, </a:t>
            </a:r>
            <a:r>
              <a:rPr lang="en-US" sz="1800" dirty="0" err="1"/>
              <a:t>perjanjian</a:t>
            </a:r>
            <a:r>
              <a:rPr lang="en-US" sz="1800" dirty="0"/>
              <a:t> </a:t>
            </a:r>
            <a:r>
              <a:rPr lang="en-US" sz="1800" dirty="0" err="1"/>
              <a:t>pemindahan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pelepasan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penyerahan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lelang</a:t>
            </a:r>
            <a:r>
              <a:rPr lang="en-US" sz="1800" dirty="0"/>
              <a:t>, </a:t>
            </a:r>
            <a:r>
              <a:rPr lang="en-US" sz="1800" dirty="0" err="1"/>
              <a:t>hibah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lain yang </a:t>
            </a:r>
            <a:r>
              <a:rPr lang="en-US" sz="1800" dirty="0" err="1"/>
              <a:t>disepakati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lain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/>
              <a:t>Penjualan</a:t>
            </a:r>
            <a:r>
              <a:rPr lang="en-US" sz="1800" dirty="0"/>
              <a:t>, </a:t>
            </a:r>
            <a:r>
              <a:rPr lang="en-US" sz="1800" dirty="0" err="1"/>
              <a:t>tukar-menukar</a:t>
            </a:r>
            <a:r>
              <a:rPr lang="en-US" sz="1800" dirty="0"/>
              <a:t>, </a:t>
            </a:r>
            <a:r>
              <a:rPr lang="en-US" sz="1800" dirty="0" err="1"/>
              <a:t>pelepasan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penyerahan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lain yang </a:t>
            </a:r>
            <a:r>
              <a:rPr lang="en-US" sz="1800" dirty="0" err="1"/>
              <a:t>disepakati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,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;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/>
              <a:t>Penjualan</a:t>
            </a:r>
            <a:r>
              <a:rPr lang="en-US" sz="1800" dirty="0"/>
              <a:t>, </a:t>
            </a:r>
            <a:r>
              <a:rPr lang="en-US" sz="1800" dirty="0" err="1"/>
              <a:t>tukar-menukar</a:t>
            </a:r>
            <a:r>
              <a:rPr lang="en-US" sz="1800" dirty="0"/>
              <a:t>, </a:t>
            </a:r>
            <a:r>
              <a:rPr lang="en-US" sz="1800" dirty="0" err="1"/>
              <a:t>pelepasan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penyerahan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lain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yang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Tanah Dan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</TotalTime>
  <Words>2868</Words>
  <Application>Microsoft Office PowerPoint</Application>
  <PresentationFormat>On-screen Show (16:9)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Perpajakan 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lanjutan</dc:title>
  <dc:creator>user</dc:creator>
  <cp:lastModifiedBy>Dadan</cp:lastModifiedBy>
  <cp:revision>62</cp:revision>
  <dcterms:created xsi:type="dcterms:W3CDTF">2015-02-04T08:02:34Z</dcterms:created>
  <dcterms:modified xsi:type="dcterms:W3CDTF">2015-02-11T00:33:25Z</dcterms:modified>
</cp:coreProperties>
</file>