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2" r:id="rId3"/>
    <p:sldId id="273" r:id="rId4"/>
    <p:sldId id="274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7" r:id="rId20"/>
    <p:sldId id="278" r:id="rId21"/>
    <p:sldId id="279" r:id="rId22"/>
    <p:sldId id="280" r:id="rId23"/>
    <p:sldId id="275" r:id="rId24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35D5E-80FD-4B53-BE09-1F1935778B9B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958F2-BA82-4F0B-AF35-62EB99564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460F5-4990-4FC6-A416-34E07BC16ED4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38059-B35B-47F9-8A7A-774D74D40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9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85001" indent="-301923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207694" indent="-241539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90771" indent="-241539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173849" indent="-241539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6EA663D-6BCE-4EC3-8022-7B423666B43D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85001" indent="-301923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207694" indent="-241539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90771" indent="-241539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173849" indent="-241539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037CA0E-9936-40A1-B984-2C4044296B6F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85001" indent="-301923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207694" indent="-241539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90771" indent="-241539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173849" indent="-241539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6EA663D-6BCE-4EC3-8022-7B423666B43D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85001" indent="-301923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207694" indent="-241539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90771" indent="-241539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173849" indent="-241539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92C3EBD-74B0-4D78-9BD5-3E3E4C8E4738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0C60-A072-4D91-8CBA-39E292568791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7878-6962-44EA-98D1-1BA9F0B2A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0C60-A072-4D91-8CBA-39E292568791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7878-6962-44EA-98D1-1BA9F0B2A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0C60-A072-4D91-8CBA-39E292568791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7878-6962-44EA-98D1-1BA9F0B2A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0C60-A072-4D91-8CBA-39E292568791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7878-6962-44EA-98D1-1BA9F0B2A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0C60-A072-4D91-8CBA-39E292568791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7878-6962-44EA-98D1-1BA9F0B2A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0C60-A072-4D91-8CBA-39E292568791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7878-6962-44EA-98D1-1BA9F0B2A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0C60-A072-4D91-8CBA-39E292568791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7878-6962-44EA-98D1-1BA9F0B2A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0C60-A072-4D91-8CBA-39E292568791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7878-6962-44EA-98D1-1BA9F0B2A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0C60-A072-4D91-8CBA-39E292568791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7878-6962-44EA-98D1-1BA9F0B2A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0C60-A072-4D91-8CBA-39E292568791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7878-6962-44EA-98D1-1BA9F0B2A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0C60-A072-4D91-8CBA-39E292568791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7878-6962-44EA-98D1-1BA9F0B2A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A0C60-A072-4D91-8CBA-39E292568791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B7878-6962-44EA-98D1-1BA9F0B2A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>
                <a:latin typeface="Freestyle Script" pitchFamily="66" charset="0"/>
              </a:rPr>
              <a:t>Teori</a:t>
            </a:r>
            <a:r>
              <a:rPr lang="en-US" sz="8000" dirty="0" smtClean="0">
                <a:latin typeface="Freestyle Script" pitchFamily="66" charset="0"/>
              </a:rPr>
              <a:t> </a:t>
            </a:r>
            <a:r>
              <a:rPr lang="en-US" sz="8000" dirty="0" err="1" smtClean="0">
                <a:latin typeface="Freestyle Script" pitchFamily="66" charset="0"/>
              </a:rPr>
              <a:t>Antrian</a:t>
            </a:r>
            <a:endParaRPr lang="en-US" sz="8000" dirty="0">
              <a:latin typeface="Freestyle Script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kedatangan</a:t>
            </a:r>
            <a:r>
              <a:rPr lang="en-US" dirty="0" smtClean="0"/>
              <a:t> (a)</a:t>
            </a:r>
          </a:p>
          <a:p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kedatangan</a:t>
            </a:r>
            <a:r>
              <a:rPr lang="en-US" dirty="0" smtClean="0"/>
              <a:t> unit per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Distribusi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poisson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eksponensial</a:t>
            </a:r>
            <a:endParaRPr lang="en-US" dirty="0" smtClean="0"/>
          </a:p>
          <a:p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antriannya</a:t>
            </a:r>
            <a:r>
              <a:rPr lang="en-US" dirty="0" smtClean="0"/>
              <a:t> -----&gt; 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(b)</a:t>
            </a:r>
          </a:p>
          <a:p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unit per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Distribusi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poisson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eksponensial</a:t>
            </a:r>
            <a:endParaRPr lang="en-US" dirty="0" smtClean="0"/>
          </a:p>
          <a:p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antriannya</a:t>
            </a:r>
            <a:r>
              <a:rPr lang="en-US" dirty="0" smtClean="0"/>
              <a:t> -----&gt; M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(c) </a:t>
            </a:r>
          </a:p>
          <a:p>
            <a:pPr marL="514350" indent="-514350"/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pelayan</a:t>
            </a:r>
            <a:r>
              <a:rPr lang="en-US" dirty="0" smtClean="0"/>
              <a:t> yang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endParaRPr lang="en-US" dirty="0" smtClean="0"/>
          </a:p>
          <a:p>
            <a:pPr marL="514350" indent="-514350"/>
            <a:r>
              <a:rPr lang="en-US" dirty="0" err="1" smtClean="0"/>
              <a:t>Jenisnya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2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i="1" dirty="0" smtClean="0"/>
              <a:t>single server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multi server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(d)</a:t>
            </a:r>
          </a:p>
          <a:p>
            <a:pPr marL="514350" indent="-514350"/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endParaRPr lang="en-US" dirty="0" smtClean="0"/>
          </a:p>
          <a:p>
            <a:pPr marL="514350" indent="-514350"/>
            <a:r>
              <a:rPr lang="en-US" dirty="0" smtClean="0"/>
              <a:t>FIFO (</a:t>
            </a:r>
            <a:r>
              <a:rPr lang="en-US" i="1" dirty="0" smtClean="0"/>
              <a:t>first in first </a:t>
            </a:r>
            <a:r>
              <a:rPr lang="en-US" i="1" dirty="0"/>
              <a:t>o</a:t>
            </a:r>
            <a:r>
              <a:rPr lang="en-US" i="1" dirty="0" smtClean="0"/>
              <a:t>ut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yang </a:t>
            </a:r>
            <a:r>
              <a:rPr lang="en-US" dirty="0" err="1"/>
              <a:t>d</a:t>
            </a:r>
            <a:r>
              <a:rPr lang="en-US" dirty="0" err="1" smtClean="0"/>
              <a:t>ilayani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yang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endParaRPr lang="en-US" dirty="0" smtClean="0"/>
          </a:p>
          <a:p>
            <a:pPr marL="514350" indent="-514350"/>
            <a:r>
              <a:rPr lang="en-US" dirty="0" smtClean="0"/>
              <a:t>LIFO (</a:t>
            </a:r>
            <a:r>
              <a:rPr lang="en-US" i="1" dirty="0" smtClean="0"/>
              <a:t>last in first out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yang </a:t>
            </a:r>
            <a:r>
              <a:rPr lang="en-US" dirty="0" err="1" smtClean="0"/>
              <a:t>dilayani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yang </a:t>
            </a:r>
            <a:r>
              <a:rPr lang="en-US" dirty="0" err="1" smtClean="0"/>
              <a:t>datang</a:t>
            </a:r>
            <a:r>
              <a:rPr lang="en-US" dirty="0" smtClean="0"/>
              <a:t> paling </a:t>
            </a:r>
            <a:r>
              <a:rPr lang="en-US" dirty="0" err="1" smtClean="0"/>
              <a:t>akhir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SIRO (</a:t>
            </a:r>
            <a:r>
              <a:rPr lang="en-US" i="1" dirty="0" smtClean="0"/>
              <a:t>service in random order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random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i="1" dirty="0" smtClean="0"/>
              <a:t>Priority Service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(e)</a:t>
            </a:r>
          </a:p>
          <a:p>
            <a:pPr marL="514350" indent="-514350"/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dilayani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(f)</a:t>
            </a:r>
          </a:p>
          <a:p>
            <a:pPr marL="514350" indent="-514350"/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(</a:t>
            </a:r>
            <a:r>
              <a:rPr lang="en-US" dirty="0" err="1" smtClean="0"/>
              <a:t>pelanggan</a:t>
            </a:r>
            <a:r>
              <a:rPr lang="en-US" dirty="0" smtClean="0"/>
              <a:t> + </a:t>
            </a:r>
            <a:r>
              <a:rPr lang="en-US" dirty="0" err="1" smtClean="0"/>
              <a:t>pelayan</a:t>
            </a:r>
            <a:r>
              <a:rPr lang="en-US" dirty="0" smtClean="0"/>
              <a:t>)</a:t>
            </a:r>
          </a:p>
          <a:p>
            <a:pPr marL="514350" indent="-514350" algn="ctr">
              <a:buNone/>
            </a:pP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antian</a:t>
            </a:r>
            <a:r>
              <a:rPr lang="en-US" b="1" dirty="0" smtClean="0"/>
              <a:t> : a/b/c/d/e/f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1" y="1600200"/>
            <a:ext cx="7696200" cy="264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886200"/>
            <a:ext cx="6705600" cy="224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7096857" cy="372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00200"/>
            <a:ext cx="7682721" cy="389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Single Channel Model (M/M/1)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 </a:t>
            </a:r>
            <a:r>
              <a:rPr lang="en-US" i="1" smtClean="0"/>
              <a:t>pertama</a:t>
            </a:r>
            <a:r>
              <a:rPr lang="en-US" smtClean="0"/>
              <a:t>: rata-rata kedatangan yang mengikuti distribusi probabilitas Poisson</a:t>
            </a:r>
          </a:p>
          <a:p>
            <a:pPr eaLnBrk="1" hangingPunct="1"/>
            <a:r>
              <a:rPr lang="en-US" smtClean="0"/>
              <a:t>M </a:t>
            </a:r>
            <a:r>
              <a:rPr lang="en-US" i="1" smtClean="0"/>
              <a:t>kedua</a:t>
            </a:r>
            <a:r>
              <a:rPr lang="en-US" smtClean="0"/>
              <a:t>: tingkat pelayanan yang mengikuti distribusi probabilitas Poisson</a:t>
            </a:r>
          </a:p>
          <a:p>
            <a:pPr eaLnBrk="1" hangingPunct="1"/>
            <a:r>
              <a:rPr lang="en-US" smtClean="0"/>
              <a:t>1: jumlah fasilitas pelayanan dalam sistem atau satu saluran</a:t>
            </a:r>
          </a:p>
        </p:txBody>
      </p:sp>
    </p:spTree>
    <p:extLst>
      <p:ext uri="{BB962C8B-B14F-4D97-AF65-F5344CB8AC3E}">
        <p14:creationId xmlns:p14="http://schemas.microsoft.com/office/powerpoint/2010/main" val="298114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Siapa yang Senang Menunggu?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err="1" smtClean="0"/>
              <a:t>Pelanggan</a:t>
            </a:r>
            <a:r>
              <a:rPr lang="en-US" sz="2600" dirty="0" smtClean="0"/>
              <a:t> </a:t>
            </a:r>
            <a:r>
              <a:rPr lang="en-US" sz="2600" dirty="0" err="1" smtClean="0"/>
              <a:t>mempunyai</a:t>
            </a:r>
            <a:r>
              <a:rPr lang="en-US" sz="2600" dirty="0" smtClean="0"/>
              <a:t> </a:t>
            </a:r>
            <a:r>
              <a:rPr lang="en-US" sz="2600" dirty="0" err="1" smtClean="0"/>
              <a:t>sifat</a:t>
            </a:r>
            <a:r>
              <a:rPr lang="en-US" sz="2600" dirty="0" smtClean="0"/>
              <a:t> yang </a:t>
            </a:r>
            <a:r>
              <a:rPr lang="en-US" sz="2600" dirty="0" err="1" smtClean="0"/>
              <a:t>identik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mau</a:t>
            </a:r>
            <a:r>
              <a:rPr lang="en-US" sz="2600" dirty="0" smtClean="0"/>
              <a:t> </a:t>
            </a:r>
            <a:r>
              <a:rPr lang="en-US" sz="2600" dirty="0" err="1" smtClean="0"/>
              <a:t>menunggu</a:t>
            </a:r>
            <a:endParaRPr lang="en-US" sz="2600" dirty="0" smtClean="0"/>
          </a:p>
          <a:p>
            <a:r>
              <a:rPr lang="en-US" sz="2600" dirty="0" err="1" smtClean="0"/>
              <a:t>Pengusaha</a:t>
            </a:r>
            <a:r>
              <a:rPr lang="en-US" sz="2600" dirty="0" smtClean="0"/>
              <a:t> </a:t>
            </a:r>
            <a:r>
              <a:rPr lang="en-US" sz="2600" dirty="0" err="1" smtClean="0"/>
              <a:t>juga</a:t>
            </a:r>
            <a:r>
              <a:rPr lang="en-US" sz="2600" dirty="0" smtClean="0"/>
              <a:t> </a:t>
            </a:r>
            <a:r>
              <a:rPr lang="en-US" sz="2600" dirty="0" err="1" smtClean="0"/>
              <a:t>punya</a:t>
            </a:r>
            <a:r>
              <a:rPr lang="en-US" sz="2600" dirty="0" smtClean="0"/>
              <a:t> </a:t>
            </a:r>
            <a:r>
              <a:rPr lang="en-US" sz="2600" dirty="0" err="1" smtClean="0"/>
              <a:t>sifat</a:t>
            </a:r>
            <a:r>
              <a:rPr lang="en-US" sz="2600" dirty="0" smtClean="0"/>
              <a:t> </a:t>
            </a:r>
            <a:r>
              <a:rPr lang="en-US" sz="2600" dirty="0" err="1" smtClean="0"/>
              <a:t>yg</a:t>
            </a:r>
            <a:r>
              <a:rPr lang="en-US" sz="2600" dirty="0" smtClean="0"/>
              <a:t> </a:t>
            </a:r>
            <a:r>
              <a:rPr lang="en-US" sz="2600" dirty="0" err="1" smtClean="0"/>
              <a:t>sama</a:t>
            </a:r>
            <a:r>
              <a:rPr lang="en-US" sz="2600" dirty="0" smtClean="0"/>
              <a:t> </a:t>
            </a:r>
            <a:r>
              <a:rPr lang="en-US" sz="2600" dirty="0" err="1" smtClean="0"/>
              <a:t>karena</a:t>
            </a:r>
            <a:r>
              <a:rPr lang="en-US" sz="2600" dirty="0" smtClean="0"/>
              <a:t> :</a:t>
            </a:r>
            <a:endParaRPr lang="en-US" sz="2600" dirty="0" smtClean="0"/>
          </a:p>
          <a:p>
            <a:pPr lvl="1"/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endParaRPr lang="en-US" sz="2400" dirty="0" smtClean="0"/>
          </a:p>
          <a:p>
            <a:pPr lvl="1"/>
            <a:r>
              <a:rPr lang="en-US" sz="2400" dirty="0" err="1" smtClean="0"/>
              <a:t>Membutuhkan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persediaan</a:t>
            </a:r>
            <a:endParaRPr lang="en-US" sz="2400" dirty="0" smtClean="0"/>
          </a:p>
          <a:p>
            <a:pPr lvl="1"/>
            <a:r>
              <a:rPr lang="en-US" sz="2400" dirty="0" err="1" smtClean="0"/>
              <a:t>Kehilangan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pelanggan</a:t>
            </a:r>
            <a:endParaRPr lang="en-US" sz="2400" dirty="0" smtClean="0"/>
          </a:p>
          <a:p>
            <a:pPr lvl="1"/>
            <a:r>
              <a:rPr lang="en-US" sz="2400" dirty="0" err="1" smtClean="0"/>
              <a:t>Pelanggan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bahagia</a:t>
            </a:r>
            <a:endParaRPr lang="en-US" sz="24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189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tx2">
                    <a:satMod val="200000"/>
                  </a:schemeClr>
                </a:solidFill>
              </a:rPr>
              <a:t>Asumsi</a:t>
            </a: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 M/M/1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/>
              <a:t>Populasi</a:t>
            </a:r>
            <a:r>
              <a:rPr lang="en-US" sz="2800" dirty="0" smtClean="0"/>
              <a:t> input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terbatas</a:t>
            </a:r>
            <a:endParaRPr lang="en-US" sz="2800" dirty="0" smtClean="0"/>
          </a:p>
          <a:p>
            <a:pPr eaLnBrk="1" hangingPunct="1"/>
            <a:r>
              <a:rPr lang="en-US" sz="2800" dirty="0" err="1" smtClean="0"/>
              <a:t>Distribusi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kedatangan</a:t>
            </a:r>
            <a:r>
              <a:rPr lang="en-US" sz="2800" dirty="0" smtClean="0"/>
              <a:t> </a:t>
            </a:r>
            <a:r>
              <a:rPr lang="en-US" sz="2800" dirty="0" err="1" smtClean="0"/>
              <a:t>pelanggan</a:t>
            </a:r>
            <a:r>
              <a:rPr lang="en-US" sz="2800" dirty="0" smtClean="0"/>
              <a:t> </a:t>
            </a:r>
            <a:r>
              <a:rPr lang="en-US" sz="2800" dirty="0" err="1" smtClean="0"/>
              <a:t>potensial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</a:t>
            </a:r>
            <a:r>
              <a:rPr lang="en-US" sz="2800" dirty="0" err="1" smtClean="0"/>
              <a:t>distribusi</a:t>
            </a:r>
            <a:r>
              <a:rPr lang="en-US" sz="2800" dirty="0" smtClean="0"/>
              <a:t> Poisson</a:t>
            </a:r>
          </a:p>
          <a:p>
            <a:pPr eaLnBrk="1" hangingPunct="1"/>
            <a:r>
              <a:rPr lang="en-US" sz="2800" dirty="0" err="1" smtClean="0"/>
              <a:t>Disiplin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</a:t>
            </a:r>
            <a:r>
              <a:rPr lang="en-US" sz="2800" dirty="0" err="1" smtClean="0"/>
              <a:t>pedoman</a:t>
            </a:r>
            <a:r>
              <a:rPr lang="en-US" sz="2800" dirty="0" smtClean="0"/>
              <a:t> FIFO</a:t>
            </a:r>
          </a:p>
          <a:p>
            <a:pPr eaLnBrk="1" hangingPunct="1"/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fasilitas</a:t>
            </a:r>
            <a:r>
              <a:rPr lang="en-US" sz="2800" dirty="0" smtClean="0"/>
              <a:t> </a:t>
            </a:r>
            <a:r>
              <a:rPr lang="en-US" sz="2800" dirty="0" err="1" smtClean="0"/>
              <a:t>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Distribusi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</a:t>
            </a:r>
            <a:r>
              <a:rPr lang="en-US" sz="2800" dirty="0" err="1" smtClean="0"/>
              <a:t>distribusi</a:t>
            </a:r>
            <a:r>
              <a:rPr lang="en-US" sz="2800" dirty="0" smtClean="0"/>
              <a:t> Poisson (</a:t>
            </a:r>
            <a:r>
              <a:rPr lang="el-GR" sz="2900" dirty="0" smtClean="0">
                <a:cs typeface="Arial" pitchFamily="34" charset="0"/>
              </a:rPr>
              <a:t>λ</a:t>
            </a:r>
            <a:r>
              <a:rPr lang="en-US" sz="2900" dirty="0" smtClean="0">
                <a:cs typeface="Arial" pitchFamily="34" charset="0"/>
              </a:rPr>
              <a:t> &lt; </a:t>
            </a:r>
            <a:r>
              <a:rPr lang="el-GR" sz="2900" dirty="0" smtClean="0">
                <a:cs typeface="Arial" pitchFamily="34" charset="0"/>
              </a:rPr>
              <a:t>μ</a:t>
            </a:r>
            <a:r>
              <a:rPr lang="en-US" sz="2900" dirty="0" smtClean="0">
                <a:cs typeface="Arial" pitchFamily="34" charset="0"/>
              </a:rPr>
              <a:t>)</a:t>
            </a:r>
          </a:p>
          <a:p>
            <a:pPr eaLnBrk="1" hangingPunct="1"/>
            <a:r>
              <a:rPr lang="en-US" sz="2900" dirty="0" err="1" smtClean="0">
                <a:cs typeface="Arial" pitchFamily="34" charset="0"/>
              </a:rPr>
              <a:t>Kapasitas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sistem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diasumsikan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tak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terbatas</a:t>
            </a:r>
            <a:endParaRPr lang="en-US" sz="2900" dirty="0" smtClean="0">
              <a:cs typeface="Arial" pitchFamily="34" charset="0"/>
            </a:endParaRPr>
          </a:p>
          <a:p>
            <a:pPr eaLnBrk="1" hangingPunct="1"/>
            <a:r>
              <a:rPr lang="en-US" sz="2900" dirty="0" err="1" smtClean="0">
                <a:cs typeface="Arial" pitchFamily="34" charset="0"/>
              </a:rPr>
              <a:t>Tidak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ada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penolakan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maupun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pengingkaran</a:t>
            </a:r>
            <a:endParaRPr lang="en-US" sz="29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08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Single Channel Model (M/M/C)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 </a:t>
            </a:r>
            <a:r>
              <a:rPr lang="en-US" i="1" dirty="0" err="1" smtClean="0"/>
              <a:t>pertama</a:t>
            </a:r>
            <a:r>
              <a:rPr lang="en-US" dirty="0" smtClean="0"/>
              <a:t>: rata-rata </a:t>
            </a:r>
            <a:r>
              <a:rPr lang="en-US" dirty="0" err="1" smtClean="0"/>
              <a:t>kedatangan</a:t>
            </a:r>
            <a:r>
              <a:rPr lang="en-US" dirty="0" smtClean="0"/>
              <a:t> yang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Poisson</a:t>
            </a:r>
          </a:p>
          <a:p>
            <a:pPr eaLnBrk="1" hangingPunct="1"/>
            <a:r>
              <a:rPr lang="en-US" dirty="0" smtClean="0"/>
              <a:t>M </a:t>
            </a:r>
            <a:r>
              <a:rPr lang="en-US" i="1" dirty="0" err="1" smtClean="0"/>
              <a:t>kedua</a:t>
            </a:r>
            <a:r>
              <a:rPr lang="en-US" dirty="0" smtClean="0"/>
              <a:t>: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yang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Poisson</a:t>
            </a:r>
          </a:p>
          <a:p>
            <a:pPr eaLnBrk="1" hangingPunct="1"/>
            <a:r>
              <a:rPr lang="en-US" dirty="0"/>
              <a:t>C</a:t>
            </a:r>
            <a:r>
              <a:rPr lang="en-US" dirty="0" smtClean="0"/>
              <a:t>: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666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tx2">
                    <a:satMod val="200000"/>
                  </a:schemeClr>
                </a:solidFill>
              </a:rPr>
              <a:t>Asumsi</a:t>
            </a: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 M/M/C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/>
              <a:t>Populasi</a:t>
            </a:r>
            <a:r>
              <a:rPr lang="en-US" sz="2800" dirty="0" smtClean="0"/>
              <a:t> input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terbatas</a:t>
            </a:r>
            <a:endParaRPr lang="en-US" sz="2800" dirty="0" smtClean="0"/>
          </a:p>
          <a:p>
            <a:pPr eaLnBrk="1" hangingPunct="1"/>
            <a:r>
              <a:rPr lang="en-US" sz="2800" dirty="0" err="1" smtClean="0"/>
              <a:t>Distribusi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kedatangan</a:t>
            </a:r>
            <a:r>
              <a:rPr lang="en-US" sz="2800" dirty="0" smtClean="0"/>
              <a:t> </a:t>
            </a:r>
            <a:r>
              <a:rPr lang="en-US" sz="2800" dirty="0" err="1" smtClean="0"/>
              <a:t>pelanggan</a:t>
            </a:r>
            <a:r>
              <a:rPr lang="en-US" sz="2800" dirty="0" smtClean="0"/>
              <a:t> </a:t>
            </a:r>
            <a:r>
              <a:rPr lang="en-US" sz="2800" dirty="0" err="1" smtClean="0"/>
              <a:t>potensial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</a:t>
            </a:r>
            <a:r>
              <a:rPr lang="en-US" sz="2800" dirty="0" err="1" smtClean="0"/>
              <a:t>distribusi</a:t>
            </a:r>
            <a:r>
              <a:rPr lang="en-US" sz="2800" dirty="0" smtClean="0"/>
              <a:t> Poisson</a:t>
            </a:r>
          </a:p>
          <a:p>
            <a:pPr eaLnBrk="1" hangingPunct="1"/>
            <a:r>
              <a:rPr lang="en-US" sz="2800" dirty="0" err="1" smtClean="0"/>
              <a:t>Disiplin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</a:t>
            </a:r>
            <a:r>
              <a:rPr lang="en-US" sz="2800" dirty="0" err="1" smtClean="0"/>
              <a:t>pedoman</a:t>
            </a:r>
            <a:r>
              <a:rPr lang="en-US" sz="2800" dirty="0" smtClean="0"/>
              <a:t> FIFO</a:t>
            </a:r>
          </a:p>
          <a:p>
            <a:pPr eaLnBrk="1" hangingPunct="1"/>
            <a:r>
              <a:rPr lang="en-US" sz="2800" dirty="0" smtClean="0"/>
              <a:t>Ada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fasilitas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(S)</a:t>
            </a:r>
          </a:p>
          <a:p>
            <a:pPr eaLnBrk="1" hangingPunct="1"/>
            <a:r>
              <a:rPr lang="en-US" sz="2800" dirty="0" err="1" smtClean="0"/>
              <a:t>Distribusi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</a:t>
            </a:r>
            <a:r>
              <a:rPr lang="en-US" sz="2800" dirty="0" err="1" smtClean="0"/>
              <a:t>distribusi</a:t>
            </a:r>
            <a:r>
              <a:rPr lang="en-US" sz="2800" dirty="0" smtClean="0"/>
              <a:t> Poisson (</a:t>
            </a:r>
            <a:r>
              <a:rPr lang="el-GR" sz="2900" dirty="0" smtClean="0">
                <a:cs typeface="Arial" pitchFamily="34" charset="0"/>
              </a:rPr>
              <a:t>λ</a:t>
            </a:r>
            <a:r>
              <a:rPr lang="en-US" sz="2900" dirty="0" smtClean="0">
                <a:cs typeface="Arial" pitchFamily="34" charset="0"/>
              </a:rPr>
              <a:t> &lt; s</a:t>
            </a:r>
            <a:r>
              <a:rPr lang="el-GR" sz="2900" dirty="0" smtClean="0">
                <a:cs typeface="Arial" pitchFamily="34" charset="0"/>
              </a:rPr>
              <a:t>μ</a:t>
            </a:r>
            <a:r>
              <a:rPr lang="en-US" sz="2900" dirty="0" smtClean="0">
                <a:cs typeface="Arial" pitchFamily="34" charset="0"/>
              </a:rPr>
              <a:t>)</a:t>
            </a:r>
          </a:p>
          <a:p>
            <a:pPr eaLnBrk="1" hangingPunct="1"/>
            <a:r>
              <a:rPr lang="en-US" sz="2900" dirty="0" err="1" smtClean="0">
                <a:cs typeface="Arial" pitchFamily="34" charset="0"/>
              </a:rPr>
              <a:t>Kapasitas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sistem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diasumsikan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tak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terbatas</a:t>
            </a:r>
            <a:endParaRPr lang="en-US" sz="2900" dirty="0" smtClean="0">
              <a:cs typeface="Arial" pitchFamily="34" charset="0"/>
            </a:endParaRPr>
          </a:p>
          <a:p>
            <a:pPr eaLnBrk="1" hangingPunct="1"/>
            <a:r>
              <a:rPr lang="en-US" sz="2900" dirty="0" err="1" smtClean="0">
                <a:cs typeface="Arial" pitchFamily="34" charset="0"/>
              </a:rPr>
              <a:t>Tidak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ada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penolakan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maupun</a:t>
            </a:r>
            <a:r>
              <a:rPr lang="en-US" sz="2900" dirty="0" smtClean="0">
                <a:cs typeface="Arial" pitchFamily="34" charset="0"/>
              </a:rPr>
              <a:t> </a:t>
            </a:r>
            <a:r>
              <a:rPr lang="en-US" sz="2900" dirty="0" err="1" smtClean="0">
                <a:cs typeface="Arial" pitchFamily="34" charset="0"/>
              </a:rPr>
              <a:t>pengingkaran</a:t>
            </a:r>
            <a:endParaRPr lang="en-US" sz="29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05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152400" y="152400"/>
            <a:ext cx="88392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endParaRPr lang="en-US" sz="1600" b="1" dirty="0"/>
          </a:p>
          <a:p>
            <a:pPr algn="just"/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antrian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mengantri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di </a:t>
            </a:r>
            <a:r>
              <a:rPr lang="en-US" b="1" dirty="0" err="1"/>
              <a:t>sisi</a:t>
            </a:r>
            <a:r>
              <a:rPr lang="en-US" b="1" dirty="0"/>
              <a:t> lain </a:t>
            </a:r>
            <a:r>
              <a:rPr lang="en-US" b="1" dirty="0" err="1"/>
              <a:t>biaya</a:t>
            </a:r>
            <a:r>
              <a:rPr lang="en-US" b="1" dirty="0"/>
              <a:t> </a:t>
            </a:r>
            <a:r>
              <a:rPr lang="en-US" b="1" dirty="0" err="1"/>
              <a:t>karena</a:t>
            </a:r>
            <a:r>
              <a:rPr lang="en-US" b="1" dirty="0"/>
              <a:t> </a:t>
            </a:r>
            <a:r>
              <a:rPr lang="en-US" b="1" dirty="0" err="1"/>
              <a:t>menambah</a:t>
            </a:r>
            <a:r>
              <a:rPr lang="en-US" b="1" dirty="0"/>
              <a:t> </a:t>
            </a:r>
            <a:r>
              <a:rPr lang="en-US" b="1" dirty="0" err="1"/>
              <a:t>fasilitas</a:t>
            </a:r>
            <a:r>
              <a:rPr lang="en-US" b="1" dirty="0"/>
              <a:t> </a:t>
            </a:r>
            <a:r>
              <a:rPr lang="en-US" b="1" dirty="0" err="1"/>
              <a:t>layanan</a:t>
            </a:r>
            <a:r>
              <a:rPr lang="en-US" b="1" dirty="0"/>
              <a:t>. </a:t>
            </a:r>
            <a:r>
              <a:rPr lang="en-US" b="1" dirty="0" err="1"/>
              <a:t>Biaya</a:t>
            </a:r>
            <a:r>
              <a:rPr lang="en-US" b="1" dirty="0"/>
              <a:t> yang </a:t>
            </a:r>
            <a:r>
              <a:rPr lang="en-US" b="1" dirty="0" err="1"/>
              <a:t>terjadi</a:t>
            </a:r>
            <a:r>
              <a:rPr lang="en-US" b="1" dirty="0"/>
              <a:t> </a:t>
            </a:r>
            <a:r>
              <a:rPr lang="en-US" b="1" dirty="0" err="1"/>
              <a:t>karena</a:t>
            </a:r>
            <a:r>
              <a:rPr lang="en-US" b="1" dirty="0"/>
              <a:t> orang </a:t>
            </a:r>
            <a:r>
              <a:rPr lang="en-US" b="1" dirty="0" err="1"/>
              <a:t>mengantri</a:t>
            </a:r>
            <a:r>
              <a:rPr lang="en-US" b="1" dirty="0"/>
              <a:t>, </a:t>
            </a:r>
            <a:r>
              <a:rPr lang="en-US" b="1" dirty="0" err="1"/>
              <a:t>antara</a:t>
            </a:r>
            <a:r>
              <a:rPr lang="en-US" b="1" dirty="0"/>
              <a:t> lain </a:t>
            </a:r>
            <a:r>
              <a:rPr lang="en-US" b="1" dirty="0" err="1"/>
              <a:t>berupa</a:t>
            </a:r>
            <a:r>
              <a:rPr lang="en-US" b="1" dirty="0"/>
              <a:t> </a:t>
            </a:r>
            <a:r>
              <a:rPr lang="en-US" b="1" dirty="0" err="1"/>
              <a:t>waktu</a:t>
            </a:r>
            <a:r>
              <a:rPr lang="en-US" b="1" dirty="0"/>
              <a:t> yang </a:t>
            </a:r>
            <a:r>
              <a:rPr lang="en-US" b="1" dirty="0" err="1"/>
              <a:t>hilang</a:t>
            </a:r>
            <a:r>
              <a:rPr lang="en-US" b="1" dirty="0"/>
              <a:t> </a:t>
            </a:r>
            <a:r>
              <a:rPr lang="en-US" b="1" dirty="0" err="1"/>
              <a:t>karena</a:t>
            </a:r>
            <a:r>
              <a:rPr lang="en-US" b="1" dirty="0"/>
              <a:t> </a:t>
            </a:r>
            <a:r>
              <a:rPr lang="en-US" b="1" dirty="0" err="1"/>
              <a:t>menunggu</a:t>
            </a:r>
            <a:r>
              <a:rPr lang="en-US" b="1" dirty="0"/>
              <a:t>. </a:t>
            </a:r>
            <a:r>
              <a:rPr lang="en-US" b="1" dirty="0" err="1"/>
              <a:t>Sementara</a:t>
            </a:r>
            <a:r>
              <a:rPr lang="en-US" b="1" dirty="0"/>
              <a:t> </a:t>
            </a:r>
            <a:r>
              <a:rPr lang="en-US" b="1" dirty="0" err="1"/>
              <a:t>biaya</a:t>
            </a:r>
            <a:r>
              <a:rPr lang="en-US" b="1" dirty="0"/>
              <a:t> </a:t>
            </a:r>
            <a:r>
              <a:rPr lang="en-US" b="1" dirty="0" err="1"/>
              <a:t>menambah</a:t>
            </a:r>
            <a:r>
              <a:rPr lang="en-US" b="1" dirty="0"/>
              <a:t> </a:t>
            </a:r>
            <a:r>
              <a:rPr lang="en-US" b="1" dirty="0" err="1"/>
              <a:t>fasilitas</a:t>
            </a:r>
            <a:r>
              <a:rPr lang="en-US" b="1" dirty="0"/>
              <a:t> </a:t>
            </a:r>
            <a:r>
              <a:rPr lang="en-US" b="1" dirty="0" err="1"/>
              <a:t>layanan</a:t>
            </a:r>
            <a:r>
              <a:rPr lang="en-US" b="1" dirty="0"/>
              <a:t> </a:t>
            </a:r>
            <a:r>
              <a:rPr lang="en-US" b="1" dirty="0" err="1"/>
              <a:t>berupa</a:t>
            </a:r>
            <a:r>
              <a:rPr lang="en-US" b="1" dirty="0"/>
              <a:t> </a:t>
            </a:r>
            <a:r>
              <a:rPr lang="en-US" b="1" dirty="0" err="1"/>
              <a:t>penambahan</a:t>
            </a:r>
            <a:r>
              <a:rPr lang="en-US" b="1" dirty="0"/>
              <a:t> </a:t>
            </a:r>
            <a:r>
              <a:rPr lang="en-US" b="1" dirty="0" err="1"/>
              <a:t>fasilitas</a:t>
            </a:r>
            <a:r>
              <a:rPr lang="en-US" b="1" dirty="0"/>
              <a:t> </a:t>
            </a:r>
            <a:r>
              <a:rPr lang="en-US" b="1" dirty="0" err="1"/>
              <a:t>layanan</a:t>
            </a:r>
            <a:r>
              <a:rPr lang="en-US" b="1" dirty="0"/>
              <a:t> </a:t>
            </a:r>
            <a:r>
              <a:rPr lang="en-US" b="1" dirty="0" err="1"/>
              <a:t>serta</a:t>
            </a:r>
            <a:r>
              <a:rPr lang="en-US" b="1" dirty="0"/>
              <a:t> </a:t>
            </a:r>
            <a:r>
              <a:rPr lang="en-US" b="1" dirty="0" err="1"/>
              <a:t>gaji</a:t>
            </a:r>
            <a:r>
              <a:rPr lang="en-US" b="1" dirty="0"/>
              <a:t> </a:t>
            </a:r>
            <a:r>
              <a:rPr lang="en-US" b="1" dirty="0" err="1"/>
              <a:t>tenaga</a:t>
            </a:r>
            <a:r>
              <a:rPr lang="en-US" b="1" dirty="0"/>
              <a:t> </a:t>
            </a:r>
            <a:r>
              <a:rPr lang="en-US" b="1" dirty="0" err="1"/>
              <a:t>kerja</a:t>
            </a:r>
            <a:r>
              <a:rPr lang="en-US" b="1" dirty="0"/>
              <a:t> yang </a:t>
            </a:r>
            <a:r>
              <a:rPr lang="en-US" b="1" dirty="0" err="1"/>
              <a:t>memberi</a:t>
            </a:r>
            <a:r>
              <a:rPr lang="en-US" b="1" dirty="0"/>
              <a:t> </a:t>
            </a:r>
            <a:r>
              <a:rPr lang="en-US" b="1" dirty="0" err="1"/>
              <a:t>pelayanan</a:t>
            </a:r>
            <a:r>
              <a:rPr lang="en-US" b="1" dirty="0"/>
              <a:t>. </a:t>
            </a:r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antrian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meminimalkan</a:t>
            </a:r>
            <a:r>
              <a:rPr lang="en-US" b="1" dirty="0"/>
              <a:t> </a:t>
            </a:r>
            <a:r>
              <a:rPr lang="en-US" b="1" dirty="0" err="1"/>
              <a:t>biaya</a:t>
            </a:r>
            <a:r>
              <a:rPr lang="en-US" b="1" dirty="0"/>
              <a:t> total, </a:t>
            </a:r>
            <a:r>
              <a:rPr lang="en-US" b="1" dirty="0" err="1"/>
              <a:t>yaitu</a:t>
            </a:r>
            <a:r>
              <a:rPr lang="en-US" b="1" dirty="0"/>
              <a:t> </a:t>
            </a:r>
            <a:r>
              <a:rPr lang="en-US" b="1" dirty="0" err="1"/>
              <a:t>biaya</a:t>
            </a:r>
            <a:r>
              <a:rPr lang="en-US" b="1" dirty="0"/>
              <a:t> </a:t>
            </a:r>
            <a:r>
              <a:rPr lang="en-US" b="1" dirty="0" err="1"/>
              <a:t>karena</a:t>
            </a:r>
            <a:r>
              <a:rPr lang="en-US" b="1" dirty="0"/>
              <a:t> </a:t>
            </a:r>
            <a:r>
              <a:rPr lang="en-US" b="1" dirty="0" err="1"/>
              <a:t>mengantri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biaya</a:t>
            </a:r>
            <a:r>
              <a:rPr lang="en-US" b="1" dirty="0"/>
              <a:t> </a:t>
            </a:r>
            <a:r>
              <a:rPr lang="en-US" b="1" dirty="0" err="1"/>
              <a:t>karena</a:t>
            </a:r>
            <a:r>
              <a:rPr lang="en-US" b="1" dirty="0"/>
              <a:t> </a:t>
            </a:r>
            <a:r>
              <a:rPr lang="en-US" b="1" dirty="0" err="1"/>
              <a:t>menambah</a:t>
            </a:r>
            <a:r>
              <a:rPr lang="en-US" b="1" dirty="0"/>
              <a:t> </a:t>
            </a:r>
            <a:r>
              <a:rPr lang="en-US" b="1" dirty="0" err="1"/>
              <a:t>fasilitas</a:t>
            </a:r>
            <a:r>
              <a:rPr lang="en-US" b="1" dirty="0"/>
              <a:t> </a:t>
            </a:r>
            <a:r>
              <a:rPr lang="en-US" b="1" dirty="0" err="1"/>
              <a:t>layanan</a:t>
            </a:r>
            <a:r>
              <a:rPr lang="en-US" b="1" dirty="0"/>
              <a:t>. </a:t>
            </a: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2381250"/>
            <a:ext cx="7648575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301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76200"/>
            <a:ext cx="8001000" cy="835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Lalu Mengapa Menunggu?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143000"/>
            <a:ext cx="8001000" cy="42672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err="1" smtClean="0"/>
              <a:t>Permintaan</a:t>
            </a:r>
            <a:r>
              <a:rPr lang="en-US" sz="2600" dirty="0" smtClean="0"/>
              <a:t>/demand &gt; </a:t>
            </a:r>
            <a:r>
              <a:rPr lang="en-US" sz="2600" dirty="0" err="1" smtClean="0"/>
              <a:t>Layanan</a:t>
            </a:r>
            <a:r>
              <a:rPr lang="en-US" sz="2600" dirty="0" smtClean="0"/>
              <a:t>/service </a:t>
            </a:r>
            <a:r>
              <a:rPr lang="en-US" sz="2600" dirty="0" err="1" smtClean="0"/>
              <a:t>yg</a:t>
            </a:r>
            <a:r>
              <a:rPr lang="en-US" sz="2600" dirty="0" smtClean="0"/>
              <a:t> </a:t>
            </a:r>
            <a:r>
              <a:rPr lang="en-US" sz="2600" dirty="0" err="1" smtClean="0"/>
              <a:t>tersedia</a:t>
            </a:r>
            <a:endParaRPr lang="en-US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err="1" smtClean="0"/>
              <a:t>Mengapa</a:t>
            </a:r>
            <a:r>
              <a:rPr lang="en-US" sz="2600" dirty="0" smtClean="0"/>
              <a:t> </a:t>
            </a:r>
            <a:r>
              <a:rPr lang="en-US" sz="2600" dirty="0" err="1" smtClean="0"/>
              <a:t>layanan</a:t>
            </a:r>
            <a:r>
              <a:rPr lang="en-US" sz="2600" dirty="0" smtClean="0"/>
              <a:t> </a:t>
            </a:r>
            <a:r>
              <a:rPr lang="en-US" sz="2600" dirty="0" err="1" smtClean="0"/>
              <a:t>tdk</a:t>
            </a:r>
            <a:r>
              <a:rPr lang="en-US" sz="2600" dirty="0" smtClean="0"/>
              <a:t> </a:t>
            </a:r>
            <a:r>
              <a:rPr lang="en-US" sz="2600" dirty="0" err="1" smtClean="0"/>
              <a:t>mencukupi</a:t>
            </a:r>
            <a:r>
              <a:rPr lang="en-US" sz="2600" dirty="0" smtClean="0"/>
              <a:t>?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ekonomis</a:t>
            </a:r>
            <a:endParaRPr lang="en-US" sz="2400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endParaRPr lang="en-US" sz="2400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Kedatangan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tdk</a:t>
            </a:r>
            <a:r>
              <a:rPr lang="en-US" sz="2400" dirty="0" smtClean="0"/>
              <a:t> </a:t>
            </a:r>
            <a:r>
              <a:rPr lang="en-US" sz="2400" dirty="0" err="1" smtClean="0"/>
              <a:t>dpt</a:t>
            </a:r>
            <a:r>
              <a:rPr lang="en-US" sz="2400" dirty="0" smtClean="0"/>
              <a:t> </a:t>
            </a:r>
            <a:r>
              <a:rPr lang="en-US" sz="2400" dirty="0" err="1" smtClean="0"/>
              <a:t>diprediksi</a:t>
            </a: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err="1" smtClean="0"/>
              <a:t>Pertanyaan</a:t>
            </a:r>
            <a:r>
              <a:rPr lang="en-US" sz="2600" dirty="0" smtClean="0"/>
              <a:t> </a:t>
            </a:r>
            <a:r>
              <a:rPr lang="en-US" sz="2600" dirty="0" err="1" smtClean="0"/>
              <a:t>menarik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pelanggan</a:t>
            </a:r>
            <a:r>
              <a:rPr lang="en-US" sz="2600" dirty="0" smtClean="0"/>
              <a:t>?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Berapa</a:t>
            </a:r>
            <a:r>
              <a:rPr lang="en-US" sz="2400" dirty="0" smtClean="0"/>
              <a:t> lama </a:t>
            </a:r>
            <a:r>
              <a:rPr lang="en-US" sz="2400" dirty="0" err="1" smtClean="0"/>
              <a:t>saya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menunggu</a:t>
            </a:r>
            <a:r>
              <a:rPr lang="en-US" sz="2400" dirty="0" smtClean="0"/>
              <a:t>?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Berapa</a:t>
            </a:r>
            <a:r>
              <a:rPr lang="en-US" sz="2400" dirty="0" smtClean="0"/>
              <a:t> orang </a:t>
            </a:r>
            <a:r>
              <a:rPr lang="en-US" sz="2400" dirty="0" err="1" smtClean="0"/>
              <a:t>dlm</a:t>
            </a:r>
            <a:r>
              <a:rPr lang="en-US" sz="2400" dirty="0" smtClean="0"/>
              <a:t> </a:t>
            </a:r>
            <a:r>
              <a:rPr lang="en-US" sz="2400" dirty="0" err="1" smtClean="0"/>
              <a:t>barisan</a:t>
            </a:r>
            <a:r>
              <a:rPr lang="en-US" sz="2400" dirty="0" smtClean="0"/>
              <a:t>?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Kapan</a:t>
            </a:r>
            <a:r>
              <a:rPr lang="en-US" sz="2400" dirty="0" smtClean="0"/>
              <a:t> </a:t>
            </a:r>
            <a:r>
              <a:rPr lang="en-US" sz="2400" dirty="0" err="1" smtClean="0"/>
              <a:t>sebaiknya</a:t>
            </a:r>
            <a:r>
              <a:rPr lang="en-US" sz="2400" dirty="0" smtClean="0"/>
              <a:t> </a:t>
            </a:r>
            <a:r>
              <a:rPr lang="en-US" sz="2400" dirty="0" err="1" smtClean="0"/>
              <a:t>saya</a:t>
            </a:r>
            <a:r>
              <a:rPr lang="en-US" sz="2400" dirty="0" smtClean="0"/>
              <a:t> </a:t>
            </a:r>
            <a:r>
              <a:rPr lang="en-US" sz="2400" dirty="0" err="1" smtClean="0"/>
              <a:t>datang</a:t>
            </a:r>
            <a:r>
              <a:rPr lang="en-US" sz="2400" dirty="0" smtClean="0"/>
              <a:t>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</a:t>
            </a:r>
            <a:r>
              <a:rPr lang="en-US" sz="2400" dirty="0" err="1" smtClean="0"/>
              <a:t>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793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err="1" smtClean="0"/>
              <a:t>Pertanyaan</a:t>
            </a:r>
            <a:r>
              <a:rPr lang="en-US" sz="2600" dirty="0" smtClean="0"/>
              <a:t> </a:t>
            </a:r>
            <a:r>
              <a:rPr lang="en-US" sz="2600" dirty="0" err="1" smtClean="0"/>
              <a:t>menarik</a:t>
            </a:r>
            <a:r>
              <a:rPr lang="en-US" sz="2600" dirty="0" smtClean="0"/>
              <a:t> </a:t>
            </a:r>
            <a:r>
              <a:rPr lang="en-US" sz="2600" dirty="0" err="1" smtClean="0"/>
              <a:t>utk</a:t>
            </a:r>
            <a:r>
              <a:rPr lang="en-US" sz="2600" dirty="0" smtClean="0"/>
              <a:t> </a:t>
            </a:r>
            <a:r>
              <a:rPr lang="en-US" sz="2600" dirty="0" err="1" smtClean="0"/>
              <a:t>penyedia</a:t>
            </a:r>
            <a:r>
              <a:rPr lang="en-US" sz="2600" dirty="0" smtClean="0"/>
              <a:t> </a:t>
            </a:r>
            <a:r>
              <a:rPr lang="en-US" sz="2600" dirty="0" err="1" smtClean="0"/>
              <a:t>layanan</a:t>
            </a:r>
            <a:endParaRPr lang="en-US" sz="2600" dirty="0" smtClean="0"/>
          </a:p>
          <a:p>
            <a:pPr lvl="1"/>
            <a:r>
              <a:rPr lang="en-US" sz="2400" dirty="0" err="1" smtClean="0"/>
              <a:t>Seberapa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area </a:t>
            </a:r>
            <a:r>
              <a:rPr lang="en-US" sz="2400" dirty="0" err="1" smtClean="0"/>
              <a:t>tunggu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err="1" smtClean="0"/>
              <a:t>Berapa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pelanggan</a:t>
            </a:r>
            <a:r>
              <a:rPr lang="en-US" sz="2400" dirty="0" smtClean="0"/>
              <a:t> </a:t>
            </a:r>
            <a:r>
              <a:rPr lang="en-US" sz="2400" dirty="0" err="1" smtClean="0"/>
              <a:t>pergi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sebaiknya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</a:t>
            </a:r>
            <a:r>
              <a:rPr lang="en-US" sz="2400" dirty="0" smtClean="0"/>
              <a:t> </a:t>
            </a:r>
            <a:r>
              <a:rPr lang="en-US" sz="2400" dirty="0" err="1" smtClean="0"/>
              <a:t>ditambah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sebaiknya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membentuk</a:t>
            </a:r>
            <a:r>
              <a:rPr lang="en-US" sz="2400" dirty="0" smtClean="0"/>
              <a:t> 1 </a:t>
            </a:r>
            <a:r>
              <a:rPr lang="en-US" sz="2400" dirty="0" err="1" smtClean="0"/>
              <a:t>atau</a:t>
            </a:r>
            <a:r>
              <a:rPr lang="en-US" sz="2400" dirty="0" smtClean="0"/>
              <a:t> 3 </a:t>
            </a:r>
            <a:r>
              <a:rPr lang="en-US" sz="2400" dirty="0" err="1" smtClean="0"/>
              <a:t>barisan</a:t>
            </a:r>
            <a:r>
              <a:rPr lang="en-US" sz="2400" dirty="0" smtClean="0"/>
              <a:t> </a:t>
            </a:r>
            <a:r>
              <a:rPr lang="en-US" sz="2400" dirty="0" err="1" smtClean="0"/>
              <a:t>antrian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sebaiknya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menyediakan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?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3167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Antrian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garis</a:t>
            </a:r>
            <a:r>
              <a:rPr lang="en-US" sz="2800" dirty="0" smtClean="0"/>
              <a:t> </a:t>
            </a:r>
            <a:r>
              <a:rPr lang="en-US" sz="2800" dirty="0" err="1" smtClean="0"/>
              <a:t>tunggu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item yang </a:t>
            </a:r>
            <a:r>
              <a:rPr lang="en-US" sz="2800" dirty="0" err="1" smtClean="0"/>
              <a:t>memerlukan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</a:t>
            </a:r>
            <a:r>
              <a:rPr lang="en-US" sz="2800" dirty="0" smtClean="0"/>
              <a:t> (</a:t>
            </a:r>
            <a:r>
              <a:rPr lang="en-US" sz="2800" dirty="0" err="1" smtClean="0"/>
              <a:t>fasilitas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Garis</a:t>
            </a:r>
            <a:r>
              <a:rPr lang="en-US" sz="2800" dirty="0" smtClean="0"/>
              <a:t> </a:t>
            </a:r>
            <a:r>
              <a:rPr lang="en-US" sz="2800" dirty="0" err="1" smtClean="0"/>
              <a:t>tunggu</a:t>
            </a:r>
            <a:r>
              <a:rPr lang="en-US" sz="2800" dirty="0" smtClean="0"/>
              <a:t> </a:t>
            </a:r>
            <a:r>
              <a:rPr lang="en-US" sz="2800" dirty="0" err="1" smtClean="0"/>
              <a:t>disebabkan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melebihi</a:t>
            </a:r>
            <a:r>
              <a:rPr lang="en-US" sz="2800" dirty="0" smtClean="0"/>
              <a:t> </a:t>
            </a:r>
            <a:r>
              <a:rPr lang="en-US" sz="2800" dirty="0" err="1" smtClean="0"/>
              <a:t>kapasitas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</a:t>
            </a:r>
            <a:endParaRPr lang="en-US" sz="2800" dirty="0"/>
          </a:p>
          <a:p>
            <a:r>
              <a:rPr lang="en-US" sz="2800" dirty="0" err="1" smtClean="0"/>
              <a:t>Studi</a:t>
            </a:r>
            <a:r>
              <a:rPr lang="en-US" sz="2800" dirty="0" smtClean="0"/>
              <a:t> </a:t>
            </a:r>
            <a:r>
              <a:rPr lang="en-US" sz="2800" dirty="0" err="1" smtClean="0"/>
              <a:t>matematikal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kejadian</a:t>
            </a:r>
            <a:r>
              <a:rPr lang="en-US" sz="2800" dirty="0" smtClean="0"/>
              <a:t> </a:t>
            </a:r>
            <a:r>
              <a:rPr lang="en-US" sz="2800" dirty="0" err="1" smtClean="0"/>
              <a:t>akibat</a:t>
            </a:r>
            <a:r>
              <a:rPr lang="en-US" sz="2800" dirty="0" smtClean="0"/>
              <a:t> </a:t>
            </a:r>
            <a:r>
              <a:rPr lang="en-US" sz="2800" dirty="0" err="1" smtClean="0"/>
              <a:t>garis</a:t>
            </a:r>
            <a:r>
              <a:rPr lang="en-US" sz="2800" dirty="0" smtClean="0"/>
              <a:t> </a:t>
            </a:r>
            <a:r>
              <a:rPr lang="en-US" sz="2800" dirty="0" err="1" smtClean="0"/>
              <a:t>tunggu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antrian</a:t>
            </a:r>
            <a:endParaRPr lang="en-US" sz="2800" dirty="0" smtClean="0"/>
          </a:p>
          <a:p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Antrian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 </a:t>
            </a:r>
            <a:r>
              <a:rPr lang="en-US" sz="2800" dirty="0" err="1" smtClean="0"/>
              <a:t>dikemukakan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A.K. </a:t>
            </a:r>
            <a:r>
              <a:rPr lang="en-US" sz="2800" dirty="0" err="1" smtClean="0"/>
              <a:t>Erlang</a:t>
            </a:r>
            <a:r>
              <a:rPr lang="en-US" sz="2800" dirty="0" smtClean="0"/>
              <a:t> (1910)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66750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 smtClean="0"/>
              <a:t>Model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endParaRPr lang="en-US" dirty="0" smtClean="0"/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304800" y="1447800"/>
            <a:ext cx="8534400" cy="5092700"/>
            <a:chOff x="288" y="816"/>
            <a:chExt cx="5376" cy="3208"/>
          </a:xfrm>
        </p:grpSpPr>
        <p:sp>
          <p:nvSpPr>
            <p:cNvPr id="9220" name="AutoShape 44"/>
            <p:cNvSpPr>
              <a:spLocks noChangeArrowheads="1"/>
            </p:cNvSpPr>
            <p:nvPr/>
          </p:nvSpPr>
          <p:spPr bwMode="auto">
            <a:xfrm>
              <a:off x="2208" y="864"/>
              <a:ext cx="2352" cy="3120"/>
            </a:xfrm>
            <a:prstGeom prst="roundRect">
              <a:avLst>
                <a:gd name="adj" fmla="val 16667"/>
              </a:avLst>
            </a:prstGeom>
            <a:solidFill>
              <a:srgbClr val="CCFFCC">
                <a:alpha val="27058"/>
              </a:srgbClr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1" name="AutoShape 49"/>
            <p:cNvSpPr>
              <a:spLocks noChangeArrowheads="1"/>
            </p:cNvSpPr>
            <p:nvPr/>
          </p:nvSpPr>
          <p:spPr bwMode="auto">
            <a:xfrm>
              <a:off x="3168" y="1296"/>
              <a:ext cx="1008" cy="2016"/>
            </a:xfrm>
            <a:prstGeom prst="roundRect">
              <a:avLst>
                <a:gd name="adj" fmla="val 16667"/>
              </a:avLst>
            </a:prstGeom>
            <a:solidFill>
              <a:srgbClr val="CCFFCC">
                <a:alpha val="56862"/>
              </a:srgbClr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2" name="Oval 4"/>
            <p:cNvSpPr>
              <a:spLocks noChangeArrowheads="1"/>
            </p:cNvSpPr>
            <p:nvPr/>
          </p:nvSpPr>
          <p:spPr bwMode="auto">
            <a:xfrm>
              <a:off x="288" y="2208"/>
              <a:ext cx="480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Line 5"/>
            <p:cNvSpPr>
              <a:spLocks noChangeShapeType="1"/>
            </p:cNvSpPr>
            <p:nvPr/>
          </p:nvSpPr>
          <p:spPr bwMode="auto">
            <a:xfrm>
              <a:off x="768" y="244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Rectangle 6"/>
            <p:cNvSpPr>
              <a:spLocks noChangeArrowheads="1"/>
            </p:cNvSpPr>
            <p:nvPr/>
          </p:nvSpPr>
          <p:spPr bwMode="auto">
            <a:xfrm>
              <a:off x="2304" y="2256"/>
              <a:ext cx="91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Rectangle 7"/>
            <p:cNvSpPr>
              <a:spLocks noChangeArrowheads="1"/>
            </p:cNvSpPr>
            <p:nvPr/>
          </p:nvSpPr>
          <p:spPr bwMode="auto">
            <a:xfrm>
              <a:off x="3216" y="1344"/>
              <a:ext cx="86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Server 1</a:t>
              </a: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3216" y="1680"/>
              <a:ext cx="86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Serv</a:t>
              </a:r>
              <a:r>
                <a:rPr lang="en-US" altLang="ks-Arab">
                  <a:ea typeface="Majalla UI"/>
                </a:rPr>
                <a:t>e</a:t>
              </a:r>
              <a:r>
                <a:rPr lang="en-US"/>
                <a:t>r 2</a:t>
              </a:r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3216" y="3024"/>
              <a:ext cx="86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Server c</a:t>
              </a:r>
            </a:p>
          </p:txBody>
        </p:sp>
        <p:sp>
          <p:nvSpPr>
            <p:cNvPr id="9228" name="Oval 12"/>
            <p:cNvSpPr>
              <a:spLocks noChangeArrowheads="1"/>
            </p:cNvSpPr>
            <p:nvPr/>
          </p:nvSpPr>
          <p:spPr bwMode="auto">
            <a:xfrm>
              <a:off x="960" y="240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Oval 14"/>
            <p:cNvSpPr>
              <a:spLocks noChangeArrowheads="1"/>
            </p:cNvSpPr>
            <p:nvPr/>
          </p:nvSpPr>
          <p:spPr bwMode="auto">
            <a:xfrm>
              <a:off x="1824" y="240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0" name="Line 15"/>
            <p:cNvSpPr>
              <a:spLocks noChangeShapeType="1"/>
            </p:cNvSpPr>
            <p:nvPr/>
          </p:nvSpPr>
          <p:spPr bwMode="auto">
            <a:xfrm>
              <a:off x="2448" y="23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16"/>
            <p:cNvSpPr>
              <a:spLocks noChangeShapeType="1"/>
            </p:cNvSpPr>
            <p:nvPr/>
          </p:nvSpPr>
          <p:spPr bwMode="auto">
            <a:xfrm>
              <a:off x="2544" y="23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17"/>
            <p:cNvSpPr>
              <a:spLocks noChangeShapeType="1"/>
            </p:cNvSpPr>
            <p:nvPr/>
          </p:nvSpPr>
          <p:spPr bwMode="auto">
            <a:xfrm>
              <a:off x="2640" y="23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18"/>
            <p:cNvSpPr>
              <a:spLocks noChangeShapeType="1"/>
            </p:cNvSpPr>
            <p:nvPr/>
          </p:nvSpPr>
          <p:spPr bwMode="auto">
            <a:xfrm>
              <a:off x="2736" y="23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19"/>
            <p:cNvSpPr>
              <a:spLocks noChangeShapeType="1"/>
            </p:cNvSpPr>
            <p:nvPr/>
          </p:nvSpPr>
          <p:spPr bwMode="auto">
            <a:xfrm>
              <a:off x="2832" y="23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Line 20"/>
            <p:cNvSpPr>
              <a:spLocks noChangeShapeType="1"/>
            </p:cNvSpPr>
            <p:nvPr/>
          </p:nvSpPr>
          <p:spPr bwMode="auto">
            <a:xfrm>
              <a:off x="2928" y="23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21"/>
            <p:cNvSpPr>
              <a:spLocks noChangeShapeType="1"/>
            </p:cNvSpPr>
            <p:nvPr/>
          </p:nvSpPr>
          <p:spPr bwMode="auto">
            <a:xfrm>
              <a:off x="3024" y="23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Line 22"/>
            <p:cNvSpPr>
              <a:spLocks noChangeShapeType="1"/>
            </p:cNvSpPr>
            <p:nvPr/>
          </p:nvSpPr>
          <p:spPr bwMode="auto">
            <a:xfrm>
              <a:off x="3120" y="23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23"/>
            <p:cNvSpPr>
              <a:spLocks noChangeShapeType="1"/>
            </p:cNvSpPr>
            <p:nvPr/>
          </p:nvSpPr>
          <p:spPr bwMode="auto">
            <a:xfrm>
              <a:off x="1008" y="292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Text Box 24"/>
            <p:cNvSpPr txBox="1">
              <a:spLocks noChangeArrowheads="1"/>
            </p:cNvSpPr>
            <p:nvPr/>
          </p:nvSpPr>
          <p:spPr bwMode="auto">
            <a:xfrm>
              <a:off x="816" y="2928"/>
              <a:ext cx="134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i="1">
                  <a:latin typeface="Symbol" pitchFamily="18" charset="2"/>
                </a:rPr>
                <a:t>t</a:t>
              </a:r>
              <a:r>
                <a:rPr lang="en-US" sz="1600"/>
                <a:t> : jarak antar kedatangan</a:t>
              </a:r>
            </a:p>
          </p:txBody>
        </p:sp>
        <p:sp>
          <p:nvSpPr>
            <p:cNvPr id="9240" name="Text Box 26"/>
            <p:cNvSpPr txBox="1">
              <a:spLocks noChangeArrowheads="1"/>
            </p:cNvSpPr>
            <p:nvPr/>
          </p:nvSpPr>
          <p:spPr bwMode="auto">
            <a:xfrm>
              <a:off x="768" y="1968"/>
              <a:ext cx="134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i="1">
                  <a:latin typeface="Symbol" pitchFamily="18" charset="2"/>
                </a:rPr>
                <a:t>l</a:t>
              </a:r>
              <a:r>
                <a:rPr lang="en-US" sz="1600">
                  <a:latin typeface="Symbol" pitchFamily="18" charset="2"/>
                </a:rPr>
                <a:t> : </a:t>
              </a:r>
              <a:r>
                <a:rPr lang="en-US" sz="1600"/>
                <a:t>rate rata-rata kedatangan</a:t>
              </a:r>
            </a:p>
          </p:txBody>
        </p:sp>
        <p:sp>
          <p:nvSpPr>
            <p:cNvPr id="9241" name="Line 27"/>
            <p:cNvSpPr>
              <a:spLocks noChangeShapeType="1"/>
            </p:cNvSpPr>
            <p:nvPr/>
          </p:nvSpPr>
          <p:spPr bwMode="auto">
            <a:xfrm>
              <a:off x="1008" y="259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28"/>
            <p:cNvSpPr>
              <a:spLocks noChangeShapeType="1"/>
            </p:cNvSpPr>
            <p:nvPr/>
          </p:nvSpPr>
          <p:spPr bwMode="auto">
            <a:xfrm>
              <a:off x="1872" y="259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29"/>
            <p:cNvSpPr>
              <a:spLocks noChangeShapeType="1"/>
            </p:cNvSpPr>
            <p:nvPr/>
          </p:nvSpPr>
          <p:spPr bwMode="auto">
            <a:xfrm>
              <a:off x="2304" y="288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Text Box 31"/>
            <p:cNvSpPr txBox="1">
              <a:spLocks noChangeArrowheads="1"/>
            </p:cNvSpPr>
            <p:nvPr/>
          </p:nvSpPr>
          <p:spPr bwMode="auto">
            <a:xfrm>
              <a:off x="2256" y="2880"/>
              <a:ext cx="105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i="1"/>
                <a:t>q</a:t>
              </a:r>
              <a:r>
                <a:rPr lang="en-US" sz="1600"/>
                <a:t> : lama dalam antrian</a:t>
              </a:r>
            </a:p>
          </p:txBody>
        </p:sp>
        <p:sp>
          <p:nvSpPr>
            <p:cNvPr id="9245" name="Line 32"/>
            <p:cNvSpPr>
              <a:spLocks noChangeShapeType="1"/>
            </p:cNvSpPr>
            <p:nvPr/>
          </p:nvSpPr>
          <p:spPr bwMode="auto">
            <a:xfrm>
              <a:off x="2304" y="3504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Text Box 34"/>
            <p:cNvSpPr txBox="1">
              <a:spLocks noChangeArrowheads="1"/>
            </p:cNvSpPr>
            <p:nvPr/>
          </p:nvSpPr>
          <p:spPr bwMode="auto">
            <a:xfrm>
              <a:off x="2496" y="3504"/>
              <a:ext cx="1344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i="1" dirty="0"/>
                <a:t>w</a:t>
              </a:r>
              <a:r>
                <a:rPr lang="en-US" sz="1600" dirty="0"/>
                <a:t> : total </a:t>
              </a:r>
              <a:r>
                <a:rPr lang="en-US" sz="1600" dirty="0" err="1"/>
                <a:t>waktu</a:t>
              </a:r>
              <a:r>
                <a:rPr lang="en-US" sz="1600" dirty="0"/>
                <a:t> </a:t>
              </a:r>
              <a:r>
                <a:rPr lang="en-US" sz="1600" dirty="0" err="1"/>
                <a:t>sejak</a:t>
              </a:r>
              <a:r>
                <a:rPr lang="en-US" sz="1600" dirty="0"/>
                <a:t> </a:t>
              </a:r>
              <a:r>
                <a:rPr lang="en-US" sz="1600" dirty="0" err="1"/>
                <a:t>mengantri</a:t>
              </a:r>
              <a:r>
                <a:rPr lang="en-US" sz="1600" dirty="0"/>
                <a:t> </a:t>
              </a:r>
              <a:r>
                <a:rPr lang="en-US" sz="1600" dirty="0" err="1"/>
                <a:t>hingga</a:t>
              </a:r>
              <a:r>
                <a:rPr lang="en-US" sz="1600" dirty="0"/>
                <a:t> </a:t>
              </a:r>
              <a:r>
                <a:rPr lang="en-US" sz="1600" dirty="0" err="1"/>
                <a:t>selesai</a:t>
              </a:r>
              <a:r>
                <a:rPr lang="en-US" sz="1600" dirty="0"/>
                <a:t> </a:t>
              </a:r>
              <a:r>
                <a:rPr lang="en-US" sz="1600" dirty="0" err="1"/>
                <a:t>dilayani</a:t>
              </a:r>
              <a:endParaRPr lang="en-US" sz="1600" dirty="0"/>
            </a:p>
          </p:txBody>
        </p:sp>
        <p:sp>
          <p:nvSpPr>
            <p:cNvPr id="9247" name="Line 35"/>
            <p:cNvSpPr>
              <a:spLocks noChangeShapeType="1"/>
            </p:cNvSpPr>
            <p:nvPr/>
          </p:nvSpPr>
          <p:spPr bwMode="auto">
            <a:xfrm>
              <a:off x="3216" y="1152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Text Box 36"/>
            <p:cNvSpPr txBox="1">
              <a:spLocks noChangeArrowheads="1"/>
            </p:cNvSpPr>
            <p:nvPr/>
          </p:nvSpPr>
          <p:spPr bwMode="auto">
            <a:xfrm>
              <a:off x="3072" y="816"/>
              <a:ext cx="1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i="1" dirty="0" smtClean="0"/>
                <a:t>µ</a:t>
              </a:r>
              <a:r>
                <a:rPr lang="en-US" sz="1600" dirty="0" smtClean="0"/>
                <a:t> </a:t>
              </a:r>
              <a:r>
                <a:rPr lang="en-US" sz="1600" dirty="0"/>
                <a:t>: </a:t>
              </a:r>
              <a:r>
                <a:rPr lang="en-US" sz="1600" dirty="0" err="1"/>
                <a:t>waktu</a:t>
              </a:r>
              <a:r>
                <a:rPr lang="en-US" sz="1600" dirty="0"/>
                <a:t> </a:t>
              </a:r>
              <a:r>
                <a:rPr lang="en-US" sz="1600" dirty="0" err="1"/>
                <a:t>layanan</a:t>
              </a:r>
              <a:endParaRPr lang="en-US" sz="1600" dirty="0"/>
            </a:p>
          </p:txBody>
        </p:sp>
        <p:sp>
          <p:nvSpPr>
            <p:cNvPr id="9249" name="Line 37"/>
            <p:cNvSpPr>
              <a:spLocks noChangeShapeType="1"/>
            </p:cNvSpPr>
            <p:nvPr/>
          </p:nvSpPr>
          <p:spPr bwMode="auto">
            <a:xfrm>
              <a:off x="3504" y="2064"/>
              <a:ext cx="0" cy="672"/>
            </a:xfrm>
            <a:prstGeom prst="line">
              <a:avLst/>
            </a:prstGeom>
            <a:noFill/>
            <a:ln w="762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AutoShape 38"/>
            <p:cNvSpPr>
              <a:spLocks/>
            </p:cNvSpPr>
            <p:nvPr/>
          </p:nvSpPr>
          <p:spPr bwMode="auto">
            <a:xfrm>
              <a:off x="4176" y="1392"/>
              <a:ext cx="240" cy="1776"/>
            </a:xfrm>
            <a:prstGeom prst="rightBrace">
              <a:avLst>
                <a:gd name="adj1" fmla="val 6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1" name="Text Box 39"/>
            <p:cNvSpPr txBox="1">
              <a:spLocks noChangeArrowheads="1"/>
            </p:cNvSpPr>
            <p:nvPr/>
          </p:nvSpPr>
          <p:spPr bwMode="auto">
            <a:xfrm>
              <a:off x="4416" y="2208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i="1"/>
                <a:t>c</a:t>
              </a:r>
              <a:r>
                <a:rPr lang="en-US" sz="1600"/>
                <a:t> : jumlah server</a:t>
              </a:r>
            </a:p>
          </p:txBody>
        </p:sp>
        <p:sp>
          <p:nvSpPr>
            <p:cNvPr id="9252" name="Text Box 42"/>
            <p:cNvSpPr txBox="1">
              <a:spLocks noChangeArrowheads="1"/>
            </p:cNvSpPr>
            <p:nvPr/>
          </p:nvSpPr>
          <p:spPr bwMode="auto">
            <a:xfrm>
              <a:off x="2304" y="1296"/>
              <a:ext cx="816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i="1" dirty="0" err="1"/>
                <a:t>N</a:t>
              </a:r>
              <a:r>
                <a:rPr lang="en-US" sz="1600" i="1" baseline="-25000" dirty="0" err="1"/>
                <a:t>q</a:t>
              </a:r>
              <a:r>
                <a:rPr lang="en-US" sz="1600" dirty="0"/>
                <a:t> : </a:t>
              </a:r>
              <a:r>
                <a:rPr lang="en-US" sz="1600" dirty="0" err="1"/>
                <a:t>jumlah</a:t>
              </a:r>
              <a:r>
                <a:rPr lang="en-US" sz="1600" dirty="0"/>
                <a:t> </a:t>
              </a:r>
              <a:r>
                <a:rPr lang="en-US" sz="1600" dirty="0" err="1"/>
                <a:t>pengantri</a:t>
              </a:r>
              <a:r>
                <a:rPr lang="en-US" sz="1600" dirty="0"/>
                <a:t> (steady state)</a:t>
              </a:r>
            </a:p>
          </p:txBody>
        </p:sp>
        <p:sp>
          <p:nvSpPr>
            <p:cNvPr id="9253" name="Line 43"/>
            <p:cNvSpPr>
              <a:spLocks noChangeShapeType="1"/>
            </p:cNvSpPr>
            <p:nvPr/>
          </p:nvSpPr>
          <p:spPr bwMode="auto">
            <a:xfrm>
              <a:off x="2688" y="1920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Text Box 46"/>
            <p:cNvSpPr txBox="1">
              <a:spLocks noChangeArrowheads="1"/>
            </p:cNvSpPr>
            <p:nvPr/>
          </p:nvSpPr>
          <p:spPr bwMode="auto">
            <a:xfrm>
              <a:off x="624" y="912"/>
              <a:ext cx="153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i="1"/>
                <a:t>N</a:t>
              </a:r>
              <a:r>
                <a:rPr lang="en-US" sz="1600"/>
                <a:t> : jumlah yang dalam sistem (steady state)</a:t>
              </a:r>
            </a:p>
          </p:txBody>
        </p:sp>
        <p:sp>
          <p:nvSpPr>
            <p:cNvPr id="9255" name="Line 47"/>
            <p:cNvSpPr>
              <a:spLocks noChangeShapeType="1"/>
            </p:cNvSpPr>
            <p:nvPr/>
          </p:nvSpPr>
          <p:spPr bwMode="auto">
            <a:xfrm>
              <a:off x="1488" y="1248"/>
              <a:ext cx="72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AutoShape 48"/>
            <p:cNvSpPr>
              <a:spLocks noChangeArrowheads="1"/>
            </p:cNvSpPr>
            <p:nvPr/>
          </p:nvSpPr>
          <p:spPr bwMode="auto">
            <a:xfrm>
              <a:off x="2256" y="2160"/>
              <a:ext cx="1008" cy="624"/>
            </a:xfrm>
            <a:prstGeom prst="roundRect">
              <a:avLst>
                <a:gd name="adj" fmla="val 16667"/>
              </a:avLst>
            </a:prstGeom>
            <a:solidFill>
              <a:srgbClr val="CCFFCC">
                <a:alpha val="65097"/>
              </a:srgbClr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7" name="Text Box 51"/>
            <p:cNvSpPr txBox="1">
              <a:spLocks noChangeArrowheads="1"/>
            </p:cNvSpPr>
            <p:nvPr/>
          </p:nvSpPr>
          <p:spPr bwMode="auto">
            <a:xfrm>
              <a:off x="4656" y="3168"/>
              <a:ext cx="1008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i="1"/>
                <a:t>N</a:t>
              </a:r>
              <a:r>
                <a:rPr lang="en-US" sz="1600" i="1" baseline="-25000"/>
                <a:t>s</a:t>
              </a:r>
              <a:r>
                <a:rPr lang="en-US" sz="1600"/>
                <a:t> : jumlah yang sedang dilayani (steady state)</a:t>
              </a:r>
            </a:p>
          </p:txBody>
        </p:sp>
        <p:sp>
          <p:nvSpPr>
            <p:cNvPr id="9258" name="Line 52"/>
            <p:cNvSpPr>
              <a:spLocks noChangeShapeType="1"/>
            </p:cNvSpPr>
            <p:nvPr/>
          </p:nvSpPr>
          <p:spPr bwMode="auto">
            <a:xfrm flipH="1" flipV="1">
              <a:off x="4176" y="3216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Line 53"/>
            <p:cNvSpPr>
              <a:spLocks noChangeShapeType="1"/>
            </p:cNvSpPr>
            <p:nvPr/>
          </p:nvSpPr>
          <p:spPr bwMode="auto">
            <a:xfrm>
              <a:off x="3216" y="100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Line 54"/>
            <p:cNvSpPr>
              <a:spLocks noChangeShapeType="1"/>
            </p:cNvSpPr>
            <p:nvPr/>
          </p:nvSpPr>
          <p:spPr bwMode="auto">
            <a:xfrm>
              <a:off x="4080" y="100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Line 55"/>
            <p:cNvSpPr>
              <a:spLocks noChangeShapeType="1"/>
            </p:cNvSpPr>
            <p:nvPr/>
          </p:nvSpPr>
          <p:spPr bwMode="auto">
            <a:xfrm>
              <a:off x="2304" y="273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Line 56"/>
            <p:cNvSpPr>
              <a:spLocks noChangeShapeType="1"/>
            </p:cNvSpPr>
            <p:nvPr/>
          </p:nvSpPr>
          <p:spPr bwMode="auto">
            <a:xfrm>
              <a:off x="3216" y="273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Line 57"/>
            <p:cNvSpPr>
              <a:spLocks noChangeShapeType="1"/>
            </p:cNvSpPr>
            <p:nvPr/>
          </p:nvSpPr>
          <p:spPr bwMode="auto">
            <a:xfrm>
              <a:off x="2304" y="3264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4" name="Line 58"/>
            <p:cNvSpPr>
              <a:spLocks noChangeShapeType="1"/>
            </p:cNvSpPr>
            <p:nvPr/>
          </p:nvSpPr>
          <p:spPr bwMode="auto">
            <a:xfrm>
              <a:off x="4080" y="331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Kedatangan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barisan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fase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endParaRPr lang="en-US" sz="2800" dirty="0" smtClean="0"/>
          </a:p>
          <a:p>
            <a:pPr marL="514350" indent="-514350">
              <a:lnSpc>
                <a:spcPct val="80000"/>
              </a:lnSpc>
              <a:buNone/>
            </a:pPr>
            <a:r>
              <a:rPr lang="en-US" sz="2800" b="1" dirty="0" smtClean="0"/>
              <a:t>      </a:t>
            </a:r>
            <a:r>
              <a:rPr lang="en-US" sz="2800" b="1" dirty="0" err="1" smtClean="0"/>
              <a:t>Datang</a:t>
            </a:r>
            <a:r>
              <a:rPr lang="en-US" sz="2800" b="1" dirty="0" smtClean="0"/>
              <a:t> </a:t>
            </a:r>
            <a:r>
              <a:rPr lang="en-US" sz="2800" b="1" dirty="0" smtClean="0">
                <a:sym typeface="Wingdings" pitchFamily="2" charset="2"/>
              </a:rPr>
              <a:t>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Pelayanan</a:t>
            </a:r>
            <a:r>
              <a:rPr lang="en-US" sz="2800" b="1" dirty="0" smtClean="0"/>
              <a:t> </a:t>
            </a:r>
            <a:r>
              <a:rPr lang="en-US" sz="2800" b="1" dirty="0" smtClean="0">
                <a:sym typeface="Wingdings" pitchFamily="2" charset="2"/>
              </a:rPr>
              <a:t>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Keluar</a:t>
            </a:r>
            <a:endParaRPr lang="en-US" sz="2800" dirty="0" smtClean="0"/>
          </a:p>
          <a:p>
            <a:pPr marL="514350" indent="-514350">
              <a:lnSpc>
                <a:spcPct val="80000"/>
              </a:lnSpc>
              <a:buNone/>
            </a:pPr>
            <a:r>
              <a:rPr lang="en-US" sz="2800" dirty="0" smtClean="0"/>
              <a:t>      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</a:t>
            </a:r>
            <a:r>
              <a:rPr lang="en-US" sz="2800" dirty="0" smtClean="0"/>
              <a:t> </a:t>
            </a:r>
            <a:r>
              <a:rPr lang="en-US" sz="2800" dirty="0" err="1" smtClean="0"/>
              <a:t>toko</a:t>
            </a:r>
            <a:r>
              <a:rPr lang="en-US" sz="2800" dirty="0" smtClean="0"/>
              <a:t>,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tukang</a:t>
            </a:r>
            <a:r>
              <a:rPr lang="en-US" sz="2800" dirty="0" smtClean="0"/>
              <a:t> </a:t>
            </a:r>
            <a:r>
              <a:rPr lang="en-US" sz="2800" dirty="0" err="1" smtClean="0"/>
              <a:t>cukur</a:t>
            </a:r>
            <a:r>
              <a:rPr lang="en-US" sz="2800" dirty="0" smtClean="0"/>
              <a:t>.</a:t>
            </a:r>
          </a:p>
          <a:p>
            <a:pPr marL="514350" indent="-514350">
              <a:lnSpc>
                <a:spcPct val="80000"/>
              </a:lnSpc>
              <a:buNone/>
            </a:pPr>
            <a:endParaRPr lang="en-US" sz="2800" dirty="0"/>
          </a:p>
          <a:p>
            <a:pPr marL="514350" indent="-514350">
              <a:lnSpc>
                <a:spcPct val="80000"/>
              </a:lnSpc>
              <a:buFont typeface="+mj-lt"/>
              <a:buAutoNum type="arabicPeriod" startAt="2"/>
            </a:pP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barisan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fase</a:t>
            </a:r>
            <a:r>
              <a:rPr lang="en-US" sz="2800" dirty="0" smtClean="0"/>
              <a:t>/</a:t>
            </a:r>
            <a:r>
              <a:rPr lang="en-US" sz="2800" dirty="0" err="1" smtClean="0"/>
              <a:t>urutan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endParaRPr lang="en-US" sz="2800" dirty="0" smtClean="0"/>
          </a:p>
          <a:p>
            <a:pPr marL="514350" indent="-514350">
              <a:lnSpc>
                <a:spcPct val="80000"/>
              </a:lnSpc>
              <a:buNone/>
            </a:pPr>
            <a:r>
              <a:rPr lang="en-US" sz="2800" b="1" dirty="0" smtClean="0"/>
              <a:t>       </a:t>
            </a:r>
            <a:r>
              <a:rPr lang="en-US" sz="2800" b="1" dirty="0" err="1" smtClean="0"/>
              <a:t>Datang</a:t>
            </a:r>
            <a:r>
              <a:rPr lang="en-US" sz="2800" b="1" dirty="0" smtClean="0"/>
              <a:t> </a:t>
            </a:r>
            <a:r>
              <a:rPr lang="en-US" sz="2800" b="1" dirty="0" smtClean="0">
                <a:sym typeface="Wingdings" pitchFamily="2" charset="2"/>
              </a:rPr>
              <a:t></a:t>
            </a:r>
            <a:r>
              <a:rPr lang="en-US" sz="2800" b="1" dirty="0" err="1" smtClean="0"/>
              <a:t>Pelayanan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fase</a:t>
            </a:r>
            <a:r>
              <a:rPr lang="en-US" sz="2800" b="1" dirty="0" smtClean="0"/>
              <a:t> 1 </a:t>
            </a:r>
            <a:r>
              <a:rPr lang="en-US" sz="2800" b="1" dirty="0" smtClean="0">
                <a:sym typeface="Wingdings" pitchFamily="2" charset="2"/>
              </a:rPr>
              <a:t>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Pelayanan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fase</a:t>
            </a:r>
            <a:r>
              <a:rPr lang="en-US" sz="2800" b="1" dirty="0" smtClean="0"/>
              <a:t> 2 </a:t>
            </a:r>
            <a:r>
              <a:rPr lang="en-US" sz="2800" b="1" dirty="0" smtClean="0">
                <a:sym typeface="Wingdings" pitchFamily="2" charset="2"/>
              </a:rPr>
              <a:t></a:t>
            </a:r>
            <a:r>
              <a:rPr lang="en-US" sz="2800" b="1" dirty="0" smtClean="0"/>
              <a:t>    </a:t>
            </a:r>
          </a:p>
          <a:p>
            <a:pPr marL="514350" indent="-514350">
              <a:lnSpc>
                <a:spcPct val="80000"/>
              </a:lnSpc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  </a:t>
            </a:r>
            <a:r>
              <a:rPr lang="en-US" sz="2800" b="1" dirty="0" err="1" smtClean="0"/>
              <a:t>Pelayanan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fase</a:t>
            </a:r>
            <a:r>
              <a:rPr lang="en-US" sz="2800" b="1" dirty="0" smtClean="0"/>
              <a:t> 3 </a:t>
            </a:r>
            <a:r>
              <a:rPr lang="en-US" sz="2800" b="1" dirty="0" smtClean="0">
                <a:sym typeface="Wingdings" pitchFamily="2" charset="2"/>
              </a:rPr>
              <a:t>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Keluar</a:t>
            </a:r>
            <a:endParaRPr lang="en-US" sz="2800" dirty="0" smtClean="0"/>
          </a:p>
          <a:p>
            <a:pPr marL="514350" indent="-514350">
              <a:lnSpc>
                <a:spcPct val="80000"/>
              </a:lnSpc>
              <a:buNone/>
            </a:pPr>
            <a:r>
              <a:rPr lang="en-US" sz="2800" dirty="0" smtClean="0"/>
              <a:t>       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</a:t>
            </a:r>
            <a:r>
              <a:rPr lang="en-US" sz="2800" dirty="0" err="1" smtClean="0"/>
              <a:t>pengurusan</a:t>
            </a:r>
            <a:r>
              <a:rPr lang="en-US" sz="2800" dirty="0" smtClean="0"/>
              <a:t> </a:t>
            </a:r>
            <a:r>
              <a:rPr lang="en-US" sz="2800" dirty="0" err="1" smtClean="0"/>
              <a:t>ijin</a:t>
            </a:r>
            <a:r>
              <a:rPr lang="en-US" sz="2800" dirty="0" smtClean="0"/>
              <a:t> </a:t>
            </a:r>
            <a:r>
              <a:rPr lang="en-US" sz="2800" dirty="0" err="1" smtClean="0"/>
              <a:t>usaha</a:t>
            </a:r>
            <a:r>
              <a:rPr lang="en-US" sz="2800" dirty="0" smtClean="0"/>
              <a:t>, </a:t>
            </a:r>
            <a:r>
              <a:rPr lang="en-US" sz="2800" dirty="0" err="1" smtClean="0"/>
              <a:t>pendaftaran</a:t>
            </a:r>
            <a:r>
              <a:rPr lang="en-US" sz="2800" dirty="0" smtClean="0"/>
              <a:t> </a:t>
            </a:r>
            <a:r>
              <a:rPr lang="en-US" sz="2800" dirty="0" err="1" smtClean="0"/>
              <a:t>ulang</a:t>
            </a:r>
            <a:r>
              <a:rPr lang="en-US" sz="2800" dirty="0" smtClean="0"/>
              <a:t>  </a:t>
            </a:r>
          </a:p>
          <a:p>
            <a:pPr marL="514350" indent="-514350">
              <a:lnSpc>
                <a:spcPct val="80000"/>
              </a:lnSpc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.</a:t>
            </a:r>
          </a:p>
          <a:p>
            <a:pPr marL="514350" indent="-514350"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Kedatangan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barisan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endParaRPr lang="en-US" sz="2800" dirty="0" smtClean="0"/>
          </a:p>
          <a:p>
            <a:pPr marL="514350" indent="-514350">
              <a:buFont typeface="+mj-lt"/>
              <a:buAutoNum type="arabicPeriod" startAt="3"/>
            </a:pPr>
            <a:endParaRPr lang="en-US" sz="2800" dirty="0"/>
          </a:p>
          <a:p>
            <a:pPr marL="514350" indent="-514350">
              <a:buFont typeface="+mj-lt"/>
              <a:buAutoNum type="arabicPeriod" startAt="3"/>
            </a:pPr>
            <a:endParaRPr lang="en-US" sz="2800" dirty="0" smtClean="0"/>
          </a:p>
          <a:p>
            <a:pPr marL="514350" indent="-514350">
              <a:buFont typeface="+mj-lt"/>
              <a:buAutoNum type="arabicPeriod" startAt="3"/>
            </a:pPr>
            <a:endParaRPr lang="en-US" sz="2800" dirty="0"/>
          </a:p>
          <a:p>
            <a:pPr marL="514350" indent="-514350">
              <a:buNone/>
            </a:pPr>
            <a:r>
              <a:rPr lang="en-US" sz="2800" dirty="0" smtClean="0"/>
              <a:t>      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bank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teller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barisan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fase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endParaRPr lang="en-US" sz="2800" dirty="0" smtClean="0"/>
          </a:p>
          <a:p>
            <a:pPr marL="514350" indent="-514350">
              <a:buFont typeface="+mj-lt"/>
              <a:buAutoNum type="arabicPeriod" startAt="3"/>
            </a:pPr>
            <a:endParaRPr lang="en-US" sz="2800" dirty="0"/>
          </a:p>
          <a:p>
            <a:pPr marL="514350" indent="-514350">
              <a:buFont typeface="+mj-lt"/>
              <a:buAutoNum type="arabicPeriod" startAt="3"/>
            </a:pPr>
            <a:endParaRPr lang="en-US" sz="2800" dirty="0" smtClean="0"/>
          </a:p>
          <a:p>
            <a:pPr marL="514350" indent="-514350">
              <a:buFont typeface="+mj-lt"/>
              <a:buAutoNum type="arabicPeriod" startAt="3"/>
            </a:pPr>
            <a:endParaRPr lang="en-US" sz="2800" dirty="0"/>
          </a:p>
          <a:p>
            <a:pPr marL="514350" indent="-514350">
              <a:buFont typeface="+mj-lt"/>
              <a:buAutoNum type="arabicPeriod" startAt="3"/>
            </a:pPr>
            <a:endParaRPr lang="en-US" sz="2800" dirty="0" smtClean="0"/>
          </a:p>
          <a:p>
            <a:pPr marL="514350" indent="-514350">
              <a:buFont typeface="+mj-lt"/>
              <a:buAutoNum type="arabicPeriod" startAt="3"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1066800" y="2286000"/>
            <a:ext cx="5715000" cy="1485900"/>
            <a:chOff x="1701" y="9668"/>
            <a:chExt cx="9000" cy="2340"/>
          </a:xfrm>
        </p:grpSpPr>
        <p:sp>
          <p:nvSpPr>
            <p:cNvPr id="5" name="AutoShape 5"/>
            <p:cNvSpPr>
              <a:spLocks noChangeAspect="1" noChangeArrowheads="1"/>
            </p:cNvSpPr>
            <p:nvPr/>
          </p:nvSpPr>
          <p:spPr bwMode="auto">
            <a:xfrm>
              <a:off x="1701" y="9668"/>
              <a:ext cx="9000" cy="2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954" y="10568"/>
              <a:ext cx="126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400">
                  <a:latin typeface="Trebuchet MS" pitchFamily="34" charset="0"/>
                </a:rPr>
                <a:t>Datang </a:t>
              </a:r>
              <a:endParaRPr lang="en-US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3063" y="10838"/>
              <a:ext cx="3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8"/>
            <p:cNvGrpSpPr>
              <a:grpSpLocks/>
            </p:cNvGrpSpPr>
            <p:nvPr/>
          </p:nvGrpSpPr>
          <p:grpSpPr bwMode="auto">
            <a:xfrm>
              <a:off x="3423" y="10103"/>
              <a:ext cx="900" cy="735"/>
              <a:chOff x="3423" y="10103"/>
              <a:chExt cx="900" cy="735"/>
            </a:xfrm>
          </p:grpSpPr>
          <p:sp>
            <p:nvSpPr>
              <p:cNvPr id="25" name="Line 9"/>
              <p:cNvSpPr>
                <a:spLocks noChangeShapeType="1"/>
              </p:cNvSpPr>
              <p:nvPr/>
            </p:nvSpPr>
            <p:spPr bwMode="auto">
              <a:xfrm flipV="1">
                <a:off x="3423" y="10118"/>
                <a:ext cx="36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0"/>
              <p:cNvSpPr>
                <a:spLocks noChangeShapeType="1"/>
              </p:cNvSpPr>
              <p:nvPr/>
            </p:nvSpPr>
            <p:spPr bwMode="auto">
              <a:xfrm>
                <a:off x="3783" y="10103"/>
                <a:ext cx="5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11"/>
            <p:cNvGrpSpPr>
              <a:grpSpLocks/>
            </p:cNvGrpSpPr>
            <p:nvPr/>
          </p:nvGrpSpPr>
          <p:grpSpPr bwMode="auto">
            <a:xfrm>
              <a:off x="3423" y="10478"/>
              <a:ext cx="885" cy="360"/>
              <a:chOff x="3423" y="10478"/>
              <a:chExt cx="885" cy="360"/>
            </a:xfrm>
          </p:grpSpPr>
          <p:sp>
            <p:nvSpPr>
              <p:cNvPr id="23" name="Line 12"/>
              <p:cNvSpPr>
                <a:spLocks noChangeShapeType="1"/>
              </p:cNvSpPr>
              <p:nvPr/>
            </p:nvSpPr>
            <p:spPr bwMode="auto">
              <a:xfrm flipV="1">
                <a:off x="3423" y="10478"/>
                <a:ext cx="54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13"/>
              <p:cNvSpPr>
                <a:spLocks noChangeShapeType="1"/>
              </p:cNvSpPr>
              <p:nvPr/>
            </p:nvSpPr>
            <p:spPr bwMode="auto">
              <a:xfrm>
                <a:off x="3948" y="10478"/>
                <a:ext cx="36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14"/>
            <p:cNvGrpSpPr>
              <a:grpSpLocks/>
            </p:cNvGrpSpPr>
            <p:nvPr/>
          </p:nvGrpSpPr>
          <p:grpSpPr bwMode="auto">
            <a:xfrm rot="10800000" flipH="1">
              <a:off x="3423" y="10838"/>
              <a:ext cx="885" cy="360"/>
              <a:chOff x="3423" y="10478"/>
              <a:chExt cx="885" cy="360"/>
            </a:xfrm>
          </p:grpSpPr>
          <p:sp>
            <p:nvSpPr>
              <p:cNvPr id="21" name="Line 15"/>
              <p:cNvSpPr>
                <a:spLocks noChangeShapeType="1"/>
              </p:cNvSpPr>
              <p:nvPr/>
            </p:nvSpPr>
            <p:spPr bwMode="auto">
              <a:xfrm flipV="1">
                <a:off x="3423" y="10478"/>
                <a:ext cx="54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16"/>
              <p:cNvSpPr>
                <a:spLocks noChangeShapeType="1"/>
              </p:cNvSpPr>
              <p:nvPr/>
            </p:nvSpPr>
            <p:spPr bwMode="auto">
              <a:xfrm>
                <a:off x="3948" y="10478"/>
                <a:ext cx="36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17"/>
            <p:cNvGrpSpPr>
              <a:grpSpLocks/>
            </p:cNvGrpSpPr>
            <p:nvPr/>
          </p:nvGrpSpPr>
          <p:grpSpPr bwMode="auto">
            <a:xfrm rot="10800000" flipH="1">
              <a:off x="3423" y="10838"/>
              <a:ext cx="900" cy="735"/>
              <a:chOff x="3423" y="10103"/>
              <a:chExt cx="900" cy="735"/>
            </a:xfrm>
          </p:grpSpPr>
          <p:sp>
            <p:nvSpPr>
              <p:cNvPr id="19" name="Line 18"/>
              <p:cNvSpPr>
                <a:spLocks noChangeShapeType="1"/>
              </p:cNvSpPr>
              <p:nvPr/>
            </p:nvSpPr>
            <p:spPr bwMode="auto">
              <a:xfrm flipV="1">
                <a:off x="3423" y="10118"/>
                <a:ext cx="36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19"/>
              <p:cNvSpPr>
                <a:spLocks noChangeShapeType="1"/>
              </p:cNvSpPr>
              <p:nvPr/>
            </p:nvSpPr>
            <p:spPr bwMode="auto">
              <a:xfrm>
                <a:off x="3783" y="10103"/>
                <a:ext cx="5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" name="Text Box 20"/>
            <p:cNvSpPr txBox="1">
              <a:spLocks noChangeArrowheads="1"/>
            </p:cNvSpPr>
            <p:nvPr/>
          </p:nvSpPr>
          <p:spPr bwMode="auto">
            <a:xfrm>
              <a:off x="4473" y="9848"/>
              <a:ext cx="1980" cy="19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400" dirty="0" err="1">
                  <a:latin typeface="Trebuchet MS" pitchFamily="34" charset="0"/>
                </a:rPr>
                <a:t>Pelayanan</a:t>
              </a:r>
              <a:r>
                <a:rPr lang="en-US" altLang="zh-CN" sz="1400" dirty="0">
                  <a:latin typeface="Trebuchet MS" pitchFamily="34" charset="0"/>
                </a:rPr>
                <a:t> 1</a:t>
              </a:r>
            </a:p>
            <a:p>
              <a:r>
                <a:rPr lang="en-US" altLang="zh-CN" sz="1400" dirty="0" err="1">
                  <a:latin typeface="Trebuchet MS" pitchFamily="34" charset="0"/>
                </a:rPr>
                <a:t>Pelayanan</a:t>
              </a:r>
              <a:r>
                <a:rPr lang="en-US" altLang="zh-CN" sz="1400" dirty="0">
                  <a:latin typeface="Trebuchet MS" pitchFamily="34" charset="0"/>
                </a:rPr>
                <a:t> 2</a:t>
              </a:r>
            </a:p>
            <a:p>
              <a:endParaRPr lang="en-US" altLang="zh-CN" sz="1400" dirty="0">
                <a:latin typeface="Trebuchet MS" pitchFamily="34" charset="0"/>
              </a:endParaRPr>
            </a:p>
            <a:p>
              <a:r>
                <a:rPr lang="en-US" altLang="zh-CN" sz="1400" dirty="0" err="1">
                  <a:latin typeface="Trebuchet MS" pitchFamily="34" charset="0"/>
                </a:rPr>
                <a:t>Pelayanan</a:t>
              </a:r>
              <a:r>
                <a:rPr lang="en-US" altLang="zh-CN" sz="1400" dirty="0">
                  <a:latin typeface="Trebuchet MS" pitchFamily="34" charset="0"/>
                </a:rPr>
                <a:t> 3</a:t>
              </a:r>
            </a:p>
            <a:p>
              <a:r>
                <a:rPr lang="en-US" altLang="zh-CN" sz="1400" dirty="0" err="1">
                  <a:latin typeface="Trebuchet MS" pitchFamily="34" charset="0"/>
                </a:rPr>
                <a:t>Pelayanan</a:t>
              </a:r>
              <a:r>
                <a:rPr lang="en-US" altLang="zh-CN" sz="1400" dirty="0">
                  <a:latin typeface="Trebuchet MS" pitchFamily="34" charset="0"/>
                </a:rPr>
                <a:t> 4</a:t>
              </a:r>
              <a:endParaRPr lang="en-US" dirty="0"/>
            </a:p>
          </p:txBody>
        </p:sp>
        <p:sp>
          <p:nvSpPr>
            <p:cNvPr id="13" name="Line 21"/>
            <p:cNvSpPr>
              <a:spLocks noChangeShapeType="1"/>
            </p:cNvSpPr>
            <p:nvPr/>
          </p:nvSpPr>
          <p:spPr bwMode="auto">
            <a:xfrm>
              <a:off x="6273" y="10073"/>
              <a:ext cx="5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22"/>
            <p:cNvSpPr>
              <a:spLocks noChangeShapeType="1"/>
            </p:cNvSpPr>
            <p:nvPr/>
          </p:nvSpPr>
          <p:spPr bwMode="auto">
            <a:xfrm>
              <a:off x="6273" y="10418"/>
              <a:ext cx="5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23"/>
            <p:cNvSpPr>
              <a:spLocks noChangeShapeType="1"/>
            </p:cNvSpPr>
            <p:nvPr/>
          </p:nvSpPr>
          <p:spPr bwMode="auto">
            <a:xfrm>
              <a:off x="6273" y="11213"/>
              <a:ext cx="5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4"/>
            <p:cNvSpPr>
              <a:spLocks noChangeShapeType="1"/>
            </p:cNvSpPr>
            <p:nvPr/>
          </p:nvSpPr>
          <p:spPr bwMode="auto">
            <a:xfrm>
              <a:off x="6273" y="11588"/>
              <a:ext cx="5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25"/>
            <p:cNvSpPr>
              <a:spLocks/>
            </p:cNvSpPr>
            <p:nvPr/>
          </p:nvSpPr>
          <p:spPr bwMode="auto">
            <a:xfrm>
              <a:off x="7173" y="10028"/>
              <a:ext cx="540" cy="1620"/>
            </a:xfrm>
            <a:prstGeom prst="rightBrace">
              <a:avLst>
                <a:gd name="adj1" fmla="val 250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26"/>
            <p:cNvSpPr txBox="1">
              <a:spLocks noChangeArrowheads="1"/>
            </p:cNvSpPr>
            <p:nvPr/>
          </p:nvSpPr>
          <p:spPr bwMode="auto">
            <a:xfrm>
              <a:off x="8073" y="10568"/>
              <a:ext cx="126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400">
                  <a:latin typeface="Trebuchet MS" pitchFamily="34" charset="0"/>
                </a:rPr>
                <a:t>Keluar</a:t>
              </a:r>
              <a:endParaRPr lang="en-US"/>
            </a:p>
          </p:txBody>
        </p:sp>
      </p:grpSp>
      <p:grpSp>
        <p:nvGrpSpPr>
          <p:cNvPr id="27" name="Group 20"/>
          <p:cNvGrpSpPr>
            <a:grpSpLocks/>
          </p:cNvGrpSpPr>
          <p:nvPr/>
        </p:nvGrpSpPr>
        <p:grpSpPr bwMode="auto">
          <a:xfrm>
            <a:off x="990600" y="5181600"/>
            <a:ext cx="6084888" cy="1257300"/>
            <a:chOff x="1954" y="12758"/>
            <a:chExt cx="9584" cy="1980"/>
          </a:xfrm>
        </p:grpSpPr>
        <p:sp>
          <p:nvSpPr>
            <p:cNvPr id="28" name="Text Box 21"/>
            <p:cNvSpPr txBox="1">
              <a:spLocks noChangeArrowheads="1"/>
            </p:cNvSpPr>
            <p:nvPr/>
          </p:nvSpPr>
          <p:spPr bwMode="auto">
            <a:xfrm>
              <a:off x="1954" y="13478"/>
              <a:ext cx="126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400">
                  <a:latin typeface="Trebuchet MS" pitchFamily="34" charset="0"/>
                </a:rPr>
                <a:t>Datang </a:t>
              </a:r>
              <a:endParaRPr lang="en-US"/>
            </a:p>
          </p:txBody>
        </p:sp>
        <p:sp>
          <p:nvSpPr>
            <p:cNvPr id="29" name="Text Box 22"/>
            <p:cNvSpPr txBox="1">
              <a:spLocks noChangeArrowheads="1"/>
            </p:cNvSpPr>
            <p:nvPr/>
          </p:nvSpPr>
          <p:spPr bwMode="auto">
            <a:xfrm>
              <a:off x="10278" y="13403"/>
              <a:ext cx="126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400">
                  <a:latin typeface="Trebuchet MS" pitchFamily="34" charset="0"/>
                </a:rPr>
                <a:t>Keluar</a:t>
              </a:r>
              <a:endParaRPr lang="en-US"/>
            </a:p>
          </p:txBody>
        </p:sp>
        <p:grpSp>
          <p:nvGrpSpPr>
            <p:cNvPr id="30" name="Group 23"/>
            <p:cNvGrpSpPr>
              <a:grpSpLocks/>
            </p:cNvGrpSpPr>
            <p:nvPr/>
          </p:nvGrpSpPr>
          <p:grpSpPr bwMode="auto">
            <a:xfrm>
              <a:off x="3213" y="12758"/>
              <a:ext cx="7065" cy="1980"/>
              <a:chOff x="3213" y="12758"/>
              <a:chExt cx="7065" cy="1980"/>
            </a:xfrm>
          </p:grpSpPr>
          <p:sp>
            <p:nvSpPr>
              <p:cNvPr id="31" name="Text Box 24"/>
              <p:cNvSpPr txBox="1">
                <a:spLocks noChangeArrowheads="1"/>
              </p:cNvSpPr>
              <p:nvPr/>
            </p:nvSpPr>
            <p:spPr bwMode="auto">
              <a:xfrm>
                <a:off x="4398" y="12758"/>
                <a:ext cx="4560" cy="198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zh-CN" sz="1400" dirty="0" err="1">
                    <a:latin typeface="Trebuchet MS" pitchFamily="34" charset="0"/>
                  </a:rPr>
                  <a:t>Pelayanan</a:t>
                </a:r>
                <a:r>
                  <a:rPr lang="en-US" altLang="zh-CN" sz="1400" dirty="0">
                    <a:latin typeface="Trebuchet MS" pitchFamily="34" charset="0"/>
                  </a:rPr>
                  <a:t> 1</a:t>
                </a:r>
                <a:r>
                  <a:rPr lang="en-US" altLang="zh-CN" sz="1400" dirty="0">
                    <a:latin typeface="Trebuchet MS" pitchFamily="34" charset="0"/>
                    <a:sym typeface="Wingdings" pitchFamily="2" charset="2"/>
                  </a:rPr>
                  <a:t></a:t>
                </a:r>
                <a:r>
                  <a:rPr lang="en-US" altLang="zh-CN" sz="1400" dirty="0">
                    <a:latin typeface="Trebuchet MS" pitchFamily="34" charset="0"/>
                  </a:rPr>
                  <a:t>        </a:t>
                </a:r>
                <a:r>
                  <a:rPr lang="en-US" altLang="zh-CN" sz="1400" dirty="0" err="1">
                    <a:latin typeface="Trebuchet MS" pitchFamily="34" charset="0"/>
                  </a:rPr>
                  <a:t>Pelayanan</a:t>
                </a:r>
                <a:r>
                  <a:rPr lang="en-US" altLang="zh-CN" sz="1400" dirty="0">
                    <a:latin typeface="Trebuchet MS" pitchFamily="34" charset="0"/>
                  </a:rPr>
                  <a:t> 1</a:t>
                </a:r>
                <a:r>
                  <a:rPr lang="en-US" altLang="zh-CN" sz="1400" dirty="0">
                    <a:latin typeface="Trebuchet MS" pitchFamily="34" charset="0"/>
                    <a:sym typeface="Wingdings" pitchFamily="2" charset="2"/>
                  </a:rPr>
                  <a:t></a:t>
                </a:r>
                <a:endParaRPr lang="en-US" altLang="zh-CN" sz="1400" dirty="0">
                  <a:latin typeface="Trebuchet MS" pitchFamily="34" charset="0"/>
                </a:endParaRPr>
              </a:p>
              <a:p>
                <a:r>
                  <a:rPr lang="en-US" altLang="zh-CN" sz="1400" dirty="0" err="1">
                    <a:latin typeface="Trebuchet MS" pitchFamily="34" charset="0"/>
                  </a:rPr>
                  <a:t>Pelayanan</a:t>
                </a:r>
                <a:r>
                  <a:rPr lang="en-US" altLang="zh-CN" sz="1400" dirty="0">
                    <a:latin typeface="Trebuchet MS" pitchFamily="34" charset="0"/>
                  </a:rPr>
                  <a:t> 2</a:t>
                </a:r>
                <a:r>
                  <a:rPr lang="en-US" altLang="zh-CN" sz="1400" dirty="0">
                    <a:latin typeface="Trebuchet MS" pitchFamily="34" charset="0"/>
                    <a:sym typeface="Wingdings" pitchFamily="2" charset="2"/>
                  </a:rPr>
                  <a:t></a:t>
                </a:r>
                <a:r>
                  <a:rPr lang="en-US" altLang="zh-CN" sz="1400" dirty="0">
                    <a:latin typeface="Trebuchet MS" pitchFamily="34" charset="0"/>
                  </a:rPr>
                  <a:t>        </a:t>
                </a:r>
                <a:r>
                  <a:rPr lang="en-US" altLang="zh-CN" sz="1400" dirty="0" err="1">
                    <a:latin typeface="Trebuchet MS" pitchFamily="34" charset="0"/>
                  </a:rPr>
                  <a:t>Pelayanan</a:t>
                </a:r>
                <a:r>
                  <a:rPr lang="en-US" altLang="zh-CN" sz="1400" dirty="0">
                    <a:latin typeface="Trebuchet MS" pitchFamily="34" charset="0"/>
                  </a:rPr>
                  <a:t> 2</a:t>
                </a:r>
                <a:r>
                  <a:rPr lang="en-US" altLang="zh-CN" sz="1400" dirty="0">
                    <a:latin typeface="Trebuchet MS" pitchFamily="34" charset="0"/>
                    <a:sym typeface="Wingdings" pitchFamily="2" charset="2"/>
                  </a:rPr>
                  <a:t></a:t>
                </a:r>
                <a:endParaRPr lang="en-US" altLang="zh-CN" sz="1400" dirty="0">
                  <a:latin typeface="Trebuchet MS" pitchFamily="34" charset="0"/>
                </a:endParaRPr>
              </a:p>
              <a:p>
                <a:endParaRPr lang="en-US" altLang="zh-CN" sz="1400" dirty="0">
                  <a:latin typeface="Trebuchet MS" pitchFamily="34" charset="0"/>
                </a:endParaRPr>
              </a:p>
              <a:p>
                <a:r>
                  <a:rPr lang="en-US" altLang="zh-CN" sz="1400" dirty="0" err="1">
                    <a:latin typeface="Trebuchet MS" pitchFamily="34" charset="0"/>
                  </a:rPr>
                  <a:t>Pelayanan</a:t>
                </a:r>
                <a:r>
                  <a:rPr lang="en-US" altLang="zh-CN" sz="1400" dirty="0">
                    <a:latin typeface="Trebuchet MS" pitchFamily="34" charset="0"/>
                  </a:rPr>
                  <a:t> 3</a:t>
                </a:r>
                <a:r>
                  <a:rPr lang="en-US" altLang="zh-CN" sz="1400" dirty="0">
                    <a:latin typeface="Trebuchet MS" pitchFamily="34" charset="0"/>
                    <a:sym typeface="Wingdings" pitchFamily="2" charset="2"/>
                  </a:rPr>
                  <a:t></a:t>
                </a:r>
                <a:r>
                  <a:rPr lang="en-US" altLang="zh-CN" sz="1400" dirty="0">
                    <a:latin typeface="Trebuchet MS" pitchFamily="34" charset="0"/>
                  </a:rPr>
                  <a:t>        </a:t>
                </a:r>
                <a:r>
                  <a:rPr lang="en-US" altLang="zh-CN" sz="1400" dirty="0" err="1">
                    <a:latin typeface="Trebuchet MS" pitchFamily="34" charset="0"/>
                  </a:rPr>
                  <a:t>Pelayanan</a:t>
                </a:r>
                <a:r>
                  <a:rPr lang="en-US" altLang="zh-CN" sz="1400" dirty="0">
                    <a:latin typeface="Trebuchet MS" pitchFamily="34" charset="0"/>
                  </a:rPr>
                  <a:t> 3</a:t>
                </a:r>
                <a:r>
                  <a:rPr lang="en-US" altLang="zh-CN" sz="1400" dirty="0">
                    <a:latin typeface="Trebuchet MS" pitchFamily="34" charset="0"/>
                    <a:sym typeface="Wingdings" pitchFamily="2" charset="2"/>
                  </a:rPr>
                  <a:t></a:t>
                </a:r>
                <a:endParaRPr lang="en-US" altLang="zh-CN" sz="1400" dirty="0">
                  <a:latin typeface="Trebuchet MS" pitchFamily="34" charset="0"/>
                </a:endParaRPr>
              </a:p>
              <a:p>
                <a:r>
                  <a:rPr lang="en-US" altLang="zh-CN" sz="1400" dirty="0" err="1">
                    <a:latin typeface="Trebuchet MS" pitchFamily="34" charset="0"/>
                  </a:rPr>
                  <a:t>Pelayanan</a:t>
                </a:r>
                <a:r>
                  <a:rPr lang="en-US" altLang="zh-CN" sz="1400" dirty="0">
                    <a:latin typeface="Trebuchet MS" pitchFamily="34" charset="0"/>
                  </a:rPr>
                  <a:t> 4</a:t>
                </a:r>
                <a:r>
                  <a:rPr lang="en-US" altLang="zh-CN" sz="1400" dirty="0">
                    <a:latin typeface="Trebuchet MS" pitchFamily="34" charset="0"/>
                    <a:sym typeface="Wingdings" pitchFamily="2" charset="2"/>
                  </a:rPr>
                  <a:t></a:t>
                </a:r>
                <a:r>
                  <a:rPr lang="en-US" altLang="zh-CN" sz="1400" dirty="0">
                    <a:latin typeface="Trebuchet MS" pitchFamily="34" charset="0"/>
                  </a:rPr>
                  <a:t>        </a:t>
                </a:r>
                <a:r>
                  <a:rPr lang="en-US" altLang="zh-CN" sz="1400" dirty="0" err="1">
                    <a:latin typeface="Trebuchet MS" pitchFamily="34" charset="0"/>
                  </a:rPr>
                  <a:t>Pelayanan</a:t>
                </a:r>
                <a:r>
                  <a:rPr lang="en-US" altLang="zh-CN" sz="1400" dirty="0">
                    <a:latin typeface="Trebuchet MS" pitchFamily="34" charset="0"/>
                  </a:rPr>
                  <a:t> 4</a:t>
                </a:r>
                <a:r>
                  <a:rPr lang="en-US" altLang="zh-CN" sz="1400" dirty="0">
                    <a:latin typeface="Trebuchet MS" pitchFamily="34" charset="0"/>
                    <a:sym typeface="Wingdings" pitchFamily="2" charset="2"/>
                  </a:rPr>
                  <a:t></a:t>
                </a:r>
                <a:endParaRPr lang="en-US" dirty="0"/>
              </a:p>
            </p:txBody>
          </p:sp>
          <p:sp>
            <p:nvSpPr>
              <p:cNvPr id="32" name="Line 25"/>
              <p:cNvSpPr>
                <a:spLocks noChangeShapeType="1"/>
              </p:cNvSpPr>
              <p:nvPr/>
            </p:nvSpPr>
            <p:spPr bwMode="auto">
              <a:xfrm>
                <a:off x="6408" y="12983"/>
                <a:ext cx="5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6"/>
              <p:cNvSpPr>
                <a:spLocks noChangeShapeType="1"/>
              </p:cNvSpPr>
              <p:nvPr/>
            </p:nvSpPr>
            <p:spPr bwMode="auto">
              <a:xfrm>
                <a:off x="6408" y="13328"/>
                <a:ext cx="5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7"/>
              <p:cNvSpPr>
                <a:spLocks noChangeShapeType="1"/>
              </p:cNvSpPr>
              <p:nvPr/>
            </p:nvSpPr>
            <p:spPr bwMode="auto">
              <a:xfrm>
                <a:off x="6408" y="14123"/>
                <a:ext cx="5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8"/>
              <p:cNvSpPr>
                <a:spLocks noChangeShapeType="1"/>
              </p:cNvSpPr>
              <p:nvPr/>
            </p:nvSpPr>
            <p:spPr bwMode="auto">
              <a:xfrm>
                <a:off x="6408" y="14498"/>
                <a:ext cx="5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AutoShape 29"/>
              <p:cNvSpPr>
                <a:spLocks/>
              </p:cNvSpPr>
              <p:nvPr/>
            </p:nvSpPr>
            <p:spPr bwMode="auto">
              <a:xfrm>
                <a:off x="9738" y="12893"/>
                <a:ext cx="540" cy="1620"/>
              </a:xfrm>
              <a:prstGeom prst="rightBrace">
                <a:avLst>
                  <a:gd name="adj1" fmla="val 2500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AutoShape 30"/>
              <p:cNvSpPr>
                <a:spLocks/>
              </p:cNvSpPr>
              <p:nvPr/>
            </p:nvSpPr>
            <p:spPr bwMode="auto">
              <a:xfrm>
                <a:off x="3213" y="12938"/>
                <a:ext cx="360" cy="1620"/>
              </a:xfrm>
              <a:prstGeom prst="leftBrace">
                <a:avLst>
                  <a:gd name="adj1" fmla="val 3750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31"/>
              <p:cNvSpPr>
                <a:spLocks noChangeShapeType="1"/>
              </p:cNvSpPr>
              <p:nvPr/>
            </p:nvSpPr>
            <p:spPr bwMode="auto">
              <a:xfrm>
                <a:off x="3933" y="12983"/>
                <a:ext cx="5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32"/>
              <p:cNvSpPr>
                <a:spLocks noChangeShapeType="1"/>
              </p:cNvSpPr>
              <p:nvPr/>
            </p:nvSpPr>
            <p:spPr bwMode="auto">
              <a:xfrm>
                <a:off x="3933" y="13343"/>
                <a:ext cx="5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33"/>
              <p:cNvSpPr>
                <a:spLocks noChangeShapeType="1"/>
              </p:cNvSpPr>
              <p:nvPr/>
            </p:nvSpPr>
            <p:spPr bwMode="auto">
              <a:xfrm>
                <a:off x="3933" y="14123"/>
                <a:ext cx="5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34"/>
              <p:cNvSpPr>
                <a:spLocks noChangeShapeType="1"/>
              </p:cNvSpPr>
              <p:nvPr/>
            </p:nvSpPr>
            <p:spPr bwMode="auto">
              <a:xfrm>
                <a:off x="3933" y="14498"/>
                <a:ext cx="5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35"/>
              <p:cNvSpPr>
                <a:spLocks noChangeShapeType="1"/>
              </p:cNvSpPr>
              <p:nvPr/>
            </p:nvSpPr>
            <p:spPr bwMode="auto">
              <a:xfrm>
                <a:off x="8853" y="14093"/>
                <a:ext cx="5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36"/>
              <p:cNvSpPr>
                <a:spLocks noChangeShapeType="1"/>
              </p:cNvSpPr>
              <p:nvPr/>
            </p:nvSpPr>
            <p:spPr bwMode="auto">
              <a:xfrm>
                <a:off x="8853" y="14482"/>
                <a:ext cx="5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37"/>
              <p:cNvSpPr>
                <a:spLocks noChangeShapeType="1"/>
              </p:cNvSpPr>
              <p:nvPr/>
            </p:nvSpPr>
            <p:spPr bwMode="auto">
              <a:xfrm>
                <a:off x="8838" y="13298"/>
                <a:ext cx="5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38"/>
              <p:cNvSpPr>
                <a:spLocks noChangeShapeType="1"/>
              </p:cNvSpPr>
              <p:nvPr/>
            </p:nvSpPr>
            <p:spPr bwMode="auto">
              <a:xfrm>
                <a:off x="8838" y="12938"/>
                <a:ext cx="5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Kedatangan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2800" dirty="0" err="1" smtClean="0"/>
              <a:t>Campuran</a:t>
            </a:r>
            <a:r>
              <a:rPr lang="en-US" sz="2800" dirty="0" smtClean="0"/>
              <a:t>: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pelanggan</a:t>
            </a:r>
            <a:r>
              <a:rPr lang="en-US" sz="2800" dirty="0" smtClean="0"/>
              <a:t> </a:t>
            </a:r>
            <a:r>
              <a:rPr lang="en-US" sz="2800" dirty="0" err="1" smtClean="0"/>
              <a:t>dilayani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keluar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pintu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</a:pPr>
            <a:endParaRPr lang="en-US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              </a:t>
            </a:r>
            <a:r>
              <a:rPr lang="en-US" sz="2800" dirty="0" smtClean="0">
                <a:sym typeface="Wingdings" pitchFamily="2" charset="2"/>
              </a:rPr>
              <a:t>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1 </a:t>
            </a:r>
            <a:r>
              <a:rPr lang="en-US" sz="2800" dirty="0" smtClean="0">
                <a:sym typeface="Wingdings" pitchFamily="2" charset="2"/>
              </a:rPr>
              <a:t></a:t>
            </a:r>
            <a:endParaRPr lang="en-US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Datang</a:t>
            </a:r>
            <a:r>
              <a:rPr lang="en-US" sz="2800" dirty="0" smtClean="0"/>
              <a:t>  </a:t>
            </a:r>
            <a:r>
              <a:rPr lang="en-US" sz="2800" dirty="0" smtClean="0">
                <a:sym typeface="Wingdings" pitchFamily="2" charset="2"/>
              </a:rPr>
              <a:t>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2 </a:t>
            </a:r>
            <a:r>
              <a:rPr lang="en-US" sz="2800" dirty="0" smtClean="0">
                <a:sym typeface="Wingdings" pitchFamily="2" charset="2"/>
              </a:rPr>
              <a:t>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</a:t>
            </a:r>
            <a:r>
              <a:rPr lang="en-US" sz="2800" dirty="0" smtClean="0"/>
              <a:t> </a:t>
            </a:r>
            <a:r>
              <a:rPr lang="en-US" sz="2800" dirty="0" err="1" smtClean="0"/>
              <a:t>Keluar</a:t>
            </a:r>
            <a:endParaRPr lang="en-US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	       </a:t>
            </a:r>
            <a:r>
              <a:rPr lang="en-US" sz="2800" dirty="0" smtClean="0">
                <a:sym typeface="Wingdings" pitchFamily="2" charset="2"/>
              </a:rPr>
              <a:t>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3 </a:t>
            </a:r>
            <a:r>
              <a:rPr lang="en-US" sz="2800" dirty="0" smtClean="0">
                <a:sym typeface="Wingdings" pitchFamily="2" charset="2"/>
              </a:rPr>
              <a:t></a:t>
            </a:r>
            <a:endParaRPr lang="en-US" sz="2800" dirty="0" smtClean="0"/>
          </a:p>
          <a:p>
            <a:pPr marL="514350" indent="-514350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</TotalTime>
  <Words>834</Words>
  <Application>Microsoft Office PowerPoint</Application>
  <PresentationFormat>On-screen Show (4:3)</PresentationFormat>
  <Paragraphs>149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Teori Antrian</vt:lpstr>
      <vt:lpstr>Siapa yang Senang Menunggu?</vt:lpstr>
      <vt:lpstr>Lalu Mengapa Menunggu?</vt:lpstr>
      <vt:lpstr>PowerPoint Presentation</vt:lpstr>
      <vt:lpstr>Pengantar</vt:lpstr>
      <vt:lpstr>Model Sistem Antrian</vt:lpstr>
      <vt:lpstr>Karakteristik Kedatangan dan Pelayanan (1)</vt:lpstr>
      <vt:lpstr>Karakteristik Kedatangan dan Pelayanan (2)</vt:lpstr>
      <vt:lpstr>Karakteristik Kedatangan dan Pelayanan (3)</vt:lpstr>
      <vt:lpstr>Komponen Sistem Antrian (1)</vt:lpstr>
      <vt:lpstr>Komponen Sistem Antrian (2)</vt:lpstr>
      <vt:lpstr>Komponen Sistem Antrian (3)</vt:lpstr>
      <vt:lpstr>Komponen Sistem Antrian (4)</vt:lpstr>
      <vt:lpstr>Komponen Sistem Antrian (5)</vt:lpstr>
      <vt:lpstr>Komponen Sistem Antrian (6)</vt:lpstr>
      <vt:lpstr>Desain Sistem Antrian (1)</vt:lpstr>
      <vt:lpstr>Desain Sistem Antrian (2)</vt:lpstr>
      <vt:lpstr>Desain Sistem Antrian (3)</vt:lpstr>
      <vt:lpstr>Single Channel Model (M/M/1)</vt:lpstr>
      <vt:lpstr>Asumsi M/M/1</vt:lpstr>
      <vt:lpstr>Single Channel Model (M/M/C)</vt:lpstr>
      <vt:lpstr>Asumsi M/M/C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Antrian</dc:title>
  <dc:creator>Teknik Industri</dc:creator>
  <cp:lastModifiedBy>ismail - [2010]</cp:lastModifiedBy>
  <cp:revision>16</cp:revision>
  <dcterms:created xsi:type="dcterms:W3CDTF">2013-06-11T01:34:23Z</dcterms:created>
  <dcterms:modified xsi:type="dcterms:W3CDTF">2018-12-13T11:30:45Z</dcterms:modified>
</cp:coreProperties>
</file>