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322" r:id="rId3"/>
    <p:sldId id="290" r:id="rId4"/>
    <p:sldId id="432" r:id="rId5"/>
    <p:sldId id="344" r:id="rId6"/>
    <p:sldId id="431" r:id="rId7"/>
    <p:sldId id="428" r:id="rId8"/>
    <p:sldId id="429" r:id="rId9"/>
    <p:sldId id="427" r:id="rId10"/>
    <p:sldId id="426" r:id="rId11"/>
    <p:sldId id="373" r:id="rId12"/>
    <p:sldId id="425" r:id="rId13"/>
    <p:sldId id="352" r:id="rId14"/>
    <p:sldId id="323" r:id="rId15"/>
    <p:sldId id="389" r:id="rId16"/>
    <p:sldId id="418" r:id="rId17"/>
    <p:sldId id="415" r:id="rId18"/>
    <p:sldId id="420" r:id="rId19"/>
    <p:sldId id="416" r:id="rId20"/>
    <p:sldId id="421" r:id="rId21"/>
    <p:sldId id="417" r:id="rId22"/>
    <p:sldId id="422" r:id="rId23"/>
    <p:sldId id="424" r:id="rId24"/>
    <p:sldId id="391" r:id="rId25"/>
    <p:sldId id="430" r:id="rId26"/>
    <p:sldId id="26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6862A"/>
    <a:srgbClr val="FFFFAB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1" d="100"/>
          <a:sy n="61" d="100"/>
        </p:scale>
        <p:origin x="1352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10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982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132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939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206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5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015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94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72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062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56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42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9813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037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488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109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357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8749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2076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19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780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8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0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90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008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6651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5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6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868269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20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3200" b="1" dirty="0" smtClean="0">
                <a:latin typeface="Kozuka Gothic Pro H" pitchFamily="34" charset="-128"/>
                <a:ea typeface="Kozuka Gothic Pro H" pitchFamily="34" charset="-128"/>
              </a:rPr>
              <a:t>ANALISIS ALGORITMA</a:t>
            </a:r>
            <a:endParaRPr lang="en-US" sz="32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392269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556613"/>
            <a:ext cx="1219200" cy="1235456"/>
          </a:xfrm>
          <a:prstGeom prst="rect">
            <a:avLst/>
          </a:prstGeom>
          <a:noFill/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600200" y="3733800"/>
            <a:ext cx="5715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DYNAMIC PROGRAMMING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86200" y="4840069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7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667000" y="6172200"/>
            <a:ext cx="3733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Ken Kinanti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Purnamasari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Karakter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dibagi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beberapa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menghasilkan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Setiap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memiliki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berhubungan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tersebut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Cost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meningkat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teratur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sesuai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bertambahnya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Jenis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DP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Maju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forward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bergerak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1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n.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Mundur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(</a:t>
            </a:r>
            <a:r>
              <a:rPr lang="en-US" sz="2400" i="1" dirty="0" smtClean="0">
                <a:solidFill>
                  <a:srgbClr val="000000"/>
                </a:solidFill>
                <a:latin typeface="Maiandra GD" pitchFamily="34" charset="0"/>
              </a:rPr>
              <a:t>backward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)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bergerak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dari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n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1.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Langkah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Penyelesaian</a:t>
            </a:r>
            <a:endParaRPr lang="en-US" sz="40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Tentukan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karakter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Definisikan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rekursif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Hitung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nilai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dengan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cara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maju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/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mundur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Konstruksi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Contoh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Kasus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5240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TSP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Shortest Path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1/0 Knapsack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Binary Search Tree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Warshall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Algoritma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Floyd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81000" y="685800"/>
            <a:ext cx="2819400" cy="457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b="1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16" name="Content Placeholder 14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181600"/>
          </a:xfrm>
        </p:spPr>
        <p:txBody>
          <a:bodyPr>
            <a:normAutofit/>
          </a:bodyPr>
          <a:lstStyle/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err="1" smtClean="0">
                <a:latin typeface="Maiandra GD" pitchFamily="34" charset="0"/>
              </a:rPr>
              <a:t>Mencari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jalur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terpendek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antara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dua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buah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lokasi</a:t>
            </a:r>
            <a:r>
              <a:rPr lang="en-US" sz="2000" dirty="0" smtClean="0">
                <a:latin typeface="Maiandra GD" pitchFamily="34" charset="0"/>
              </a:rPr>
              <a:t> </a:t>
            </a:r>
            <a:r>
              <a:rPr lang="en-US" sz="2000" dirty="0" err="1" smtClean="0">
                <a:latin typeface="Maiandra GD" pitchFamily="34" charset="0"/>
              </a:rPr>
              <a:t>tertentu</a:t>
            </a:r>
            <a:r>
              <a:rPr lang="en-US" sz="2000" dirty="0" smtClean="0">
                <a:latin typeface="Maiandra GD" pitchFamily="34" charset="0"/>
              </a:rPr>
              <a:t>.</a:t>
            </a:r>
            <a:endParaRPr lang="en-US" sz="2400" dirty="0" smtClean="0">
              <a:latin typeface="Maiandra GD" pitchFamily="34" charset="0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>
              <a:latin typeface="Aharoni" pitchFamily="2" charset="-79"/>
              <a:ea typeface="Batang" pitchFamily="18" charset="-127"/>
              <a:cs typeface="Aharoni" pitchFamily="2" charset="-79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  <a:p>
            <a:pPr marL="176213" lvl="1" indent="-4763" algn="just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 smtClean="0">
              <a:latin typeface="Maiandra G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22528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7562712"/>
              </p:ext>
            </p:extLst>
          </p:nvPr>
        </p:nvGraphicFramePr>
        <p:xfrm>
          <a:off x="609600" y="15240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99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240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4 :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09800"/>
          <a:ext cx="6096000" cy="288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720000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00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3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1600200" y="38100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1600200" y="44196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5715000" y="3733800"/>
            <a:ext cx="685800" cy="5334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10</a:t>
            </a:r>
            <a:endParaRPr lang="id-ID" sz="2000" b="1" dirty="0"/>
          </a:p>
        </p:txBody>
      </p:sp>
      <p:sp>
        <p:nvSpPr>
          <p:cNvPr id="13" name="Oval 12"/>
          <p:cNvSpPr/>
          <p:nvPr/>
        </p:nvSpPr>
        <p:spPr>
          <a:xfrm>
            <a:off x="5715000" y="4495800"/>
            <a:ext cx="685800" cy="5334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10</a:t>
            </a:r>
            <a:endParaRPr lang="id-ID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481464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09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3 :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14400" y="2209800"/>
          <a:ext cx="7543800" cy="29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8760"/>
                <a:gridCol w="1508760"/>
                <a:gridCol w="1508760"/>
                <a:gridCol w="1722120"/>
                <a:gridCol w="1295400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4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id-ID" sz="28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74656">
                <a:tc>
                  <a:txBody>
                    <a:bodyPr/>
                    <a:lstStyle/>
                    <a:p>
                      <a:pPr algn="ctr"/>
                      <a:r>
                        <a:rPr lang="en-US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6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11" name="Oval 10"/>
          <p:cNvSpPr/>
          <p:nvPr/>
        </p:nvSpPr>
        <p:spPr>
          <a:xfrm>
            <a:off x="4419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371600" y="34290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13" name="Oval 12"/>
          <p:cNvSpPr/>
          <p:nvPr/>
        </p:nvSpPr>
        <p:spPr>
          <a:xfrm>
            <a:off x="1371600" y="40386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14" name="Oval 13"/>
          <p:cNvSpPr/>
          <p:nvPr/>
        </p:nvSpPr>
        <p:spPr>
          <a:xfrm>
            <a:off x="1371600" y="4648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019800" y="34290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17" name="Oval 16"/>
          <p:cNvSpPr/>
          <p:nvPr/>
        </p:nvSpPr>
        <p:spPr>
          <a:xfrm>
            <a:off x="6019800" y="40386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6019800" y="46482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19" name="Oval 18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0" name="Oval 19"/>
          <p:cNvSpPr/>
          <p:nvPr/>
        </p:nvSpPr>
        <p:spPr>
          <a:xfrm>
            <a:off x="2895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1" name="Oval 20"/>
          <p:cNvSpPr/>
          <p:nvPr/>
        </p:nvSpPr>
        <p:spPr>
          <a:xfrm>
            <a:off x="4419600" y="28194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9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0833 0.0888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34167 0.1777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0.50833 0.26667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7" grpId="0" animBg="1"/>
      <p:bldP spid="18" grpId="0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531425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57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2 :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209800"/>
          <a:ext cx="7772400" cy="30174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478588"/>
                <a:gridCol w="1112212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id-ID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7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  <a:tr h="57465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143000" y="3505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id-ID" sz="2400" b="1" dirty="0"/>
          </a:p>
        </p:txBody>
      </p:sp>
      <p:sp>
        <p:nvSpPr>
          <p:cNvPr id="13" name="Oval 12"/>
          <p:cNvSpPr/>
          <p:nvPr/>
        </p:nvSpPr>
        <p:spPr>
          <a:xfrm>
            <a:off x="1143000" y="41148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14" name="Oval 13"/>
          <p:cNvSpPr/>
          <p:nvPr/>
        </p:nvSpPr>
        <p:spPr>
          <a:xfrm>
            <a:off x="1143000" y="47244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248400" y="3505200"/>
            <a:ext cx="6096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id-ID" b="1" dirty="0"/>
          </a:p>
        </p:txBody>
      </p:sp>
      <p:sp>
        <p:nvSpPr>
          <p:cNvPr id="17" name="Oval 16"/>
          <p:cNvSpPr/>
          <p:nvPr/>
        </p:nvSpPr>
        <p:spPr>
          <a:xfrm>
            <a:off x="6324600" y="41148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18" name="Oval 17"/>
          <p:cNvSpPr/>
          <p:nvPr/>
        </p:nvSpPr>
        <p:spPr>
          <a:xfrm>
            <a:off x="6324600" y="4724400"/>
            <a:ext cx="4572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8</a:t>
            </a:r>
            <a:endParaRPr lang="id-ID" sz="2400" b="1" dirty="0"/>
          </a:p>
        </p:txBody>
      </p:sp>
      <p:sp>
        <p:nvSpPr>
          <p:cNvPr id="20" name="Oval 1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2" name="Oval 21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23" name="Oval 22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7</a:t>
            </a:r>
            <a:endParaRPr lang="id-ID" sz="2400" b="1" dirty="0"/>
          </a:p>
        </p:txBody>
      </p:sp>
      <p:sp>
        <p:nvSpPr>
          <p:cNvPr id="24" name="Oval 23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  <p:sp>
        <p:nvSpPr>
          <p:cNvPr id="25" name="Oval 24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6" name="Oval 25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id-ID" sz="2400" b="1" dirty="0"/>
          </a:p>
        </p:txBody>
      </p:sp>
      <p:sp>
        <p:nvSpPr>
          <p:cNvPr id="27" name="Oval 26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6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5 0.08888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5833 0.0888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6667 0.1777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0" y="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0.55834 0.2666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5833 0.2666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1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7" grpId="0" animBg="1"/>
      <p:bldP spid="18" grpId="0" animBg="1"/>
      <p:bldP spid="20" grpId="0" animBg="1"/>
      <p:bldP spid="20" grpId="1" animBg="1"/>
      <p:bldP spid="22" grpId="0" animBg="1"/>
      <p:bldP spid="23" grpId="0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Strategi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Algoritma</a:t>
            </a:r>
            <a:endParaRPr lang="en-US" sz="48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Langsung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(Direct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Brute-Force, Greedy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Berbasis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Ruang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Status (State-space Base)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Backtracking, Branch &amp; Bound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Atas-Bawah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(Top-Down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 smtClean="0">
                <a:solidFill>
                  <a:srgbClr val="000000"/>
                </a:solidFill>
                <a:latin typeface="Maiandra GD" pitchFamily="34" charset="0"/>
              </a:rPr>
              <a:t>Divide &amp; Conquer</a:t>
            </a:r>
            <a:r>
              <a:rPr lang="en-US" dirty="0" smtClean="0">
                <a:solidFill>
                  <a:srgbClr val="000000"/>
                </a:solidFill>
                <a:latin typeface="Maiandra GD" pitchFamily="34" charset="0"/>
              </a:rPr>
              <a:t>	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 typeface="+mj-lt"/>
              <a:buAutoNum type="arabicPeriod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Strategi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Bawah-Atas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(Bottom-Up Solution)</a:t>
            </a:r>
          </a:p>
          <a:p>
            <a:pPr marL="1028700" lvl="2" indent="-457200">
              <a:lnSpc>
                <a:spcPct val="150000"/>
              </a:lnSpc>
              <a:spcBef>
                <a:spcPts val="700"/>
              </a:spcBef>
              <a:buFont typeface="Wingdings" pitchFamily="2" charset="2"/>
              <a:buChar char="v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smtClean="0">
                <a:solidFill>
                  <a:srgbClr val="000000"/>
                </a:solidFill>
                <a:latin typeface="Maiandra GD" pitchFamily="34" charset="0"/>
              </a:rPr>
              <a:t>Dynamic Programming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47800" y="5943600"/>
            <a:ext cx="3200400" cy="533400"/>
          </a:xfrm>
          <a:prstGeom prst="rect">
            <a:avLst/>
          </a:prstGeom>
          <a:solidFill>
            <a:srgbClr val="F6862A">
              <a:alpha val="2862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6301056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1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52701" y="2476501"/>
            <a:ext cx="3047998" cy="2971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194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MUNDUR -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Langkah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Dinamis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1 : 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209800"/>
          <a:ext cx="7772400" cy="18287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1295400"/>
                <a:gridCol w="1295400"/>
                <a:gridCol w="1295400"/>
                <a:gridCol w="1478588"/>
                <a:gridCol w="1112212"/>
              </a:tblGrid>
              <a:tr h="574656">
                <a:tc row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ASAL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KEMUNGKINAN</a:t>
                      </a:r>
                      <a:r>
                        <a:rPr lang="en-US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TUJUAN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SOLUSI OPTIMUM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574656">
                <a:tc v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000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cap="none" spc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id-ID" sz="2000" b="1" cap="none" spc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Bobot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(ASAL)</a:t>
                      </a:r>
                      <a:endParaRPr lang="id-ID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r>
                        <a:rPr lang="en-US" b="1" cap="none" spc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b="1" cap="none" spc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</a:tr>
              <a:tr h="614016">
                <a:tc>
                  <a:txBody>
                    <a:bodyPr/>
                    <a:lstStyle/>
                    <a:p>
                      <a:pPr algn="ctr"/>
                      <a:r>
                        <a:rPr lang="en-US" sz="24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id-ID" sz="2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id-ID" sz="20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cap="none" spc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11</a:t>
                      </a:r>
                      <a:endParaRPr lang="id-ID" sz="2400" b="1" cap="none" spc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d-ID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Oval 9"/>
          <p:cNvSpPr/>
          <p:nvPr/>
        </p:nvSpPr>
        <p:spPr>
          <a:xfrm>
            <a:off x="23622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id-ID" sz="2400" b="1" dirty="0"/>
          </a:p>
        </p:txBody>
      </p:sp>
      <p:sp>
        <p:nvSpPr>
          <p:cNvPr id="12" name="Oval 11"/>
          <p:cNvSpPr/>
          <p:nvPr/>
        </p:nvSpPr>
        <p:spPr>
          <a:xfrm>
            <a:off x="1143000" y="3505200"/>
            <a:ext cx="457200" cy="457200"/>
          </a:xfrm>
          <a:prstGeom prst="ellipse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id-ID" sz="2400" b="1" dirty="0"/>
          </a:p>
        </p:txBody>
      </p:sp>
      <p:sp>
        <p:nvSpPr>
          <p:cNvPr id="16" name="Oval 15"/>
          <p:cNvSpPr/>
          <p:nvPr/>
        </p:nvSpPr>
        <p:spPr>
          <a:xfrm>
            <a:off x="6248400" y="3505200"/>
            <a:ext cx="609600" cy="4572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11</a:t>
            </a:r>
            <a:endParaRPr lang="id-ID" b="1" dirty="0"/>
          </a:p>
        </p:txBody>
      </p:sp>
      <p:sp>
        <p:nvSpPr>
          <p:cNvPr id="20" name="Oval 19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23" name="Oval 22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  <p:sp>
        <p:nvSpPr>
          <p:cNvPr id="24" name="Oval 23"/>
          <p:cNvSpPr/>
          <p:nvPr/>
        </p:nvSpPr>
        <p:spPr>
          <a:xfrm>
            <a:off x="36576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id-ID" sz="2400" b="1" dirty="0"/>
          </a:p>
        </p:txBody>
      </p:sp>
      <p:sp>
        <p:nvSpPr>
          <p:cNvPr id="31" name="Oval 30"/>
          <p:cNvSpPr/>
          <p:nvPr/>
        </p:nvSpPr>
        <p:spPr>
          <a:xfrm>
            <a:off x="4953000" y="2895600"/>
            <a:ext cx="457200" cy="457200"/>
          </a:xfrm>
          <a:prstGeom prst="ellipse">
            <a:avLst/>
          </a:prstGeom>
          <a:effectLst>
            <a:innerShdw blurRad="114300">
              <a:prstClr val="black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id-ID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44444E-6 L 0.40833 0.0888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4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31666 0.08888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00" y="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20" grpId="0" animBg="1"/>
      <p:bldP spid="20" grpId="1" animBg="1"/>
      <p:bldP spid="23" grpId="0" animBg="1"/>
      <p:bldP spid="24" grpId="0" animBg="1"/>
      <p:bldP spid="31" grpId="0" animBg="1"/>
      <p:bldP spid="31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852395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05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90800" y="2438400"/>
            <a:ext cx="3048000" cy="3048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956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990600" y="38862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38200" y="4114800"/>
            <a:ext cx="1524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graphicFrame>
        <p:nvGraphicFramePr>
          <p:cNvPr id="26419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402726"/>
              </p:ext>
            </p:extLst>
          </p:nvPr>
        </p:nvGraphicFramePr>
        <p:xfrm>
          <a:off x="609600" y="1676400"/>
          <a:ext cx="8077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53" r:id="rId4" imgW="4598280" imgH="1862640" progId="Visio.Drawing.11">
                  <p:embed/>
                </p:oleObj>
              </mc:Choice>
              <mc:Fallback>
                <p:oleObj r:id="rId4" imgW="4598280" imgH="186264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76400"/>
                        <a:ext cx="8077200" cy="441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 rot="10800000">
            <a:off x="7391400" y="3048000"/>
            <a:ext cx="914400" cy="685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7391400" y="4114800"/>
            <a:ext cx="838200" cy="533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5791200" y="2286000"/>
            <a:ext cx="1295400" cy="6096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0" y="3581400"/>
            <a:ext cx="2286000" cy="15240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5715000" y="4038600"/>
            <a:ext cx="1295400" cy="457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>
            <a:off x="2590800" y="2286000"/>
            <a:ext cx="2819400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2514600" y="22860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552701" y="2476501"/>
            <a:ext cx="3047998" cy="2971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10800000" flipV="1">
            <a:off x="2514600" y="4038600"/>
            <a:ext cx="29718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2590800" y="2438400"/>
            <a:ext cx="2819400" cy="14478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990600" y="3886200"/>
            <a:ext cx="12192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V="1">
            <a:off x="838200" y="4114800"/>
            <a:ext cx="1524000" cy="121920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Shortest Path 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Bobot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3 – 5 – 8 – 10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4 – 5 – 8 – 10</a:t>
            </a: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1 – 4 – 6 – 9 - 10</a:t>
            </a:r>
          </a:p>
          <a:p>
            <a:pPr>
              <a:buNone/>
            </a:pP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2971800" cy="4111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Arabic Typesetting" pitchFamily="66" charset="-78"/>
                <a:cs typeface="Arabic Typesetting" pitchFamily="66" charset="-78"/>
              </a:rPr>
              <a:t>CONTOH KASUS 1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81000" y="838200"/>
            <a:ext cx="2895600" cy="45720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Shortest Path</a:t>
            </a:r>
            <a:endParaRPr lang="id-ID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620000" cy="1828800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latin typeface="Comic Sans MS" pitchFamily="66" charset="0"/>
                <a:cs typeface="Arial" pitchFamily="34" charset="0"/>
              </a:rPr>
              <a:t>Bagaimana</a:t>
            </a:r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Comic Sans MS" pitchFamily="66" charset="0"/>
                <a:cs typeface="Arial" pitchFamily="34" charset="0"/>
              </a:rPr>
              <a:t>dengan</a:t>
            </a:r>
            <a:r>
              <a:rPr lang="en-US" sz="40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en-US" sz="4800" dirty="0" smtClean="0">
                <a:latin typeface="Comic Sans MS" pitchFamily="66" charset="0"/>
                <a:cs typeface="Arial" pitchFamily="34" charset="0"/>
              </a:rPr>
              <a:t/>
            </a:r>
            <a:br>
              <a:rPr lang="en-US" sz="4800" dirty="0" smtClean="0">
                <a:latin typeface="Comic Sans MS" pitchFamily="66" charset="0"/>
                <a:cs typeface="Arial" pitchFamily="34" charset="0"/>
              </a:rPr>
            </a:br>
            <a:r>
              <a:rPr lang="en-US" sz="4800" dirty="0" smtClean="0">
                <a:solidFill>
                  <a:srgbClr val="C00000"/>
                </a:solidFill>
                <a:latin typeface="Comic Sans MS" pitchFamily="66" charset="0"/>
                <a:cs typeface="Arial" pitchFamily="34" charset="0"/>
              </a:rPr>
              <a:t>Forward DP ???</a:t>
            </a:r>
            <a:endParaRPr lang="en-US" dirty="0" smtClean="0">
              <a:solidFill>
                <a:srgbClr val="C00000"/>
              </a:solidFill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7000"/>
            <a:ext cx="76200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DYNAMIC </a:t>
            </a:r>
            <a:br>
              <a:rPr lang="en-US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PROGRAMMING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524000" y="4037012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24000" y="2438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3200"/>
            <a:ext cx="7620000" cy="3048000"/>
          </a:xfrm>
        </p:spPr>
        <p:txBody>
          <a:bodyPr>
            <a:noAutofit/>
          </a:bodyPr>
          <a:lstStyle/>
          <a:p>
            <a:r>
              <a:rPr lang="en-US" sz="4000" i="1" dirty="0" smtClean="0">
                <a:latin typeface="Arial" pitchFamily="34" charset="0"/>
                <a:cs typeface="Arial" pitchFamily="34" charset="0"/>
              </a:rPr>
              <a:t>An idea, like a ghost …</a:t>
            </a:r>
            <a:br>
              <a:rPr lang="en-US" sz="4000" i="1" dirty="0" smtClean="0"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must be spoken to a little,</a:t>
            </a:r>
            <a:br>
              <a:rPr lang="en-US" sz="4000" i="1" dirty="0" smtClean="0">
                <a:latin typeface="Arial" pitchFamily="34" charset="0"/>
                <a:cs typeface="Arial" pitchFamily="34" charset="0"/>
              </a:rPr>
            </a:br>
            <a:r>
              <a:rPr lang="en-US" sz="4000" i="1" dirty="0" smtClean="0">
                <a:latin typeface="Arial" pitchFamily="34" charset="0"/>
                <a:cs typeface="Arial" pitchFamily="34" charset="0"/>
              </a:rPr>
              <a:t>before it will explain itself.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	Charles Dickens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Pengertian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381001" y="1447799"/>
            <a:ext cx="2819400" cy="1600200"/>
          </a:xfrm>
          <a:prstGeom prst="cloudCallout">
            <a:avLst>
              <a:gd name="adj1" fmla="val 33203"/>
              <a:gd name="adj2" fmla="val 7694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92792" y="1976351"/>
            <a:ext cx="3148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dirty="0" smtClean="0">
                <a:latin typeface="Maiandra GD" pitchFamily="34" charset="0"/>
              </a:rPr>
              <a:t>Richard Bellman, 1950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519216">
            <a:off x="3952620" y="1624795"/>
            <a:ext cx="4581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400" dirty="0" smtClean="0">
                <a:latin typeface="Maiandra GD" pitchFamily="34" charset="0"/>
              </a:rPr>
              <a:t>Programming = Planning</a:t>
            </a:r>
          </a:p>
          <a:p>
            <a:pPr lvl="1" algn="ctr"/>
            <a:r>
              <a:rPr lang="en-US" sz="2400" dirty="0" smtClean="0">
                <a:latin typeface="Maiandra GD" pitchFamily="34" charset="0"/>
              </a:rPr>
              <a:t>≠</a:t>
            </a:r>
          </a:p>
          <a:p>
            <a:pPr lvl="1" algn="ctr"/>
            <a:r>
              <a:rPr lang="en-US" sz="2400" dirty="0" smtClean="0">
                <a:latin typeface="Maiandra GD" pitchFamily="34" charset="0"/>
              </a:rPr>
              <a:t>Computer Programming</a:t>
            </a:r>
          </a:p>
        </p:txBody>
      </p:sp>
      <p:pic>
        <p:nvPicPr>
          <p:cNvPr id="18534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333819"/>
            <a:ext cx="8105468" cy="28383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Definisi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Dynamic Programming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pemecahan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masalah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menguraikan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menjadi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sekumpulan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langkah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sehingga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merupakan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saling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berkaitan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 rot="10800000">
            <a:off x="5181600" y="4267200"/>
            <a:ext cx="3581400" cy="2211885"/>
          </a:xfrm>
          <a:prstGeom prst="cloudCallout">
            <a:avLst>
              <a:gd name="adj1" fmla="val 33203"/>
              <a:gd name="adj2" fmla="val 76941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 rot="21235108">
            <a:off x="5388724" y="4735412"/>
            <a:ext cx="3148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iandra GD" pitchFamily="34" charset="0"/>
              </a:rPr>
              <a:t>TSP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Shortest Path</a:t>
            </a:r>
          </a:p>
          <a:p>
            <a:pPr algn="ctr"/>
            <a:r>
              <a:rPr lang="en-US" sz="2400" dirty="0" smtClean="0">
                <a:latin typeface="Maiandra GD" pitchFamily="34" charset="0"/>
              </a:rPr>
              <a:t>0/1 Knapsack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Greedy VS Dynamic </a:t>
            </a:r>
            <a:r>
              <a:rPr lang="en-US" sz="4000" dirty="0" err="1" smtClean="0">
                <a:latin typeface="Arabic Typesetting" pitchFamily="66" charset="-78"/>
                <a:cs typeface="Arabic Typesetting" pitchFamily="66" charset="-78"/>
              </a:rPr>
              <a:t>Prog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Greedy 			   : </a:t>
            </a:r>
            <a:r>
              <a:rPr lang="en-US" sz="2400" b="1" dirty="0" smtClean="0">
                <a:solidFill>
                  <a:srgbClr val="000000"/>
                </a:solidFill>
                <a:latin typeface="Maiandra GD" pitchFamily="34" charset="0"/>
              </a:rPr>
              <a:t>1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Dynamic Programming   : </a:t>
            </a:r>
            <a:r>
              <a:rPr lang="en-US" sz="2400" b="1" dirty="0" err="1" smtClean="0">
                <a:solidFill>
                  <a:srgbClr val="000000"/>
                </a:solidFill>
                <a:latin typeface="Maiandra GD" pitchFamily="34" charset="0"/>
              </a:rPr>
              <a:t>banyak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rangkaian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keputusan</a:t>
            </a: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Karakter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Masalah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Terdapat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berhingga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mungkin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suatu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dibangun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sebagai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hasil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sebelumnya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FontTx/>
              <a:buChar char="-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persyaratan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optimasi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membatasi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jumlah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pilihan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dipertimbangkan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.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90600" y="3505200"/>
            <a:ext cx="7696200" cy="609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Prinsip</a:t>
            </a:r>
            <a:r>
              <a:rPr lang="en-US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dirty="0" err="1" smtClean="0">
                <a:latin typeface="Arabic Typesetting" pitchFamily="66" charset="-78"/>
                <a:cs typeface="Arabic Typesetting" pitchFamily="66" charset="-78"/>
              </a:rPr>
              <a:t>Optimalitas</a:t>
            </a:r>
            <a:endParaRPr lang="en-US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762000" y="1600200"/>
            <a:ext cx="8077200" cy="5029200"/>
          </a:xfrm>
        </p:spPr>
        <p:txBody>
          <a:bodyPr>
            <a:normAutofit/>
          </a:bodyPr>
          <a:lstStyle/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“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Jika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total optimal,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maka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bagian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solusi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sampai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tahap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-k </a:t>
            </a:r>
            <a:r>
              <a:rPr lang="en-US" sz="2400" dirty="0" err="1" smtClean="0">
                <a:solidFill>
                  <a:srgbClr val="000000"/>
                </a:solidFill>
                <a:latin typeface="Maiandra GD" pitchFamily="34" charset="0"/>
              </a:rPr>
              <a:t>juga</a:t>
            </a:r>
            <a:r>
              <a:rPr lang="en-US" sz="2400" dirty="0" smtClean="0">
                <a:solidFill>
                  <a:srgbClr val="000000"/>
                </a:solidFill>
                <a:latin typeface="Maiandra GD" pitchFamily="34" charset="0"/>
              </a:rPr>
              <a:t> optimal ”</a:t>
            </a:r>
          </a:p>
          <a:p>
            <a:pPr marL="628650" lvl="1" indent="-457200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 smtClean="0">
              <a:solidFill>
                <a:srgbClr val="000000"/>
              </a:solidFill>
              <a:latin typeface="Maiandra GD" pitchFamily="34" charset="0"/>
            </a:endParaRPr>
          </a:p>
          <a:p>
            <a:pPr marL="628650" lvl="1" indent="-457200" algn="ctr">
              <a:lnSpc>
                <a:spcPct val="150000"/>
              </a:lnSpc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 + 1]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[k] 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 Cost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[k]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ke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[k+1]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371600" y="12192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1295400"/>
            <a:ext cx="624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48400" y="152400"/>
            <a:ext cx="277031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 pitchFamily="66" charset="0"/>
              </a:rPr>
              <a:t>Dynamic Programming</a:t>
            </a:r>
            <a:endParaRPr lang="id-ID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</TotalTime>
  <Words>538</Words>
  <Application>Microsoft Office PowerPoint</Application>
  <PresentationFormat>On-screen Show (4:3)</PresentationFormat>
  <Paragraphs>245</Paragraphs>
  <Slides>26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9" baseType="lpstr">
      <vt:lpstr>Aharoni</vt:lpstr>
      <vt:lpstr>Arabic Typesetting</vt:lpstr>
      <vt:lpstr>Arial</vt:lpstr>
      <vt:lpstr>Batang</vt:lpstr>
      <vt:lpstr>Calibri</vt:lpstr>
      <vt:lpstr>Comic Sans MS</vt:lpstr>
      <vt:lpstr>Courier New</vt:lpstr>
      <vt:lpstr>Kozuka Gothic Pro H</vt:lpstr>
      <vt:lpstr>Maiandra GD</vt:lpstr>
      <vt:lpstr>Times New Roman</vt:lpstr>
      <vt:lpstr>Wingdings</vt:lpstr>
      <vt:lpstr>Office Theme</vt:lpstr>
      <vt:lpstr>Microsoft Office Visio Drawing</vt:lpstr>
      <vt:lpstr>MATERI PERKULIAHAN ANALISIS ALGORITMA</vt:lpstr>
      <vt:lpstr>Strategi Algoritma</vt:lpstr>
      <vt:lpstr>DYNAMIC  PROGRAMMING</vt:lpstr>
      <vt:lpstr>An idea, like a ghost … must be spoken to a little, before it will explain itself.       Charles Dickens</vt:lpstr>
      <vt:lpstr>Pengertian</vt:lpstr>
      <vt:lpstr>Definisi</vt:lpstr>
      <vt:lpstr>Greedy VS Dynamic Prog.</vt:lpstr>
      <vt:lpstr>Karakter Masalah</vt:lpstr>
      <vt:lpstr>Prinsip Optimalitas</vt:lpstr>
      <vt:lpstr>Karakter Penyelesaian</vt:lpstr>
      <vt:lpstr>Jenis DP</vt:lpstr>
      <vt:lpstr>Langkah Penyelesaian</vt:lpstr>
      <vt:lpstr>Contoh Kasus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CONTOH KASUS 1</vt:lpstr>
      <vt:lpstr>Bagaimana dengan  Forward DP ???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829</cp:revision>
  <dcterms:created xsi:type="dcterms:W3CDTF">2012-02-22T14:18:32Z</dcterms:created>
  <dcterms:modified xsi:type="dcterms:W3CDTF">2018-12-17T05:13:26Z</dcterms:modified>
</cp:coreProperties>
</file>