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42"/>
  </p:notesMasterIdLst>
  <p:sldIdLst>
    <p:sldId id="256" r:id="rId2"/>
    <p:sldId id="257" r:id="rId3"/>
    <p:sldId id="292" r:id="rId4"/>
    <p:sldId id="293" r:id="rId5"/>
    <p:sldId id="272" r:id="rId6"/>
    <p:sldId id="280" r:id="rId7"/>
    <p:sldId id="273" r:id="rId8"/>
    <p:sldId id="274" r:id="rId9"/>
    <p:sldId id="275" r:id="rId10"/>
    <p:sldId id="276" r:id="rId11"/>
    <p:sldId id="258" r:id="rId12"/>
    <p:sldId id="300" r:id="rId13"/>
    <p:sldId id="301" r:id="rId14"/>
    <p:sldId id="302" r:id="rId15"/>
    <p:sldId id="303" r:id="rId16"/>
    <p:sldId id="277" r:id="rId17"/>
    <p:sldId id="278" r:id="rId18"/>
    <p:sldId id="279" r:id="rId19"/>
    <p:sldId id="299" r:id="rId20"/>
    <p:sldId id="259" r:id="rId21"/>
    <p:sldId id="283" r:id="rId22"/>
    <p:sldId id="306" r:id="rId23"/>
    <p:sldId id="307" r:id="rId24"/>
    <p:sldId id="305" r:id="rId25"/>
    <p:sldId id="308" r:id="rId26"/>
    <p:sldId id="309" r:id="rId27"/>
    <p:sldId id="310" r:id="rId28"/>
    <p:sldId id="312" r:id="rId29"/>
    <p:sldId id="284" r:id="rId30"/>
    <p:sldId id="285" r:id="rId31"/>
    <p:sldId id="260" r:id="rId32"/>
    <p:sldId id="286" r:id="rId33"/>
    <p:sldId id="268" r:id="rId34"/>
    <p:sldId id="262" r:id="rId35"/>
    <p:sldId id="263" r:id="rId36"/>
    <p:sldId id="290" r:id="rId37"/>
    <p:sldId id="264" r:id="rId38"/>
    <p:sldId id="265" r:id="rId39"/>
    <p:sldId id="266" r:id="rId40"/>
    <p:sldId id="267" r:id="rId41"/>
  </p:sldIdLst>
  <p:sldSz cx="9144000" cy="6858000" type="screen4x3"/>
  <p:notesSz cx="6834188" cy="9979025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17A109-3115-45BE-A3A7-3C1B8C7709A9}" type="datetimeFigureOut">
              <a:rPr lang="en-US" altLang="id-ID"/>
              <a:pPr/>
              <a:t>12/23/2018</a:t>
            </a:fld>
            <a:endParaRPr lang="en-US" alt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202958-EC16-407A-8647-39945E198B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76398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d-ID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9DDA2F-069D-41C9-B36A-5F17F928135B}" type="slidenum">
              <a:rPr lang="en-US" altLang="id-ID"/>
              <a:pPr eaLnBrk="1" hangingPunct="1"/>
              <a:t>35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7892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D0E07B-FD7A-4605-851A-517D66EEAFBC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811-5F07-4967-92A2-C0B1E40E6F2F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48F1-CA42-402D-A717-9EDFAAAEECFD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308A6-091B-42C7-9AA7-B5DADC105C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51908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6D0BC-89D0-44C8-998D-7BA4B5746AE5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7571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025-D34C-4670-86C5-ADC1856F0F23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2FCA0-101A-43B0-BBF4-DF05C583F93F}" type="slidenum">
              <a:rPr lang="id-ID" altLang="id-ID" smtClean="0"/>
              <a:pPr/>
              <a:t>‹#›</a:t>
            </a:fld>
            <a:endParaRPr lang="id-ID" alt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096-8B8E-4B4F-9CF7-C5D0AE0D99BB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78CA-4C34-480B-9CF6-A51A1D1D04C3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D591-9264-4A6C-B601-51A5E9999567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EDFC-DF2B-479E-804F-5B493DDD0D81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CFCC-0909-4250-95CF-044783966BB3}" type="slidenum">
              <a:rPr lang="id-ID" altLang="id-ID" smtClean="0"/>
              <a:pPr/>
              <a:t>‹#›</a:t>
            </a:fld>
            <a:endParaRPr lang="id-ID" alt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63A300-63C1-4928-B1DF-69853C1F1616}" type="slidenum">
              <a:rPr lang="id-ID" altLang="id-ID" smtClean="0"/>
              <a:pPr/>
              <a:t>‹#›</a:t>
            </a:fld>
            <a:endParaRPr lang="id-ID" alt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B3F75E3-136E-47AC-BF6F-05BD73659998}" type="slidenum">
              <a:rPr lang="id-ID" altLang="id-ID" smtClean="0"/>
              <a:pPr/>
              <a:t>‹#›</a:t>
            </a:fld>
            <a:endParaRPr lang="id-ID" altLang="id-ID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628800"/>
            <a:ext cx="7992243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NORMALISASI DATA</a:t>
            </a:r>
            <a:endParaRPr lang="id-ID" altLang="id-ID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509120"/>
            <a:ext cx="6768479" cy="1752600"/>
          </a:xfrm>
        </p:spPr>
        <p:txBody>
          <a:bodyPr/>
          <a:lstStyle/>
          <a:p>
            <a:pPr eaLnBrk="1" hangingPunct="1"/>
            <a:r>
              <a:rPr lang="id-ID" alt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 Gustiana - Unikom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5791200" cy="1371600"/>
          </a:xfrm>
        </p:spPr>
        <p:txBody>
          <a:bodyPr/>
          <a:lstStyle/>
          <a:p>
            <a:r>
              <a:rPr lang="en-US" altLang="id-ID" dirty="0" err="1" smtClean="0"/>
              <a:t>Tabel</a:t>
            </a:r>
            <a:r>
              <a:rPr lang="en-US" altLang="id-ID" dirty="0" smtClean="0"/>
              <a:t> Universal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826452"/>
              </p:ext>
            </p:extLst>
          </p:nvPr>
        </p:nvGraphicFramePr>
        <p:xfrm>
          <a:off x="251520" y="3284984"/>
          <a:ext cx="8572500" cy="2286000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3516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No-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Mhs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Nm-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Mhs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Jurusan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Kd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-MK 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Nama-MK               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Kd-Dosen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Nm_Dosen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Nilai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2683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Welli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MI   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MI350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Manajemen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Basis Data       B104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                             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MI465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Analisis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Prc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Sistem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B317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Dita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5432     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Bakri           AK  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MI350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Manajemen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Basis Data       B104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                            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AK201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Akuntansi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Keuangan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D310       Lia              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                                                </a:t>
                      </a:r>
                      <a:r>
                        <a:rPr lang="id-ID" sz="16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b="0" dirty="0" smtClean="0">
                          <a:latin typeface="Times New Roman"/>
                          <a:ea typeface="Times New Roman"/>
                        </a:rPr>
                        <a:t>DP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300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Dasar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Pemasaran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B212       Lola             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 rot="5400000">
            <a:off x="-1587" y="4444652"/>
            <a:ext cx="22875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927894" y="444544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643857" y="4373438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421682" y="444544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581922" y="444544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571332" y="4373438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715919" y="4373438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8280920" cy="1371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id-ID" altLang="id-ID" sz="3200" b="1" dirty="0" smtClean="0"/>
              <a:t>Normal 1 (1st Normal Form)</a:t>
            </a:r>
            <a:r>
              <a:rPr lang="id-ID" altLang="id-ID" dirty="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84984"/>
            <a:ext cx="7620000" cy="2841179"/>
          </a:xfrm>
        </p:spPr>
        <p:txBody>
          <a:bodyPr/>
          <a:lstStyle/>
          <a:p>
            <a:pPr eaLnBrk="1" hangingPunct="1"/>
            <a:r>
              <a:rPr lang="id-ID" altLang="id-ID" dirty="0" smtClean="0"/>
              <a:t>Aturan :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id-ID" altLang="id-ID" dirty="0" smtClean="0"/>
              <a:t>Tidak adanya </a:t>
            </a:r>
            <a:r>
              <a:rPr lang="en-US" altLang="id-ID" b="1" dirty="0" err="1" smtClean="0"/>
              <a:t>atribut</a:t>
            </a:r>
            <a:r>
              <a:rPr lang="en-US" altLang="id-ID" b="1" dirty="0" smtClean="0"/>
              <a:t> multi-value</a:t>
            </a:r>
            <a:r>
              <a:rPr lang="en-US" altLang="id-ID" dirty="0" smtClean="0"/>
              <a:t>, </a:t>
            </a:r>
            <a:r>
              <a:rPr lang="en-US" altLang="id-ID" b="1" dirty="0" err="1" smtClean="0"/>
              <a:t>atribut</a:t>
            </a:r>
            <a:r>
              <a:rPr lang="en-US" altLang="id-ID" b="1" dirty="0" smtClean="0"/>
              <a:t> </a:t>
            </a:r>
            <a:r>
              <a:rPr lang="en-US" altLang="id-ID" b="1" dirty="0" err="1" smtClean="0"/>
              <a:t>komposit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atau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kombinasinya</a:t>
            </a:r>
            <a:r>
              <a:rPr lang="en-US" altLang="id-ID" dirty="0" smtClean="0"/>
              <a:t>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id-ID" altLang="id-ID" dirty="0" smtClean="0"/>
              <a:t>Mendefinisikan atribut kunci</a:t>
            </a:r>
            <a:r>
              <a:rPr lang="en-US" altLang="id-ID" dirty="0" smtClean="0"/>
              <a:t>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id-ID" dirty="0" err="1" smtClean="0"/>
              <a:t>Setiap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atribut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tabel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tersebut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harus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bernilai</a:t>
            </a:r>
            <a:r>
              <a:rPr lang="en-US" altLang="id-ID" dirty="0" smtClean="0"/>
              <a:t> </a:t>
            </a:r>
            <a:r>
              <a:rPr lang="en-US" altLang="id-ID" i="1" dirty="0" smtClean="0"/>
              <a:t>atomic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tidak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dapat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dibagi-bagi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lagi</a:t>
            </a:r>
            <a:r>
              <a:rPr lang="en-US" altLang="id-ID" dirty="0" smtClean="0"/>
              <a:t>)</a:t>
            </a:r>
            <a:endParaRPr lang="id-ID" alt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296"/>
            <a:ext cx="7499176" cy="1371600"/>
          </a:xfrm>
        </p:spPr>
        <p:txBody>
          <a:bodyPr/>
          <a:lstStyle/>
          <a:p>
            <a:r>
              <a:rPr lang="id-ID" dirty="0" smtClean="0"/>
              <a:t>TABEL BELUM NORMAL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572117"/>
              </p:ext>
            </p:extLst>
          </p:nvPr>
        </p:nvGraphicFramePr>
        <p:xfrm>
          <a:off x="611559" y="2420888"/>
          <a:ext cx="7848874" cy="280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701"/>
                <a:gridCol w="1544041"/>
                <a:gridCol w="1801381"/>
                <a:gridCol w="1801381"/>
                <a:gridCol w="1415370"/>
              </a:tblGrid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0000"/>
                          </a:solidFill>
                          <a:effectLst/>
                        </a:rPr>
                        <a:t>NIP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Nama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Jabatan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Keahlian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Lama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001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Man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Analisis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Acces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Oracle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002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Rizal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Analisis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MySQL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Oracle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003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Hanif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Programer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VB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 </a:t>
                      </a:r>
                      <a:r>
                        <a:rPr lang="en-US" sz="1800" b="1" dirty="0" err="1">
                          <a:effectLst/>
                        </a:rPr>
                        <a:t>tahun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Java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8 </a:t>
                      </a:r>
                      <a:r>
                        <a:rPr lang="en-US" sz="1800" b="1" dirty="0" err="1">
                          <a:effectLst/>
                        </a:rPr>
                        <a:t>tahun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229200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tabel</a:t>
            </a:r>
            <a:r>
              <a:rPr lang="en-US" b="1" dirty="0"/>
              <a:t> di </a:t>
            </a:r>
            <a:r>
              <a:rPr lang="en-US" b="1" dirty="0" err="1"/>
              <a:t>atas</a:t>
            </a:r>
            <a:r>
              <a:rPr lang="en-US" b="1" dirty="0"/>
              <a:t>, </a:t>
            </a:r>
            <a:r>
              <a:rPr lang="en-US" b="1" dirty="0" err="1"/>
              <a:t>contoh</a:t>
            </a:r>
            <a:r>
              <a:rPr lang="en-US" b="1" dirty="0"/>
              <a:t> data </a:t>
            </a:r>
            <a:r>
              <a:rPr lang="en-US" b="1" dirty="0" err="1"/>
              <a:t>belum</a:t>
            </a:r>
            <a:r>
              <a:rPr lang="en-US" b="1" dirty="0"/>
              <a:t> </a:t>
            </a:r>
            <a:r>
              <a:rPr lang="en-US" b="1" dirty="0" err="1"/>
              <a:t>ternormalisasi</a:t>
            </a:r>
            <a:r>
              <a:rPr lang="en-US" b="1" dirty="0"/>
              <a:t> </a:t>
            </a:r>
            <a:r>
              <a:rPr lang="en-US" b="1" dirty="0" err="1"/>
              <a:t>sehingga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diubah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1NF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berisi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yang </a:t>
            </a:r>
            <a:r>
              <a:rPr lang="en-US" b="1" dirty="0" err="1"/>
              <a:t>sama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mengandung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nilai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0097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1296"/>
            <a:ext cx="5791200" cy="1371600"/>
          </a:xfrm>
        </p:spPr>
        <p:txBody>
          <a:bodyPr/>
          <a:lstStyle/>
          <a:p>
            <a:r>
              <a:rPr lang="id-ID" dirty="0" smtClean="0"/>
              <a:t>NORMAL KE 1 (1NF)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261015"/>
              </p:ext>
            </p:extLst>
          </p:nvPr>
        </p:nvGraphicFramePr>
        <p:xfrm>
          <a:off x="395536" y="2420888"/>
          <a:ext cx="7848870" cy="301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700"/>
                <a:gridCol w="1544040"/>
                <a:gridCol w="1801380"/>
                <a:gridCol w="1801380"/>
                <a:gridCol w="1415370"/>
              </a:tblGrid>
              <a:tr h="37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FF0000"/>
                          </a:solidFill>
                          <a:effectLst/>
                        </a:rPr>
                        <a:t>NIP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Nama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Jabatan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Keahlian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Lama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001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Analisis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Acces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 tahun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001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Analisis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Oracle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 tahun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002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Rizal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Analisis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MySQL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 tahun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002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Rizal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Analisis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Oracle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 tahun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003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Hanif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Programer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 tahun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003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Hanif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Programer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VB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 tahun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6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003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Hanif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Programer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Java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 </a:t>
                      </a:r>
                      <a:r>
                        <a:rPr lang="en-US" sz="2000" dirty="0" err="1">
                          <a:effectLst/>
                        </a:rPr>
                        <a:t>tahun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7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712968" cy="13716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CONTOH 2 TABEL BELUM NORMAL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252573"/>
              </p:ext>
            </p:extLst>
          </p:nvPr>
        </p:nvGraphicFramePr>
        <p:xfrm>
          <a:off x="899592" y="2564901"/>
          <a:ext cx="7632848" cy="3384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2160240"/>
                <a:gridCol w="3888432"/>
              </a:tblGrid>
              <a:tr h="56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 err="1">
                          <a:effectLst/>
                        </a:rPr>
                        <a:t>Id_Sales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Nama_Sales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Telepon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S001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Ria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3513214, 3541245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S002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Anti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6548143, 5825143, 7563249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S003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Ani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085337732666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S004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Maya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6836592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S005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Wulan</a:t>
                      </a:r>
                      <a:endParaRPr lang="id-ID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6823928, 081234321454</a:t>
                      </a:r>
                      <a:endParaRPr lang="id-ID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6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NORMAL KE 1 (1NF)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42103"/>
              </p:ext>
            </p:extLst>
          </p:nvPr>
        </p:nvGraphicFramePr>
        <p:xfrm>
          <a:off x="395536" y="1988837"/>
          <a:ext cx="7920879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22"/>
                <a:gridCol w="2506607"/>
                <a:gridCol w="3509250"/>
              </a:tblGrid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 err="1">
                          <a:solidFill>
                            <a:srgbClr val="FF0000"/>
                          </a:solidFill>
                          <a:effectLst/>
                        </a:rPr>
                        <a:t>Id_Sales</a:t>
                      </a:r>
                      <a:endParaRPr lang="id-ID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Nama_Sales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Telepon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S001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Ria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3513214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S001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Ria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3541245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S002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Anti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6548143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S002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Anti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5825143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S002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Anti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7563249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S003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Ani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085337732666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S004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Maya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6836592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S005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Wulan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6823928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S005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Wulan</a:t>
                      </a:r>
                      <a:endParaRPr lang="id-ID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081234321454</a:t>
                      </a:r>
                      <a:endParaRPr lang="id-ID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8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121296"/>
            <a:ext cx="8240713" cy="1371600"/>
          </a:xfrm>
        </p:spPr>
        <p:txBody>
          <a:bodyPr/>
          <a:lstStyle/>
          <a:p>
            <a:r>
              <a:rPr lang="en-US" altLang="id-ID" b="1" dirty="0" smtClean="0"/>
              <a:t>Functional Dependency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24956"/>
            <a:ext cx="8229600" cy="2908300"/>
          </a:xfrm>
        </p:spPr>
        <p:txBody>
          <a:bodyPr>
            <a:normAutofit/>
          </a:bodyPr>
          <a:lstStyle/>
          <a:p>
            <a:r>
              <a:rPr lang="en-US" altLang="id-ID" sz="2400" b="1" dirty="0" err="1" smtClean="0"/>
              <a:t>Notasi</a:t>
            </a:r>
            <a:r>
              <a:rPr lang="en-US" altLang="id-ID" sz="2400" b="1" dirty="0" smtClean="0"/>
              <a:t>: A </a:t>
            </a:r>
            <a:r>
              <a:rPr lang="en-US" altLang="id-ID" sz="2400" b="1" dirty="0" smtClean="0">
                <a:sym typeface="Wingdings" pitchFamily="2" charset="2"/>
              </a:rPr>
              <a:t></a:t>
            </a:r>
            <a:r>
              <a:rPr lang="en-US" altLang="id-ID" sz="2400" b="1" dirty="0" smtClean="0"/>
              <a:t> B</a:t>
            </a:r>
            <a:r>
              <a:rPr lang="en-US" altLang="id-ID" sz="2400" dirty="0" smtClean="0"/>
              <a:t>                                                    A </a:t>
            </a:r>
            <a:r>
              <a:rPr lang="en-US" altLang="id-ID" sz="2400" dirty="0" err="1" smtClean="0"/>
              <a:t>dan</a:t>
            </a:r>
            <a:r>
              <a:rPr lang="en-US" altLang="id-ID" sz="2400" dirty="0" smtClean="0"/>
              <a:t> B </a:t>
            </a:r>
            <a:r>
              <a:rPr lang="en-US" altLang="id-ID" sz="2400" dirty="0" err="1" smtClean="0"/>
              <a:t>adalah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atribut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dari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sebuah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tabel</a:t>
            </a:r>
            <a:r>
              <a:rPr lang="en-US" altLang="id-ID" sz="2400" dirty="0" smtClean="0"/>
              <a:t>. </a:t>
            </a:r>
            <a:r>
              <a:rPr lang="en-US" altLang="id-ID" sz="2400" dirty="0" err="1" smtClean="0"/>
              <a:t>Berarti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secara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fungsional</a:t>
            </a:r>
            <a:r>
              <a:rPr lang="en-US" altLang="id-ID" sz="2400" dirty="0" smtClean="0"/>
              <a:t> A </a:t>
            </a:r>
            <a:r>
              <a:rPr lang="en-US" altLang="id-ID" sz="2400" dirty="0" err="1" smtClean="0"/>
              <a:t>menentukan</a:t>
            </a:r>
            <a:r>
              <a:rPr lang="en-US" altLang="id-ID" sz="2400" dirty="0" smtClean="0"/>
              <a:t> B </a:t>
            </a:r>
            <a:r>
              <a:rPr lang="en-US" altLang="id-ID" sz="2400" dirty="0" err="1" smtClean="0"/>
              <a:t>atau</a:t>
            </a:r>
            <a:r>
              <a:rPr lang="en-US" altLang="id-ID" sz="2400" dirty="0" smtClean="0"/>
              <a:t> B </a:t>
            </a:r>
            <a:r>
              <a:rPr lang="en-US" altLang="id-ID" sz="2400" dirty="0" err="1" smtClean="0"/>
              <a:t>tergantung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pada</a:t>
            </a:r>
            <a:r>
              <a:rPr lang="en-US" altLang="id-ID" sz="2400" dirty="0" smtClean="0"/>
              <a:t> A, </a:t>
            </a:r>
            <a:r>
              <a:rPr lang="en-US" altLang="id-ID" sz="2400" dirty="0" err="1" smtClean="0"/>
              <a:t>jika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hanya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jika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ada</a:t>
            </a:r>
            <a:r>
              <a:rPr lang="en-US" altLang="id-ID" sz="2400" dirty="0" smtClean="0"/>
              <a:t> 2 </a:t>
            </a:r>
            <a:r>
              <a:rPr lang="en-US" altLang="id-ID" sz="2400" dirty="0" err="1" smtClean="0"/>
              <a:t>baris</a:t>
            </a:r>
            <a:r>
              <a:rPr lang="en-US" altLang="id-ID" sz="2400" dirty="0" smtClean="0"/>
              <a:t> data </a:t>
            </a:r>
            <a:r>
              <a:rPr lang="en-US" altLang="id-ID" sz="2400" dirty="0" err="1" smtClean="0"/>
              <a:t>dengan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nilai</a:t>
            </a:r>
            <a:r>
              <a:rPr lang="en-US" altLang="id-ID" sz="2400" dirty="0" smtClean="0"/>
              <a:t> A yang </a:t>
            </a:r>
            <a:r>
              <a:rPr lang="en-US" altLang="id-ID" sz="2400" dirty="0" err="1" smtClean="0"/>
              <a:t>sama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maka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nilai</a:t>
            </a:r>
            <a:r>
              <a:rPr lang="en-US" altLang="id-ID" sz="2400" dirty="0" smtClean="0"/>
              <a:t> B juga </a:t>
            </a:r>
            <a:r>
              <a:rPr lang="en-US" altLang="id-ID" sz="2400" dirty="0" err="1" smtClean="0"/>
              <a:t>sama</a:t>
            </a:r>
            <a:r>
              <a:rPr lang="en-US" altLang="id-ID" sz="2400" dirty="0" smtClean="0"/>
              <a:t> </a:t>
            </a:r>
            <a:endParaRPr lang="en-US" altLang="id-ID" sz="2400" b="1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8313" y="4940647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altLang="id-ID" sz="2800" b="1" dirty="0" err="1"/>
              <a:t>Notasi</a:t>
            </a:r>
            <a:r>
              <a:rPr lang="en-US" altLang="id-ID" sz="2800" b="1" dirty="0"/>
              <a:t>: A </a:t>
            </a:r>
            <a:r>
              <a:rPr lang="en-US" altLang="id-ID" sz="2800" b="1" dirty="0">
                <a:sym typeface="Wingdings" pitchFamily="2" charset="2"/>
              </a:rPr>
              <a:t></a:t>
            </a:r>
            <a:r>
              <a:rPr lang="en-US" altLang="id-ID" sz="2800" b="1" dirty="0"/>
              <a:t>  B 	</a:t>
            </a:r>
            <a:r>
              <a:rPr lang="en-US" altLang="id-ID" sz="2800" b="1" dirty="0" err="1"/>
              <a:t>atau</a:t>
            </a:r>
            <a:r>
              <a:rPr lang="en-US" altLang="id-ID" sz="2800" b="1" dirty="0"/>
              <a:t>  A   x</a:t>
            </a:r>
            <a:r>
              <a:rPr lang="en-US" altLang="id-ID" sz="2800" b="1" dirty="0">
                <a:sym typeface="Wingdings" pitchFamily="2" charset="2"/>
              </a:rPr>
              <a:t></a:t>
            </a:r>
            <a:r>
              <a:rPr lang="en-US" altLang="id-ID" sz="2800" b="1" dirty="0"/>
              <a:t>  B</a:t>
            </a:r>
            <a:endParaRPr lang="en-US" altLang="id-ID" sz="2800" dirty="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800" dirty="0"/>
              <a:t>	</a:t>
            </a:r>
            <a:r>
              <a:rPr lang="en-US" altLang="id-ID" sz="2800" dirty="0" err="1"/>
              <a:t>Adalah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kebalikan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dari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notasi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sebelumnya</a:t>
            </a:r>
            <a:r>
              <a:rPr lang="en-US" altLang="id-ID" sz="2800" dirty="0"/>
              <a:t>.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2627313" y="5012853"/>
            <a:ext cx="144462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>
          <a:xfrm>
            <a:off x="539552" y="1340768"/>
            <a:ext cx="8229600" cy="1139825"/>
          </a:xfrm>
        </p:spPr>
        <p:txBody>
          <a:bodyPr/>
          <a:lstStyle/>
          <a:p>
            <a:r>
              <a:rPr lang="en-US" altLang="id-ID" b="1" dirty="0" smtClean="0"/>
              <a:t>Functional Dependency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2924944"/>
            <a:ext cx="4038600" cy="431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id-ID" sz="2800" dirty="0" err="1" smtClean="0"/>
              <a:t>Contoh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tabel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nilai</a:t>
            </a:r>
            <a:endParaRPr lang="en-US" altLang="id-ID" sz="2800" dirty="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3790752"/>
              </p:ext>
            </p:extLst>
          </p:nvPr>
        </p:nvGraphicFramePr>
        <p:xfrm>
          <a:off x="827088" y="3630613"/>
          <a:ext cx="6985000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Bitmap Image" r:id="rId3" imgW="4828571" imgH="1752381" progId="Paint.Picture">
                  <p:embed/>
                </p:oleObj>
              </mc:Choice>
              <mc:Fallback>
                <p:oleObj name="Bitmap Image" r:id="rId3" imgW="4828571" imgH="1752381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630613"/>
                        <a:ext cx="6985000" cy="253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7715200" cy="1371600"/>
          </a:xfrm>
        </p:spPr>
        <p:txBody>
          <a:bodyPr/>
          <a:lstStyle/>
          <a:p>
            <a:r>
              <a:rPr lang="en-US" altLang="id-ID" b="1" dirty="0" smtClean="0"/>
              <a:t>Functional Dependency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68313" y="1557338"/>
            <a:ext cx="6048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400"/>
              <a:t>Functional Dependency dari tabel nilai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68313" y="2060575"/>
            <a:ext cx="80645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altLang="id-ID" sz="2000" b="1" dirty="0" err="1"/>
              <a:t>Nrp</a:t>
            </a:r>
            <a:r>
              <a:rPr lang="en-US" altLang="id-ID" sz="2000" b="1" dirty="0"/>
              <a:t> </a:t>
            </a:r>
            <a:r>
              <a:rPr lang="en-US" altLang="id-ID" sz="2000" b="1" dirty="0">
                <a:sym typeface="Wingdings" pitchFamily="2" charset="2"/>
              </a:rPr>
              <a:t></a:t>
            </a:r>
            <a:r>
              <a:rPr lang="en-US" altLang="id-ID" sz="2000" b="1" dirty="0"/>
              <a:t> </a:t>
            </a:r>
            <a:r>
              <a:rPr lang="en-US" altLang="id-ID" sz="2000" b="1" dirty="0" err="1"/>
              <a:t>namaMhs</a:t>
            </a:r>
            <a:endParaRPr lang="en-US" altLang="id-ID" sz="2000" dirty="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id-ID" sz="2000" dirty="0" err="1"/>
              <a:t>Karena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untuk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setiap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nilai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nrp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sama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maka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nilai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namaMhs</a:t>
            </a:r>
            <a:r>
              <a:rPr lang="en-US" altLang="id-ID" sz="2000" dirty="0"/>
              <a:t> juga </a:t>
            </a:r>
            <a:r>
              <a:rPr lang="en-US" altLang="id-ID" sz="2000" dirty="0" err="1"/>
              <a:t>sama</a:t>
            </a:r>
            <a:r>
              <a:rPr lang="en-US" altLang="id-ID" sz="2000" dirty="0"/>
              <a:t>.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95288" y="3213100"/>
            <a:ext cx="80645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altLang="id-ID" sz="2000" b="1" dirty="0"/>
              <a:t>{</a:t>
            </a:r>
            <a:r>
              <a:rPr lang="en-US" altLang="id-ID" sz="2000" b="1" dirty="0" err="1"/>
              <a:t>Namakul</a:t>
            </a:r>
            <a:r>
              <a:rPr lang="en-US" altLang="id-ID" sz="2000" b="1" dirty="0"/>
              <a:t>,  </a:t>
            </a:r>
            <a:r>
              <a:rPr lang="en-US" altLang="id-ID" sz="2000" b="1" dirty="0" err="1"/>
              <a:t>nrp</a:t>
            </a:r>
            <a:r>
              <a:rPr lang="en-US" altLang="id-ID" sz="2000" b="1" dirty="0"/>
              <a:t>} </a:t>
            </a:r>
            <a:r>
              <a:rPr lang="en-US" altLang="id-ID" sz="2000" b="1" dirty="0">
                <a:sym typeface="Wingdings" pitchFamily="2" charset="2"/>
              </a:rPr>
              <a:t></a:t>
            </a:r>
            <a:r>
              <a:rPr lang="en-US" altLang="id-ID" sz="2000" b="1" dirty="0"/>
              <a:t> </a:t>
            </a:r>
            <a:r>
              <a:rPr lang="en-US" altLang="id-ID" sz="2000" b="1" dirty="0" err="1"/>
              <a:t>NiHuruf</a:t>
            </a:r>
            <a:endParaRPr lang="en-US" altLang="id-ID" sz="2000" dirty="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000" dirty="0"/>
              <a:t>	</a:t>
            </a:r>
            <a:r>
              <a:rPr lang="en-US" altLang="id-ID" sz="2000" dirty="0" err="1"/>
              <a:t>Karena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attribut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Nihuruf</a:t>
            </a:r>
            <a:r>
              <a:rPr lang="en-US" altLang="id-ID" sz="2000" dirty="0"/>
              <a:t> </a:t>
            </a:r>
            <a:r>
              <a:rPr lang="en-US" altLang="id-ID" sz="2000" dirty="0" err="1"/>
              <a:t>tergantung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pada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Namakul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nrp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secara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bersama-sama</a:t>
            </a:r>
            <a:r>
              <a:rPr lang="en-US" altLang="id-ID" sz="2000" dirty="0"/>
              <a:t>. </a:t>
            </a:r>
            <a:r>
              <a:rPr lang="en-US" altLang="id-ID" sz="2000" dirty="0" err="1"/>
              <a:t>Dalam</a:t>
            </a:r>
            <a:r>
              <a:rPr lang="en-US" altLang="id-ID" sz="2000" dirty="0"/>
              <a:t> </a:t>
            </a:r>
            <a:r>
              <a:rPr lang="en-US" altLang="id-ID" sz="2000" dirty="0" err="1"/>
              <a:t>arti</a:t>
            </a:r>
            <a:r>
              <a:rPr lang="en-US" altLang="id-ID" sz="2000" dirty="0"/>
              <a:t> lain </a:t>
            </a:r>
            <a:r>
              <a:rPr lang="en-US" altLang="id-ID" sz="2000" dirty="0" err="1"/>
              <a:t>untuk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Namakul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nrp</a:t>
            </a:r>
            <a:r>
              <a:rPr lang="en-US" altLang="id-ID" sz="2000" dirty="0"/>
              <a:t> yang </a:t>
            </a:r>
            <a:r>
              <a:rPr lang="en-US" altLang="id-ID" sz="2000" dirty="0" err="1"/>
              <a:t>sama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maka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NiHuruf</a:t>
            </a:r>
            <a:r>
              <a:rPr lang="en-US" altLang="id-ID" sz="2000" dirty="0"/>
              <a:t> juga </a:t>
            </a:r>
            <a:r>
              <a:rPr lang="en-US" altLang="id-ID" sz="2000" dirty="0" err="1"/>
              <a:t>sama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karena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Namakul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nrp</a:t>
            </a:r>
            <a:r>
              <a:rPr lang="en-US" altLang="id-ID" sz="2000" dirty="0"/>
              <a:t> </a:t>
            </a:r>
            <a:r>
              <a:rPr lang="en-US" altLang="id-ID" sz="2000" dirty="0" err="1"/>
              <a:t>merupakan</a:t>
            </a:r>
            <a:r>
              <a:rPr lang="en-US" altLang="id-ID" sz="2000" dirty="0"/>
              <a:t> key (</a:t>
            </a:r>
            <a:r>
              <a:rPr lang="en-US" altLang="id-ID" sz="2000" dirty="0" err="1"/>
              <a:t>bersifat</a:t>
            </a:r>
            <a:r>
              <a:rPr lang="en-US" altLang="id-ID" sz="2000" dirty="0"/>
              <a:t> </a:t>
            </a:r>
            <a:r>
              <a:rPr lang="en-US" altLang="id-ID" sz="2000" dirty="0" err="1"/>
              <a:t>unik</a:t>
            </a:r>
            <a:r>
              <a:rPr lang="en-US" altLang="id-ID" sz="2000" dirty="0"/>
              <a:t>).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68313" y="4868863"/>
            <a:ext cx="80645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altLang="id-ID" sz="2000" b="1" dirty="0" err="1"/>
              <a:t>NamaKul</a:t>
            </a:r>
            <a:r>
              <a:rPr lang="en-US" altLang="id-ID" sz="2000" b="1" dirty="0"/>
              <a:t>     </a:t>
            </a:r>
            <a:r>
              <a:rPr lang="en-US" altLang="id-ID" sz="2000" b="1" dirty="0">
                <a:sym typeface="Wingdings" pitchFamily="2" charset="2"/>
              </a:rPr>
              <a:t></a:t>
            </a:r>
            <a:r>
              <a:rPr lang="en-US" altLang="id-ID" sz="2000" b="1" dirty="0"/>
              <a:t>    </a:t>
            </a:r>
            <a:r>
              <a:rPr lang="en-US" altLang="id-ID" sz="2000" b="1" dirty="0" err="1"/>
              <a:t>nrp</a:t>
            </a:r>
            <a:r>
              <a:rPr lang="en-US" altLang="id-ID" sz="2000" dirty="0"/>
              <a:t>	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altLang="id-ID" sz="2000" b="1" dirty="0" err="1"/>
              <a:t>Nrp</a:t>
            </a:r>
            <a:r>
              <a:rPr lang="en-US" altLang="id-ID" sz="2000" b="1" dirty="0"/>
              <a:t>    </a:t>
            </a:r>
            <a:r>
              <a:rPr lang="en-US" altLang="id-ID" sz="2000" b="1" dirty="0">
                <a:sym typeface="Wingdings" pitchFamily="2" charset="2"/>
              </a:rPr>
              <a:t></a:t>
            </a:r>
            <a:r>
              <a:rPr lang="en-US" altLang="id-ID" sz="2000" b="1" dirty="0"/>
              <a:t>     </a:t>
            </a:r>
            <a:r>
              <a:rPr lang="en-US" altLang="id-ID" sz="2000" b="1" dirty="0" err="1"/>
              <a:t>NiHuruf</a:t>
            </a:r>
            <a:endParaRPr lang="en-US" altLang="id-ID" sz="2000" b="1" dirty="0"/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 flipH="1">
            <a:off x="2411413" y="4941888"/>
            <a:ext cx="730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 flipH="1">
            <a:off x="1692275" y="5300663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0" grpId="0"/>
      <p:bldP spid="77831" grpId="0"/>
      <p:bldP spid="77853" grpId="0" animBg="1"/>
      <p:bldP spid="778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395536" y="1196752"/>
            <a:ext cx="5791200" cy="1371600"/>
          </a:xfrm>
        </p:spPr>
        <p:txBody>
          <a:bodyPr/>
          <a:lstStyle/>
          <a:p>
            <a:r>
              <a:rPr lang="en-US" altLang="id-ID" dirty="0" err="1" smtClean="0"/>
              <a:t>Contoh</a:t>
            </a:r>
            <a:r>
              <a:rPr lang="en-US" altLang="id-ID" dirty="0" smtClean="0"/>
              <a:t> FD 1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>
          <a:xfrm>
            <a:off x="457200" y="2852936"/>
            <a:ext cx="7620000" cy="3273227"/>
          </a:xfrm>
        </p:spPr>
        <p:txBody>
          <a:bodyPr>
            <a:normAutofit/>
          </a:bodyPr>
          <a:lstStyle/>
          <a:p>
            <a:r>
              <a:rPr lang="en-US" altLang="id-ID" sz="2400" dirty="0" err="1" smtClean="0"/>
              <a:t>Andaikan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ada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tabel</a:t>
            </a:r>
            <a:r>
              <a:rPr lang="en-US" altLang="id-ID" sz="2400" dirty="0" smtClean="0"/>
              <a:t>:</a:t>
            </a:r>
          </a:p>
          <a:p>
            <a:pPr>
              <a:buFontTx/>
              <a:buNone/>
            </a:pPr>
            <a:r>
              <a:rPr lang="en-US" altLang="id-ID" sz="2400" dirty="0" smtClean="0"/>
              <a:t>	NILAI (NIM, Nm-</a:t>
            </a:r>
            <a:r>
              <a:rPr lang="en-US" altLang="id-ID" sz="2400" dirty="0" err="1" smtClean="0"/>
              <a:t>mk</a:t>
            </a:r>
            <a:r>
              <a:rPr lang="en-US" altLang="id-ID" sz="2400" dirty="0" smtClean="0"/>
              <a:t>, Semester, </a:t>
            </a:r>
            <a:r>
              <a:rPr lang="en-US" altLang="id-ID" sz="2400" dirty="0" err="1" smtClean="0"/>
              <a:t>Nilai</a:t>
            </a:r>
            <a:r>
              <a:rPr lang="en-US" altLang="id-ID" sz="2400" dirty="0" smtClean="0"/>
              <a:t>)</a:t>
            </a:r>
          </a:p>
          <a:p>
            <a:r>
              <a:rPr lang="en-US" altLang="id-ID" sz="2400" dirty="0" err="1" smtClean="0"/>
              <a:t>Atribut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kunci</a:t>
            </a:r>
            <a:r>
              <a:rPr lang="en-US" altLang="id-ID" sz="2400" dirty="0" smtClean="0"/>
              <a:t>: NIM, Nm-</a:t>
            </a:r>
            <a:r>
              <a:rPr lang="en-US" altLang="id-ID" sz="2400" dirty="0" err="1" smtClean="0"/>
              <a:t>mk</a:t>
            </a:r>
            <a:r>
              <a:rPr lang="en-US" altLang="id-ID" sz="2400" dirty="0" smtClean="0"/>
              <a:t>, Semester</a:t>
            </a:r>
          </a:p>
          <a:p>
            <a:r>
              <a:rPr lang="en-US" altLang="id-ID" sz="2400" dirty="0" err="1" smtClean="0"/>
              <a:t>Maka</a:t>
            </a:r>
            <a:r>
              <a:rPr lang="en-US" altLang="id-ID" sz="2400" dirty="0" smtClean="0"/>
              <a:t> Functional Dependency:</a:t>
            </a:r>
          </a:p>
          <a:p>
            <a:pPr>
              <a:buFontTx/>
              <a:buNone/>
            </a:pPr>
            <a:r>
              <a:rPr lang="en-US" altLang="id-ID" sz="2400" dirty="0" smtClean="0"/>
              <a:t>	NIM, Nm-</a:t>
            </a:r>
            <a:r>
              <a:rPr lang="en-US" altLang="id-ID" sz="2400" dirty="0" err="1" smtClean="0"/>
              <a:t>mk</a:t>
            </a:r>
            <a:r>
              <a:rPr lang="en-US" altLang="id-ID" sz="2400" dirty="0" smtClean="0"/>
              <a:t>, Semester -&gt; </a:t>
            </a:r>
            <a:r>
              <a:rPr lang="en-US" altLang="id-ID" sz="2400" dirty="0" err="1" smtClean="0"/>
              <a:t>Nilai</a:t>
            </a:r>
            <a:endParaRPr lang="en-US" altLang="id-ID" sz="2400" dirty="0" smtClean="0"/>
          </a:p>
          <a:p>
            <a:endParaRPr lang="en-US" alt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5791200" cy="972026"/>
          </a:xfrm>
        </p:spPr>
        <p:txBody>
          <a:bodyPr/>
          <a:lstStyle/>
          <a:p>
            <a:pPr algn="l" eaLnBrk="1" hangingPunct="1"/>
            <a:r>
              <a:rPr lang="en-US" altLang="id-ID" dirty="0" err="1" smtClean="0"/>
              <a:t>Normalisasi</a:t>
            </a:r>
            <a:endParaRPr lang="id-ID" altLang="id-ID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4904"/>
            <a:ext cx="8003232" cy="360729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d-ID" altLang="id-ID" sz="2800" dirty="0" smtClean="0"/>
              <a:t>Normalisasi merupakan sebuah teknik dalam logical desain sebuah basis data</a:t>
            </a:r>
            <a:r>
              <a:rPr lang="en-US" altLang="id-ID" sz="2800" dirty="0" smtClean="0"/>
              <a:t> yang</a:t>
            </a:r>
            <a:r>
              <a:rPr lang="id-ID" altLang="id-ID" sz="2800" dirty="0" smtClean="0"/>
              <a:t> </a:t>
            </a:r>
            <a:r>
              <a:rPr lang="en-US" altLang="id-ID" sz="2800" dirty="0" smtClean="0"/>
              <a:t>m</a:t>
            </a:r>
            <a:r>
              <a:rPr lang="id-ID" altLang="id-ID" sz="2800" dirty="0" smtClean="0"/>
              <a:t>engelompokkan atribut dari suatu relasi sehingga membentuk struktur relasi yang baik (tanpa redudansi). </a:t>
            </a:r>
            <a:endParaRPr lang="en-US" altLang="id-ID" sz="2800" dirty="0" smtClean="0"/>
          </a:p>
          <a:p>
            <a:pPr eaLnBrk="1" hangingPunct="1"/>
            <a:r>
              <a:rPr lang="en-US" altLang="id-ID" sz="2800" i="1" dirty="0" err="1" smtClean="0"/>
              <a:t>Normalisasi</a:t>
            </a:r>
            <a:r>
              <a:rPr lang="en-US" altLang="id-ID" sz="2800" i="1" dirty="0" smtClean="0"/>
              <a:t> </a:t>
            </a:r>
            <a:r>
              <a:rPr lang="en-US" altLang="id-ID" sz="2800" dirty="0" err="1" smtClean="0"/>
              <a:t>adalah</a:t>
            </a:r>
            <a:r>
              <a:rPr lang="en-US" altLang="id-ID" sz="2800" dirty="0" smtClean="0"/>
              <a:t> proses </a:t>
            </a:r>
            <a:r>
              <a:rPr lang="en-US" altLang="id-ID" sz="2800" dirty="0" err="1" smtClean="0"/>
              <a:t>pembentukan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struktur</a:t>
            </a:r>
            <a:r>
              <a:rPr lang="en-US" altLang="id-ID" sz="2800" dirty="0" smtClean="0"/>
              <a:t> basis data </a:t>
            </a:r>
            <a:r>
              <a:rPr lang="en-US" altLang="id-ID" sz="2800" dirty="0" err="1" smtClean="0"/>
              <a:t>sehingga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sebagian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besar</a:t>
            </a:r>
            <a:r>
              <a:rPr lang="en-US" altLang="id-ID" sz="2800" dirty="0" smtClean="0"/>
              <a:t> </a:t>
            </a:r>
            <a:r>
              <a:rPr lang="en-US" altLang="id-ID" sz="2800" i="1" dirty="0" smtClean="0"/>
              <a:t>ambiguity </a:t>
            </a:r>
            <a:r>
              <a:rPr lang="en-US" altLang="id-ID" sz="2800" dirty="0" err="1" smtClean="0"/>
              <a:t>bisa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dihilangkan</a:t>
            </a:r>
            <a:r>
              <a:rPr lang="en-US" altLang="id-ID" sz="2800" dirty="0" smtClean="0"/>
              <a:t>.</a:t>
            </a:r>
            <a:endParaRPr lang="id-ID" alt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53952"/>
            <a:ext cx="8218488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id-ID" altLang="id-ID" sz="2800" b="1" dirty="0" smtClean="0"/>
              <a:t>Normalisasi Kedua (2nd Normal Form)</a:t>
            </a:r>
            <a:r>
              <a:rPr lang="id-ID" altLang="id-ID" sz="3200" dirty="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80920" cy="3489251"/>
          </a:xfrm>
        </p:spPr>
        <p:txBody>
          <a:bodyPr>
            <a:noAutofit/>
          </a:bodyPr>
          <a:lstStyle/>
          <a:p>
            <a:pPr eaLnBrk="1" hangingPunct="1"/>
            <a:r>
              <a:rPr lang="id-ID" altLang="id-ID" sz="2400" dirty="0" smtClean="0"/>
              <a:t>Aturan : </a:t>
            </a:r>
            <a:endParaRPr lang="en-US" altLang="id-ID" sz="24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id-ID" altLang="id-ID" sz="2400" dirty="0" smtClean="0"/>
              <a:t>Sudah memenuhi dalam bentuk normal kesatu</a:t>
            </a:r>
            <a:r>
              <a:rPr lang="en-US" altLang="id-ID" sz="2400" dirty="0" smtClean="0"/>
              <a:t> (1NF)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id-ID" sz="2400" dirty="0" err="1" smtClean="0"/>
              <a:t>Semua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atribut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bukan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kunci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hanya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boleh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tergantung</a:t>
            </a:r>
            <a:r>
              <a:rPr lang="en-US" altLang="id-ID" sz="2400" dirty="0" smtClean="0"/>
              <a:t> (functional dependency) </a:t>
            </a:r>
            <a:r>
              <a:rPr lang="en-US" altLang="id-ID" sz="2400" dirty="0" err="1" smtClean="0"/>
              <a:t>pada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atribut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kunci</a:t>
            </a:r>
            <a:endParaRPr lang="en-US" altLang="id-ID" sz="24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id-ID" sz="2400" dirty="0" err="1" smtClean="0"/>
              <a:t>Jika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ada</a:t>
            </a:r>
            <a:r>
              <a:rPr lang="id-ID" altLang="id-ID" sz="2400" dirty="0" smtClean="0"/>
              <a:t> </a:t>
            </a:r>
            <a:r>
              <a:rPr lang="id-ID" altLang="id-ID" sz="2400" b="1" dirty="0" smtClean="0"/>
              <a:t>ketergantungan </a:t>
            </a:r>
            <a:r>
              <a:rPr lang="en-US" altLang="id-ID" sz="2400" b="1" dirty="0" smtClean="0"/>
              <a:t> </a:t>
            </a:r>
            <a:r>
              <a:rPr lang="id-ID" altLang="id-ID" sz="2400" b="1" dirty="0" smtClean="0"/>
              <a:t>parsial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maka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atribut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tersebut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harus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dipisah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pada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tabel</a:t>
            </a:r>
            <a:r>
              <a:rPr lang="en-US" altLang="id-ID" sz="2400" dirty="0" smtClean="0"/>
              <a:t> yang lain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id-ID" sz="2400" dirty="0" err="1" smtClean="0"/>
              <a:t>Perlu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ada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tabel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penghubung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ataupun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kehadiran</a:t>
            </a:r>
            <a:r>
              <a:rPr lang="en-US" altLang="id-ID" sz="2400" dirty="0" smtClean="0"/>
              <a:t> foreign key </a:t>
            </a:r>
            <a:r>
              <a:rPr lang="en-US" altLang="id-ID" sz="2400" dirty="0" err="1" smtClean="0"/>
              <a:t>bagi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atribut-atribut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telah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dipisah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tadi</a:t>
            </a:r>
            <a:endParaRPr lang="id-ID" altLang="id-ID" sz="2400" dirty="0" smtClean="0"/>
          </a:p>
          <a:p>
            <a:pPr eaLnBrk="1" hangingPunct="1"/>
            <a:endParaRPr lang="id-ID" alt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mtClean="0"/>
              <a:t>Contoh 2 (composite)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170113" cy="460375"/>
          </a:xfrm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id-ID" sz="2400" smtClean="0"/>
              <a:t>JadwalKuliah</a:t>
            </a:r>
          </a:p>
        </p:txBody>
      </p:sp>
      <p:graphicFrame>
        <p:nvGraphicFramePr>
          <p:cNvPr id="90198" name="Group 86"/>
          <p:cNvGraphicFramePr>
            <a:graphicFrameLocks noGrp="1"/>
          </p:cNvGraphicFramePr>
          <p:nvPr>
            <p:ph sz="quarter" idx="2"/>
          </p:nvPr>
        </p:nvGraphicFramePr>
        <p:xfrm>
          <a:off x="755650" y="2205038"/>
          <a:ext cx="5832475" cy="431800"/>
        </p:xfrm>
        <a:graphic>
          <a:graphicData uri="http://schemas.openxmlformats.org/drawingml/2006/table">
            <a:tbl>
              <a:tblPr/>
              <a:tblGrid>
                <a:gridCol w="1300163"/>
                <a:gridCol w="1292225"/>
                <a:gridCol w="1079500"/>
                <a:gridCol w="1008062"/>
                <a:gridCol w="11525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Kodekul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NamaKul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Dosen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Jadwal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197" name="Group 85"/>
          <p:cNvGraphicFramePr>
            <a:graphicFrameLocks noGrp="1"/>
          </p:cNvGraphicFramePr>
          <p:nvPr>
            <p:ph sz="quarter" idx="3"/>
          </p:nvPr>
        </p:nvGraphicFramePr>
        <p:xfrm>
          <a:off x="755650" y="5734050"/>
          <a:ext cx="7272338" cy="487363"/>
        </p:xfrm>
        <a:graphic>
          <a:graphicData uri="http://schemas.openxmlformats.org/drawingml/2006/table">
            <a:tbl>
              <a:tblPr/>
              <a:tblGrid>
                <a:gridCol w="1152525"/>
                <a:gridCol w="1295400"/>
                <a:gridCol w="936625"/>
                <a:gridCol w="936625"/>
                <a:gridCol w="1439863"/>
                <a:gridCol w="151130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Kodekul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NamaKul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Dosen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JadwalHari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JadwalJam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4" name="Rectangle 29"/>
          <p:cNvSpPr>
            <a:spLocks noChangeArrowheads="1"/>
          </p:cNvSpPr>
          <p:nvPr/>
        </p:nvSpPr>
        <p:spPr bwMode="auto">
          <a:xfrm>
            <a:off x="395288" y="2781300"/>
            <a:ext cx="82296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altLang="id-ID" sz="2400"/>
              <a:t>Dimana nilai pada atribut jadwal berisi gabungan antara Hari dan Jam.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altLang="id-ID" sz="2400"/>
              <a:t>Jika asumsi hari dan jam memegang peranan penting dalam sistem basis data, maka atribut Jadwal perlu dipisah sehingga menjadi JadwalHari dan JadwalJam sbb:</a:t>
            </a:r>
          </a:p>
        </p:txBody>
      </p:sp>
      <p:sp>
        <p:nvSpPr>
          <p:cNvPr id="24595" name="Rectangle 30"/>
          <p:cNvSpPr>
            <a:spLocks noChangeArrowheads="1"/>
          </p:cNvSpPr>
          <p:nvPr/>
        </p:nvSpPr>
        <p:spPr bwMode="auto">
          <a:xfrm>
            <a:off x="395288" y="5229225"/>
            <a:ext cx="2027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400"/>
              <a:t>JadwalKuliah</a:t>
            </a:r>
          </a:p>
        </p:txBody>
      </p:sp>
      <p:sp>
        <p:nvSpPr>
          <p:cNvPr id="2" name="Rectangle 1"/>
          <p:cNvSpPr/>
          <p:nvPr/>
        </p:nvSpPr>
        <p:spPr>
          <a:xfrm>
            <a:off x="5364088" y="2132484"/>
            <a:ext cx="1292629" cy="6484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076056" y="5689600"/>
            <a:ext cx="3024336" cy="6484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1296"/>
            <a:ext cx="5791200" cy="1371600"/>
          </a:xfrm>
        </p:spPr>
        <p:txBody>
          <a:bodyPr/>
          <a:lstStyle/>
          <a:p>
            <a:r>
              <a:rPr lang="id-ID" dirty="0" smtClean="0"/>
              <a:t>Rumus satu 2nf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19256" cy="3561259"/>
          </a:xfrm>
        </p:spPr>
        <p:txBody>
          <a:bodyPr>
            <a:normAutofit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/>
              <a:t>tabel</a:t>
            </a:r>
            <a:r>
              <a:rPr lang="en-US" dirty="0"/>
              <a:t> R=(</a:t>
            </a:r>
            <a:r>
              <a:rPr lang="en-US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,C,D,E</a:t>
            </a:r>
            <a:r>
              <a:rPr lang="en-US" dirty="0"/>
              <a:t>) ; A,B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(primary key)</a:t>
            </a:r>
            <a:endParaRPr lang="id-ID" dirty="0"/>
          </a:p>
          <a:p>
            <a:r>
              <a:rPr lang="en-US" dirty="0" err="1"/>
              <a:t>dengan</a:t>
            </a:r>
            <a:r>
              <a:rPr lang="en-US" dirty="0"/>
              <a:t> FD :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&amp; C,D,E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 </a:t>
            </a:r>
            <a:r>
              <a:rPr lang="en-US" dirty="0" err="1"/>
              <a:t>memenuhi</a:t>
            </a:r>
            <a:r>
              <a:rPr lang="en-US" dirty="0"/>
              <a:t> 2NF </a:t>
            </a:r>
            <a:r>
              <a:rPr lang="en-US" dirty="0" err="1"/>
              <a:t>sebab</a:t>
            </a:r>
            <a:r>
              <a:rPr lang="en-US" dirty="0"/>
              <a:t> :</a:t>
            </a:r>
            <a:endParaRPr lang="id-ID" dirty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&amp; C,D,E </a:t>
            </a:r>
            <a:r>
              <a:rPr lang="en-US" dirty="0" err="1"/>
              <a:t>berarti</a:t>
            </a:r>
            <a:r>
              <a:rPr lang="en-US" dirty="0"/>
              <a:t> :</a:t>
            </a:r>
            <a:endParaRPr lang="id-ID" dirty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&amp; C,</a:t>
            </a:r>
            <a:endParaRPr lang="id-ID" dirty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smtClean="0"/>
              <a:t>D</a:t>
            </a:r>
            <a:r>
              <a:rPr lang="id-ID" dirty="0" smtClean="0"/>
              <a:t>,</a:t>
            </a:r>
            <a:endParaRPr lang="id-ID" dirty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&amp; E</a:t>
            </a:r>
            <a:endParaRPr lang="id-ID" dirty="0"/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(</a:t>
            </a:r>
            <a:r>
              <a:rPr lang="en-US" dirty="0" smtClean="0"/>
              <a:t>A).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380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1296"/>
            <a:ext cx="5791200" cy="1371600"/>
          </a:xfrm>
        </p:spPr>
        <p:txBody>
          <a:bodyPr/>
          <a:lstStyle/>
          <a:p>
            <a:r>
              <a:rPr lang="id-ID" dirty="0" smtClean="0"/>
              <a:t>Rumus dua 2nf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19256" cy="3561259"/>
          </a:xfrm>
        </p:spPr>
        <p:txBody>
          <a:bodyPr>
            <a:normAutofit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/>
              <a:t>tabel</a:t>
            </a:r>
            <a:r>
              <a:rPr lang="en-US" dirty="0"/>
              <a:t> R=(</a:t>
            </a:r>
            <a:r>
              <a:rPr lang="en-US" u="sng" dirty="0">
                <a:solidFill>
                  <a:srgbClr val="FF0000"/>
                </a:solidFill>
              </a:rPr>
              <a:t>A</a:t>
            </a:r>
            <a:r>
              <a:rPr lang="en-US" dirty="0"/>
              <a:t>,</a:t>
            </a:r>
            <a:r>
              <a:rPr lang="en-US" u="sng" dirty="0">
                <a:solidFill>
                  <a:srgbClr val="FF0000"/>
                </a:solidFill>
              </a:rPr>
              <a:t>B</a:t>
            </a:r>
            <a:r>
              <a:rPr lang="en-US" dirty="0"/>
              <a:t>,C,D,E) ; A,B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(primary key)</a:t>
            </a:r>
            <a:endParaRPr lang="id-ID" dirty="0"/>
          </a:p>
          <a:p>
            <a:r>
              <a:rPr lang="en-US" dirty="0" err="1"/>
              <a:t>dengan</a:t>
            </a:r>
            <a:r>
              <a:rPr lang="en-US" dirty="0"/>
              <a:t> FD : </a:t>
            </a:r>
            <a:r>
              <a:rPr lang="en-US" dirty="0">
                <a:solidFill>
                  <a:srgbClr val="FF0000"/>
                </a:solidFill>
              </a:rPr>
              <a:t>A,B</a:t>
            </a:r>
            <a:r>
              <a:rPr lang="en-US" dirty="0"/>
              <a:t> &amp; C,D,E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 </a:t>
            </a:r>
            <a:r>
              <a:rPr lang="en-US" dirty="0" err="1"/>
              <a:t>memenuhi</a:t>
            </a:r>
            <a:r>
              <a:rPr lang="en-US" dirty="0"/>
              <a:t> 2NF </a:t>
            </a:r>
            <a:r>
              <a:rPr lang="en-US" dirty="0" err="1"/>
              <a:t>sebab</a:t>
            </a:r>
            <a:r>
              <a:rPr lang="en-US" dirty="0"/>
              <a:t> :</a:t>
            </a:r>
            <a:endParaRPr lang="id-ID" dirty="0"/>
          </a:p>
          <a:p>
            <a:r>
              <a:rPr lang="en-US" dirty="0">
                <a:solidFill>
                  <a:srgbClr val="FF0000"/>
                </a:solidFill>
              </a:rPr>
              <a:t>A,B</a:t>
            </a:r>
            <a:r>
              <a:rPr lang="en-US" dirty="0"/>
              <a:t> &amp; C,D,E </a:t>
            </a:r>
            <a:r>
              <a:rPr lang="en-US" dirty="0" err="1"/>
              <a:t>berarti</a:t>
            </a:r>
            <a:r>
              <a:rPr lang="en-US" dirty="0"/>
              <a:t> :</a:t>
            </a:r>
            <a:endParaRPr lang="id-ID" dirty="0"/>
          </a:p>
          <a:p>
            <a:r>
              <a:rPr lang="en-US" dirty="0">
                <a:solidFill>
                  <a:srgbClr val="FF0000"/>
                </a:solidFill>
              </a:rPr>
              <a:t>A,B</a:t>
            </a:r>
            <a:r>
              <a:rPr lang="en-US" dirty="0"/>
              <a:t> &amp; C,</a:t>
            </a:r>
            <a:endParaRPr lang="id-ID" dirty="0"/>
          </a:p>
          <a:p>
            <a:r>
              <a:rPr lang="en-US" dirty="0">
                <a:solidFill>
                  <a:srgbClr val="FF0000"/>
                </a:solidFill>
              </a:rPr>
              <a:t>A,B</a:t>
            </a:r>
            <a:r>
              <a:rPr lang="en-US" dirty="0"/>
              <a:t> &amp; D </a:t>
            </a:r>
            <a:r>
              <a:rPr lang="en-US" dirty="0" err="1"/>
              <a:t>dan</a:t>
            </a:r>
            <a:endParaRPr lang="id-ID" dirty="0"/>
          </a:p>
          <a:p>
            <a:r>
              <a:rPr lang="en-US" dirty="0">
                <a:solidFill>
                  <a:srgbClr val="FF0000"/>
                </a:solidFill>
              </a:rPr>
              <a:t>A,B</a:t>
            </a:r>
            <a:r>
              <a:rPr lang="en-US" dirty="0"/>
              <a:t> &amp; E</a:t>
            </a:r>
            <a:endParaRPr lang="id-ID" dirty="0"/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(A,B</a:t>
            </a:r>
            <a:r>
              <a:rPr lang="en-US" dirty="0" smtClean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627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5791200" cy="1371600"/>
          </a:xfrm>
        </p:spPr>
        <p:txBody>
          <a:bodyPr/>
          <a:lstStyle/>
          <a:p>
            <a:r>
              <a:rPr lang="id-ID" dirty="0" smtClean="0"/>
              <a:t>Rumus tiga 2nf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496944" cy="348925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R = (</a:t>
            </a:r>
            <a:r>
              <a:rPr lang="en-US" u="sng" dirty="0">
                <a:solidFill>
                  <a:srgbClr val="FF0000"/>
                </a:solidFill>
              </a:rPr>
              <a:t>A</a:t>
            </a:r>
            <a:r>
              <a:rPr lang="en-US" dirty="0"/>
              <a:t>,</a:t>
            </a:r>
            <a:r>
              <a:rPr lang="en-US" u="sng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C,D,E)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FD :</a:t>
            </a:r>
            <a:endParaRPr lang="id-ID" dirty="0"/>
          </a:p>
          <a:p>
            <a:r>
              <a:rPr lang="en-US" dirty="0"/>
              <a:t>(A,B) &amp; (C,D) </a:t>
            </a:r>
            <a:r>
              <a:rPr lang="en-US" dirty="0" err="1"/>
              <a:t>dan</a:t>
            </a:r>
            <a:r>
              <a:rPr lang="en-US" dirty="0"/>
              <a:t> B &amp; E.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memenuhhi</a:t>
            </a:r>
            <a:r>
              <a:rPr lang="en-US" dirty="0"/>
              <a:t> 2NF ?</a:t>
            </a:r>
            <a:endParaRPr lang="id-ID" dirty="0"/>
          </a:p>
          <a:p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R </a:t>
            </a:r>
            <a:r>
              <a:rPr lang="en-US" dirty="0" err="1"/>
              <a:t>bukan</a:t>
            </a:r>
            <a:r>
              <a:rPr lang="en-US" dirty="0"/>
              <a:t> 2NF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E yang </a:t>
            </a:r>
            <a:r>
              <a:rPr lang="en-US" dirty="0" err="1"/>
              <a:t>bergantung</a:t>
            </a:r>
            <a:endParaRPr lang="id-ID" dirty="0"/>
          </a:p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B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(A,B).</a:t>
            </a:r>
            <a:endParaRPr lang="id-ID" dirty="0"/>
          </a:p>
          <a:p>
            <a:r>
              <a:rPr lang="en-US" dirty="0"/>
              <a:t>Dari FD : (A,B) </a:t>
            </a:r>
            <a:r>
              <a:rPr lang="id-ID" dirty="0" smtClean="0"/>
              <a:t>&amp;</a:t>
            </a:r>
            <a:r>
              <a:rPr lang="en-US" dirty="0"/>
              <a:t> (C,D) juga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C </a:t>
            </a:r>
            <a:r>
              <a:rPr lang="en-US" dirty="0" err="1"/>
              <a:t>dan</a:t>
            </a:r>
            <a:r>
              <a:rPr lang="en-US" dirty="0"/>
              <a:t> D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(A,B),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E.</a:t>
            </a:r>
            <a:endParaRPr lang="id-ID" dirty="0"/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2NF.</a:t>
            </a:r>
            <a:endParaRPr lang="id-ID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2NF,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:</a:t>
            </a:r>
            <a:endParaRPr lang="id-ID" dirty="0"/>
          </a:p>
          <a:p>
            <a:r>
              <a:rPr lang="en-US" dirty="0"/>
              <a:t>R1 = (</a:t>
            </a:r>
            <a:r>
              <a:rPr lang="en-US" u="sng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u="sng" dirty="0">
                <a:solidFill>
                  <a:srgbClr val="FF0000"/>
                </a:solidFill>
              </a:rPr>
              <a:t>B</a:t>
            </a:r>
            <a:r>
              <a:rPr lang="en-US" dirty="0"/>
              <a:t>,C,D) </a:t>
            </a:r>
            <a:r>
              <a:rPr lang="en-US" dirty="0" err="1"/>
              <a:t>dan</a:t>
            </a:r>
            <a:r>
              <a:rPr lang="en-US" dirty="0"/>
              <a:t> R2 = (</a:t>
            </a:r>
            <a:r>
              <a:rPr lang="en-US" u="sng" dirty="0">
                <a:solidFill>
                  <a:srgbClr val="FF0000"/>
                </a:solidFill>
              </a:rPr>
              <a:t>B</a:t>
            </a:r>
            <a:r>
              <a:rPr lang="en-US" dirty="0"/>
              <a:t>,E). </a:t>
            </a:r>
            <a:r>
              <a:rPr lang="en-US" dirty="0" err="1"/>
              <a:t>Tampak</a:t>
            </a:r>
            <a:r>
              <a:rPr lang="en-US" dirty="0"/>
              <a:t> R1 </a:t>
            </a:r>
            <a:r>
              <a:rPr lang="en-US" dirty="0" err="1"/>
              <a:t>dan</a:t>
            </a:r>
            <a:r>
              <a:rPr lang="en-US" dirty="0"/>
              <a:t> R2 </a:t>
            </a:r>
            <a:r>
              <a:rPr lang="en-US" dirty="0" err="1"/>
              <a:t>memenuhi</a:t>
            </a:r>
            <a:r>
              <a:rPr lang="en-US" dirty="0"/>
              <a:t> 2NF.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33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5791200" cy="1371600"/>
          </a:xfrm>
        </p:spPr>
        <p:txBody>
          <a:bodyPr/>
          <a:lstStyle/>
          <a:p>
            <a:r>
              <a:rPr lang="id-ID" dirty="0" smtClean="0"/>
              <a:t>Contoh soal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602836"/>
              </p:ext>
            </p:extLst>
          </p:nvPr>
        </p:nvGraphicFramePr>
        <p:xfrm>
          <a:off x="827585" y="2564904"/>
          <a:ext cx="7344816" cy="3312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108"/>
                <a:gridCol w="1512168"/>
                <a:gridCol w="1836204"/>
                <a:gridCol w="1512168"/>
                <a:gridCol w="1512168"/>
              </a:tblGrid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rgbClr val="FF0000"/>
                          </a:solidFill>
                          <a:effectLst/>
                        </a:rPr>
                        <a:t>NIP</a:t>
                      </a:r>
                      <a:endParaRPr lang="id-ID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Nama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Jabatan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Keahlian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Lama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001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Man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Analisis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Acces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Oracle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002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Rizal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Analisis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MySQL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Oracle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003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Hanif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Programer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C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id-ID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VB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id-ID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Java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 </a:t>
                      </a:r>
                      <a:r>
                        <a:rPr lang="en-US" sz="2000" b="1" dirty="0" err="1">
                          <a:effectLst/>
                        </a:rPr>
                        <a:t>tahun</a:t>
                      </a:r>
                      <a:endParaRPr lang="id-ID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7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1296"/>
            <a:ext cx="5791200" cy="1371600"/>
          </a:xfrm>
        </p:spPr>
        <p:txBody>
          <a:bodyPr/>
          <a:lstStyle/>
          <a:p>
            <a:r>
              <a:rPr lang="id-ID" dirty="0" smtClean="0"/>
              <a:t>Normal 1 (1nf)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943687"/>
              </p:ext>
            </p:extLst>
          </p:nvPr>
        </p:nvGraphicFramePr>
        <p:xfrm>
          <a:off x="539552" y="2492895"/>
          <a:ext cx="7632849" cy="3563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230"/>
                <a:gridCol w="1571469"/>
                <a:gridCol w="1908212"/>
                <a:gridCol w="1571469"/>
                <a:gridCol w="1571469"/>
              </a:tblGrid>
              <a:tr h="99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sng">
                          <a:effectLst/>
                        </a:rPr>
                        <a:t>NIP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Nama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Jabatan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Keahlian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Lama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9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001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Man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Analisis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Acces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9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001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Man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Analisis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Oracle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9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002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Rizal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Analisis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MySQL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9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002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Rizal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Analisis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Oracle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9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003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Hanif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Programer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C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9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003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Hanif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Programer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VB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 tahun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9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003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Hanif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Programer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Java</a:t>
                      </a:r>
                      <a:endParaRPr lang="id-ID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 </a:t>
                      </a:r>
                      <a:r>
                        <a:rPr lang="en-US" sz="2000" b="1" dirty="0" err="1">
                          <a:effectLst/>
                        </a:rPr>
                        <a:t>tahun</a:t>
                      </a:r>
                      <a:endParaRPr lang="id-ID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0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229600" cy="1139825"/>
          </a:xfrm>
        </p:spPr>
        <p:txBody>
          <a:bodyPr/>
          <a:lstStyle/>
          <a:p>
            <a:r>
              <a:rPr lang="id-ID" dirty="0" smtClean="0"/>
              <a:t>Normal 2 (2nf)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7287085"/>
              </p:ext>
            </p:extLst>
          </p:nvPr>
        </p:nvGraphicFramePr>
        <p:xfrm>
          <a:off x="611560" y="3933056"/>
          <a:ext cx="3312368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092"/>
                <a:gridCol w="1076520"/>
                <a:gridCol w="1407756"/>
              </a:tblGrid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FF0000"/>
                          </a:solidFill>
                          <a:effectLst/>
                        </a:rPr>
                        <a:t>NIP</a:t>
                      </a:r>
                      <a:endParaRPr lang="id-ID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Nama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Jabatan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001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Man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Analisis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002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Rizal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Analisis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003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Hanif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Programer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58845"/>
              </p:ext>
            </p:extLst>
          </p:nvPr>
        </p:nvGraphicFramePr>
        <p:xfrm>
          <a:off x="4572000" y="2708920"/>
          <a:ext cx="4176464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357"/>
                <a:gridCol w="1594650"/>
                <a:gridCol w="1822457"/>
              </a:tblGrid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FF0000"/>
                          </a:solidFill>
                          <a:effectLst/>
                        </a:rPr>
                        <a:t>NIP</a:t>
                      </a:r>
                      <a:endParaRPr lang="id-ID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Keahlian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Lama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001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Acces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001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Oracle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002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MySQL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002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Oracle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003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003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VB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 tahun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003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Java</a:t>
                      </a:r>
                      <a:endParaRPr lang="id-ID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8 </a:t>
                      </a:r>
                      <a:r>
                        <a:rPr lang="en-US" sz="1800" b="1" dirty="0" err="1">
                          <a:effectLst/>
                        </a:rPr>
                        <a:t>tahun</a:t>
                      </a:r>
                      <a:endParaRPr lang="id-ID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1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49288"/>
            <a:ext cx="5791200" cy="1371600"/>
          </a:xfrm>
        </p:spPr>
        <p:txBody>
          <a:bodyPr/>
          <a:lstStyle/>
          <a:p>
            <a:r>
              <a:rPr lang="id-ID" dirty="0" smtClean="0"/>
              <a:t>Contoh soal 2</a:t>
            </a:r>
            <a:endParaRPr lang="id-ID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476925"/>
              </p:ext>
            </p:extLst>
          </p:nvPr>
        </p:nvGraphicFramePr>
        <p:xfrm>
          <a:off x="827584" y="2348880"/>
          <a:ext cx="7344815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6036"/>
                <a:gridCol w="1418004"/>
                <a:gridCol w="1578635"/>
                <a:gridCol w="1512169"/>
                <a:gridCol w="1129971"/>
              </a:tblGrid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KSupplier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Kkota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Kota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KBarang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JBarang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S01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Jakarta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B01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B02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B03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S02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Surabaya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B02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B04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S03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Yogyakarta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B05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B06 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d-ID" sz="2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5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mtClean="0"/>
              <a:t>Contoh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570788" cy="533400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id-ID" sz="2400" smtClean="0"/>
              <a:t>Tabel berikut memenuhi 1NF tapi tidak termasuk 2NF:</a:t>
            </a:r>
          </a:p>
        </p:txBody>
      </p:sp>
      <p:graphicFrame>
        <p:nvGraphicFramePr>
          <p:cNvPr id="94248" name="Group 4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8204501"/>
              </p:ext>
            </p:extLst>
          </p:nvPr>
        </p:nvGraphicFramePr>
        <p:xfrm>
          <a:off x="611188" y="2205038"/>
          <a:ext cx="7056437" cy="431800"/>
        </p:xfrm>
        <a:graphic>
          <a:graphicData uri="http://schemas.openxmlformats.org/drawingml/2006/table">
            <a:tbl>
              <a:tblPr/>
              <a:tblGrid>
                <a:gridCol w="936625"/>
                <a:gridCol w="1152525"/>
                <a:gridCol w="1223962"/>
                <a:gridCol w="1008063"/>
                <a:gridCol w="1008062"/>
                <a:gridCol w="863600"/>
                <a:gridCol w="8636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Mhs_nrp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mhs_nama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mhs_alamat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mk_kode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mk_nama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mk_sks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nihuruf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6" name="Rectangle 46"/>
          <p:cNvSpPr>
            <a:spLocks noChangeArrowheads="1"/>
          </p:cNvSpPr>
          <p:nvPr/>
        </p:nvSpPr>
        <p:spPr bwMode="auto">
          <a:xfrm>
            <a:off x="468313" y="2997200"/>
            <a:ext cx="757078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0838" indent="-3508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altLang="id-ID" sz="2200"/>
              <a:t>Tidak memenuhi 2NF, karena {Mhs_nrp, mk_kode} yang dianggap sebagai primary key sedangkan: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000"/>
              <a:t>	{Mhs_nrp, mk_kode}	   </a:t>
            </a:r>
            <a:r>
              <a:rPr lang="en-US" altLang="id-ID" sz="2000">
                <a:sym typeface="Wingdings" pitchFamily="2" charset="2"/>
              </a:rPr>
              <a:t></a:t>
            </a:r>
            <a:r>
              <a:rPr lang="en-US" altLang="id-ID" sz="2000"/>
              <a:t>	mhs_nama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000"/>
              <a:t>	{Mhs_nrp, mk_kode}    </a:t>
            </a:r>
            <a:r>
              <a:rPr lang="en-US" altLang="id-ID" sz="2000">
                <a:sym typeface="Wingdings" pitchFamily="2" charset="2"/>
              </a:rPr>
              <a:t></a:t>
            </a:r>
            <a:r>
              <a:rPr lang="en-US" altLang="id-ID" sz="2000"/>
              <a:t>	mhs_alamat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000"/>
              <a:t>	{Mhs_nrp, mk_kode}    </a:t>
            </a:r>
            <a:r>
              <a:rPr lang="en-US" altLang="id-ID" sz="2000">
                <a:sym typeface="Wingdings" pitchFamily="2" charset="2"/>
              </a:rPr>
              <a:t></a:t>
            </a:r>
            <a:r>
              <a:rPr lang="en-US" altLang="id-ID" sz="2000"/>
              <a:t>	mk_nama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000"/>
              <a:t>	{Mhs_nrp, mk_kode}   </a:t>
            </a:r>
            <a:r>
              <a:rPr lang="en-US" altLang="id-ID" sz="2000">
                <a:sym typeface="Wingdings" pitchFamily="2" charset="2"/>
              </a:rPr>
              <a:t></a:t>
            </a:r>
            <a:r>
              <a:rPr lang="en-US" altLang="id-ID" sz="2000"/>
              <a:t>	mk_sks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id-ID" sz="2000"/>
              <a:t>	{Mhs_nrp, mk_kode}	   </a:t>
            </a:r>
            <a:r>
              <a:rPr lang="en-US" altLang="id-ID" sz="2000">
                <a:sym typeface="Wingdings" pitchFamily="2" charset="2"/>
              </a:rPr>
              <a:t></a:t>
            </a:r>
            <a:r>
              <a:rPr lang="en-US" altLang="id-ID" sz="2000"/>
              <a:t>	nihuruf</a:t>
            </a:r>
          </a:p>
        </p:txBody>
      </p:sp>
      <p:sp>
        <p:nvSpPr>
          <p:cNvPr id="26647" name="Line 48"/>
          <p:cNvSpPr>
            <a:spLocks noChangeShapeType="1"/>
          </p:cNvSpPr>
          <p:nvPr/>
        </p:nvSpPr>
        <p:spPr bwMode="auto">
          <a:xfrm flipH="1">
            <a:off x="3563938" y="3789363"/>
            <a:ext cx="7143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648" name="Line 49"/>
          <p:cNvSpPr>
            <a:spLocks noChangeShapeType="1"/>
          </p:cNvSpPr>
          <p:nvPr/>
        </p:nvSpPr>
        <p:spPr bwMode="auto">
          <a:xfrm flipH="1">
            <a:off x="3563938" y="4149725"/>
            <a:ext cx="71437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649" name="Line 50"/>
          <p:cNvSpPr>
            <a:spLocks noChangeShapeType="1"/>
          </p:cNvSpPr>
          <p:nvPr/>
        </p:nvSpPr>
        <p:spPr bwMode="auto">
          <a:xfrm flipH="1">
            <a:off x="3563938" y="4508500"/>
            <a:ext cx="71437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650" name="Line 51"/>
          <p:cNvSpPr>
            <a:spLocks noChangeShapeType="1"/>
          </p:cNvSpPr>
          <p:nvPr/>
        </p:nvSpPr>
        <p:spPr bwMode="auto">
          <a:xfrm flipH="1">
            <a:off x="3563938" y="4868863"/>
            <a:ext cx="7143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651" name="Rectangle 53"/>
          <p:cNvSpPr>
            <a:spLocks noChangeArrowheads="1"/>
          </p:cNvSpPr>
          <p:nvPr/>
        </p:nvSpPr>
        <p:spPr bwMode="auto">
          <a:xfrm>
            <a:off x="395288" y="5661025"/>
            <a:ext cx="79216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en-US" altLang="id-ID" sz="2200"/>
              <a:t>Tabel di atas perlu didekomposisi menjadi beberapa tabel yang memenuhi syarat 2NF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19256" cy="1224136"/>
          </a:xfrm>
        </p:spPr>
        <p:txBody>
          <a:bodyPr numCol="1"/>
          <a:lstStyle/>
          <a:p>
            <a:r>
              <a:rPr lang="en-US" altLang="id-ID" dirty="0" err="1" smtClean="0"/>
              <a:t>Tujuan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Normalisasi</a:t>
            </a:r>
            <a:endParaRPr lang="en-US" altLang="id-ID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7620000" cy="3489251"/>
          </a:xfrm>
        </p:spPr>
        <p:txBody>
          <a:bodyPr>
            <a:normAutofit/>
          </a:bodyPr>
          <a:lstStyle/>
          <a:p>
            <a:r>
              <a:rPr lang="en-US" altLang="id-ID" sz="2800" dirty="0" err="1" smtClean="0"/>
              <a:t>Untuk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menghilang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kerangkapan</a:t>
            </a:r>
            <a:r>
              <a:rPr lang="en-US" altLang="id-ID" sz="2800" dirty="0" smtClean="0"/>
              <a:t> data</a:t>
            </a:r>
          </a:p>
          <a:p>
            <a:r>
              <a:rPr lang="en-US" altLang="id-ID" sz="2800" dirty="0" err="1" smtClean="0"/>
              <a:t>Untuk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mengurangi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kompleksitas</a:t>
            </a:r>
            <a:endParaRPr lang="en-US" altLang="id-ID" sz="2800" dirty="0" smtClean="0"/>
          </a:p>
          <a:p>
            <a:r>
              <a:rPr lang="en-US" altLang="id-ID" sz="2800" dirty="0" err="1" smtClean="0"/>
              <a:t>Untuk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mempermudah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pemodifikasian</a:t>
            </a:r>
            <a:r>
              <a:rPr lang="en-US" altLang="id-ID" sz="2800" dirty="0" smtClean="0"/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mtClean="0"/>
              <a:t>Contoh (samb…)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5627687" cy="4603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2800" smtClean="0"/>
              <a:t>Functional dependencynya sbb: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68313" y="2349500"/>
            <a:ext cx="77914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200"/>
              <a:t>{Mhs_nrp, mk_kode}  </a:t>
            </a:r>
            <a:r>
              <a:rPr lang="en-US" altLang="id-ID" sz="2200">
                <a:sym typeface="Wingdings" pitchFamily="2" charset="2"/>
              </a:rPr>
              <a:t></a:t>
            </a:r>
            <a:r>
              <a:rPr lang="en-US" altLang="id-ID" sz="2200"/>
              <a:t>    </a:t>
            </a:r>
            <a:r>
              <a:rPr lang="en-US" altLang="id-ID" sz="2200">
                <a:sym typeface="Wingdings" pitchFamily="2" charset="2"/>
              </a:rPr>
              <a:t>nihuruf                               (fd1)</a:t>
            </a:r>
          </a:p>
          <a:p>
            <a:pPr eaLnBrk="1" hangingPunct="1"/>
            <a:r>
              <a:rPr lang="en-US" altLang="id-ID" sz="2200">
                <a:sym typeface="Wingdings" pitchFamily="2" charset="2"/>
              </a:rPr>
              <a:t>Mhs_nrp 	           </a:t>
            </a:r>
            <a:r>
              <a:rPr lang="en-US" altLang="id-ID" sz="2200"/>
              <a:t> </a:t>
            </a:r>
            <a:r>
              <a:rPr lang="en-US" altLang="id-ID" sz="2200">
                <a:sym typeface="Wingdings" pitchFamily="2" charset="2"/>
              </a:rPr>
              <a:t>   {mhs_nama, mhs_alamat}      (fd2)</a:t>
            </a:r>
          </a:p>
          <a:p>
            <a:pPr eaLnBrk="1" hangingPunct="1"/>
            <a:r>
              <a:rPr lang="en-US" altLang="id-ID" sz="2200">
                <a:sym typeface="Wingdings" pitchFamily="2" charset="2"/>
              </a:rPr>
              <a:t>Mk_kode 	           </a:t>
            </a:r>
            <a:r>
              <a:rPr lang="en-US" altLang="id-ID" sz="2200"/>
              <a:t> </a:t>
            </a:r>
            <a:r>
              <a:rPr lang="en-US" altLang="id-ID" sz="2200">
                <a:sym typeface="Wingdings" pitchFamily="2" charset="2"/>
              </a:rPr>
              <a:t>   {mk_nama, mk_sks}	       (fd3)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5288" y="4122738"/>
            <a:ext cx="8280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0795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200">
                <a:sym typeface="Wingdings" pitchFamily="2" charset="2"/>
              </a:rPr>
              <a:t>fd1 	(</a:t>
            </a:r>
            <a:r>
              <a:rPr lang="en-US" altLang="id-ID" sz="2200" u="sng">
                <a:sym typeface="Wingdings" pitchFamily="2" charset="2"/>
              </a:rPr>
              <a:t>mhs_nrp</a:t>
            </a:r>
            <a:r>
              <a:rPr lang="en-US" altLang="id-ID" sz="2200">
                <a:sym typeface="Wingdings" pitchFamily="2" charset="2"/>
              </a:rPr>
              <a:t>, </a:t>
            </a:r>
            <a:r>
              <a:rPr lang="en-US" altLang="id-ID" sz="2200" u="sng">
                <a:sym typeface="Wingdings" pitchFamily="2" charset="2"/>
              </a:rPr>
              <a:t>mk_kode</a:t>
            </a:r>
            <a:r>
              <a:rPr lang="en-US" altLang="id-ID" sz="2200">
                <a:sym typeface="Wingdings" pitchFamily="2" charset="2"/>
              </a:rPr>
              <a:t>, nihuruf)		  Tabel Nilai</a:t>
            </a:r>
          </a:p>
          <a:p>
            <a:pPr eaLnBrk="1" hangingPunct="1"/>
            <a:r>
              <a:rPr lang="en-US" altLang="id-ID" sz="2200">
                <a:sym typeface="Wingdings" pitchFamily="2" charset="2"/>
              </a:rPr>
              <a:t>fd2 	(</a:t>
            </a:r>
            <a:r>
              <a:rPr lang="en-US" altLang="id-ID" sz="2200" u="sng">
                <a:sym typeface="Wingdings" pitchFamily="2" charset="2"/>
              </a:rPr>
              <a:t>Mhs_nrp</a:t>
            </a:r>
            <a:r>
              <a:rPr lang="en-US" altLang="id-ID" sz="2200">
                <a:sym typeface="Wingdings" pitchFamily="2" charset="2"/>
              </a:rPr>
              <a:t>, mhs_nama, mhs_alamat)	  Tabel Mahasiswa</a:t>
            </a:r>
          </a:p>
          <a:p>
            <a:pPr eaLnBrk="1" hangingPunct="1"/>
            <a:r>
              <a:rPr lang="en-US" altLang="id-ID" sz="2200">
                <a:sym typeface="Wingdings" pitchFamily="2" charset="2"/>
              </a:rPr>
              <a:t>fd3	(</a:t>
            </a:r>
            <a:r>
              <a:rPr lang="en-US" altLang="id-ID" sz="2200" u="sng">
                <a:sym typeface="Wingdings" pitchFamily="2" charset="2"/>
              </a:rPr>
              <a:t>mk_kode</a:t>
            </a:r>
            <a:r>
              <a:rPr lang="en-US" altLang="id-ID" sz="2200">
                <a:sym typeface="Wingdings" pitchFamily="2" charset="2"/>
              </a:rPr>
              <a:t>, mk_nama, mk_sks)	  Tabel MataKuliah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id-ID" altLang="id-ID" sz="3400" b="1" smtClean="0"/>
              <a:t>Normalisasi Ketiga (3rd Normal Form)</a:t>
            </a:r>
            <a:r>
              <a:rPr lang="id-ID" altLang="id-ID" sz="400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altLang="id-ID" smtClean="0"/>
              <a:t>Aturan :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id-ID" altLang="id-ID" smtClean="0"/>
              <a:t> </a:t>
            </a:r>
            <a:r>
              <a:rPr lang="en-US" altLang="id-ID" smtClean="0"/>
              <a:t> </a:t>
            </a:r>
            <a:r>
              <a:rPr lang="id-ID" altLang="id-ID" sz="3200" smtClean="0"/>
              <a:t>Sudah berada dalam bentuk normal </a:t>
            </a:r>
            <a:endParaRPr lang="en-US" altLang="id-ID" sz="3200" smtClean="0"/>
          </a:p>
          <a:p>
            <a:pPr lvl="1" eaLnBrk="1" hangingPunct="1">
              <a:buFontTx/>
              <a:buNone/>
            </a:pPr>
            <a:r>
              <a:rPr lang="en-US" altLang="id-ID" sz="3200" smtClean="0"/>
              <a:t>    </a:t>
            </a:r>
            <a:r>
              <a:rPr lang="id-ID" altLang="id-ID" sz="3200" smtClean="0"/>
              <a:t>kedua</a:t>
            </a:r>
            <a:r>
              <a:rPr lang="en-US" altLang="id-ID" sz="3200" smtClean="0"/>
              <a:t> (2NF)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id-ID" sz="3200" smtClean="0"/>
              <a:t> </a:t>
            </a:r>
            <a:r>
              <a:rPr lang="id-ID" altLang="id-ID" sz="3200" smtClean="0"/>
              <a:t>Tidak ada ketergantungan transitif </a:t>
            </a:r>
            <a:endParaRPr lang="en-US" altLang="id-ID" sz="3200" smtClean="0"/>
          </a:p>
          <a:p>
            <a:pPr lvl="1" eaLnBrk="1" hangingPunct="1">
              <a:buFontTx/>
              <a:buNone/>
            </a:pPr>
            <a:r>
              <a:rPr lang="en-US" altLang="id-ID" sz="3200" smtClean="0"/>
              <a:t>    </a:t>
            </a:r>
            <a:r>
              <a:rPr lang="id-ID" altLang="id-ID" sz="3200" smtClean="0"/>
              <a:t>(dimana</a:t>
            </a:r>
            <a:r>
              <a:rPr lang="en-US" altLang="id-ID" sz="3200" smtClean="0"/>
              <a:t> atribut</a:t>
            </a:r>
            <a:r>
              <a:rPr lang="id-ID" altLang="id-ID" sz="3200" smtClean="0"/>
              <a:t> bukan kunci tergantung </a:t>
            </a:r>
            <a:endParaRPr lang="en-US" altLang="id-ID" sz="3200" smtClean="0"/>
          </a:p>
          <a:p>
            <a:pPr lvl="1" eaLnBrk="1" hangingPunct="1">
              <a:buFontTx/>
              <a:buNone/>
            </a:pPr>
            <a:r>
              <a:rPr lang="en-US" altLang="id-ID" sz="3200" smtClean="0"/>
              <a:t>    </a:t>
            </a:r>
            <a:r>
              <a:rPr lang="id-ID" altLang="id-ID" sz="3200" smtClean="0"/>
              <a:t>pada </a:t>
            </a:r>
            <a:r>
              <a:rPr lang="en-US" altLang="id-ID" sz="3200" smtClean="0"/>
              <a:t>atribut</a:t>
            </a:r>
            <a:r>
              <a:rPr lang="id-ID" altLang="id-ID" sz="3200" smtClean="0"/>
              <a:t> bukan</a:t>
            </a:r>
            <a:r>
              <a:rPr lang="en-US" altLang="id-ID" sz="3200" smtClean="0"/>
              <a:t> </a:t>
            </a:r>
            <a:r>
              <a:rPr lang="id-ID" altLang="id-ID" sz="3200" smtClean="0"/>
              <a:t>kunci lainnya). </a:t>
            </a:r>
          </a:p>
          <a:p>
            <a:pPr eaLnBrk="1" hangingPunct="1"/>
            <a:endParaRPr lang="id-ID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mtClean="0"/>
              <a:t>Contoh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533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id-ID" sz="2200" smtClean="0"/>
              <a:t>Tabel berikut memenuhi 2NF, tapi tidak memenuhi 3NF:</a:t>
            </a:r>
          </a:p>
        </p:txBody>
      </p:sp>
      <p:graphicFrame>
        <p:nvGraphicFramePr>
          <p:cNvPr id="100399" name="Group 4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2012445"/>
              </p:ext>
            </p:extLst>
          </p:nvPr>
        </p:nvGraphicFramePr>
        <p:xfrm>
          <a:off x="611188" y="2565400"/>
          <a:ext cx="7705725" cy="504825"/>
        </p:xfrm>
        <a:graphic>
          <a:graphicData uri="http://schemas.openxmlformats.org/drawingml/2006/table">
            <a:tbl>
              <a:tblPr/>
              <a:tblGrid>
                <a:gridCol w="711200"/>
                <a:gridCol w="949325"/>
                <a:gridCol w="1363662"/>
                <a:gridCol w="1296988"/>
                <a:gridCol w="1655762"/>
                <a:gridCol w="17287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Nrp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Alm_Jalan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Alm_Kota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Alm_Provinsi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Alm_Kodepos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8313" y="2133600"/>
            <a:ext cx="145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b="1"/>
              <a:t>Mahasiswa</a:t>
            </a:r>
            <a:r>
              <a:rPr lang="en-US" altLang="id-ID"/>
              <a:t> </a:t>
            </a:r>
          </a:p>
        </p:txBody>
      </p:sp>
      <p:sp>
        <p:nvSpPr>
          <p:cNvPr id="100400" name="Rectangle 48"/>
          <p:cNvSpPr>
            <a:spLocks noChangeArrowheads="1"/>
          </p:cNvSpPr>
          <p:nvPr/>
        </p:nvSpPr>
        <p:spPr bwMode="auto">
          <a:xfrm>
            <a:off x="468313" y="3357563"/>
            <a:ext cx="80645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288925" indent="-288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en-US" altLang="id-ID" sz="2000"/>
              <a:t>karena masih terdapat atribut </a:t>
            </a:r>
            <a:r>
              <a:rPr lang="en-US" altLang="id-ID" sz="2000" i="1"/>
              <a:t>non primary key </a:t>
            </a:r>
            <a:r>
              <a:rPr lang="en-US" altLang="id-ID" sz="2000"/>
              <a:t>(yakni </a:t>
            </a:r>
            <a:r>
              <a:rPr lang="en-US" altLang="id-ID" sz="2000" b="1"/>
              <a:t>alm_kota </a:t>
            </a:r>
            <a:r>
              <a:rPr lang="en-US" altLang="id-ID" sz="2000"/>
              <a:t>dan </a:t>
            </a:r>
            <a:r>
              <a:rPr lang="en-US" altLang="id-ID" sz="2000" b="1"/>
              <a:t>alm_Provinsi</a:t>
            </a:r>
            <a:r>
              <a:rPr lang="en-US" altLang="id-ID" sz="2000"/>
              <a:t>) yang memiliki ketergantungan terhadap atribut </a:t>
            </a:r>
            <a:r>
              <a:rPr lang="en-US" altLang="id-ID" sz="2000" i="1"/>
              <a:t>non primary key </a:t>
            </a:r>
            <a:r>
              <a:rPr lang="en-US" altLang="id-ID" sz="2000"/>
              <a:t>yang lain (yakni </a:t>
            </a:r>
            <a:r>
              <a:rPr lang="en-US" altLang="id-ID" sz="2000" b="1"/>
              <a:t>alm_kodepos</a:t>
            </a:r>
            <a:r>
              <a:rPr lang="en-US" altLang="id-ID" sz="2000"/>
              <a:t>):</a:t>
            </a:r>
          </a:p>
        </p:txBody>
      </p:sp>
      <p:sp>
        <p:nvSpPr>
          <p:cNvPr id="29718" name="Rectangle 49"/>
          <p:cNvSpPr>
            <a:spLocks noChangeArrowheads="1"/>
          </p:cNvSpPr>
          <p:nvPr/>
        </p:nvSpPr>
        <p:spPr bwMode="auto">
          <a:xfrm>
            <a:off x="611188" y="4437063"/>
            <a:ext cx="58118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200"/>
              <a:t>alm_kodepos </a:t>
            </a:r>
            <a:r>
              <a:rPr lang="en-US" altLang="id-ID" sz="2200">
                <a:sym typeface="Wingdings" pitchFamily="2" charset="2"/>
              </a:rPr>
              <a:t></a:t>
            </a:r>
            <a:r>
              <a:rPr lang="en-US" altLang="id-ID" sz="2200"/>
              <a:t> {alm_Provinsi, alm_kota}</a:t>
            </a:r>
          </a:p>
        </p:txBody>
      </p:sp>
      <p:sp>
        <p:nvSpPr>
          <p:cNvPr id="100402" name="Rectangle 50"/>
          <p:cNvSpPr>
            <a:spLocks noChangeArrowheads="1"/>
          </p:cNvSpPr>
          <p:nvPr/>
        </p:nvSpPr>
        <p:spPr bwMode="auto">
          <a:xfrm>
            <a:off x="395288" y="4941888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88925" indent="-288925">
              <a:buFont typeface="Wingdings" pitchFamily="2" charset="2"/>
              <a:buChar char="Ø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Sehingga tabel tersebut perlu didekomposisi menjadi:</a:t>
            </a:r>
          </a:p>
        </p:txBody>
      </p:sp>
      <p:sp>
        <p:nvSpPr>
          <p:cNvPr id="29720" name="Rectangle 51"/>
          <p:cNvSpPr>
            <a:spLocks noChangeArrowheads="1"/>
          </p:cNvSpPr>
          <p:nvPr/>
        </p:nvSpPr>
        <p:spPr bwMode="auto">
          <a:xfrm>
            <a:off x="1042988" y="5300663"/>
            <a:ext cx="63261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200"/>
              <a:t>Mahasiswa (</a:t>
            </a:r>
            <a:r>
              <a:rPr lang="en-US" altLang="id-ID" sz="2200" u="sng"/>
              <a:t>Nrp</a:t>
            </a:r>
            <a:r>
              <a:rPr lang="en-US" altLang="id-ID" sz="2200"/>
              <a:t>, nama, alm_jalan, alm_kodepos)</a:t>
            </a:r>
          </a:p>
          <a:p>
            <a:pPr eaLnBrk="1" hangingPunct="1"/>
            <a:r>
              <a:rPr lang="en-US" altLang="id-ID" sz="2200"/>
              <a:t>Kodepos (</a:t>
            </a:r>
            <a:r>
              <a:rPr lang="en-US" altLang="id-ID" sz="2200" u="sng"/>
              <a:t>alm_kodepos</a:t>
            </a:r>
            <a:r>
              <a:rPr lang="en-US" altLang="id-ID" sz="2200"/>
              <a:t>, alm_provinsi, alm_kota)</a:t>
            </a:r>
          </a:p>
        </p:txBody>
      </p:sp>
      <p:sp>
        <p:nvSpPr>
          <p:cNvPr id="2" name="Rectangle 1"/>
          <p:cNvSpPr/>
          <p:nvPr/>
        </p:nvSpPr>
        <p:spPr>
          <a:xfrm>
            <a:off x="3517106" y="2500313"/>
            <a:ext cx="4799310" cy="7126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00" grpId="0"/>
      <p:bldP spid="10040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571500" y="1214438"/>
            <a:ext cx="7991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d-ID" altLang="id-ID" sz="2400"/>
              <a:t>Tabel-tabel yang memenuhi kriteria normalisasi ketiga, sudah siap diimplementasikan. Sebenarnya masih ada lagi bentuk normalisasi yang lain; Normalisasi Boyce-Codd</a:t>
            </a:r>
            <a:r>
              <a:rPr lang="en-US" altLang="id-ID" sz="2400"/>
              <a:t>,</a:t>
            </a:r>
            <a:r>
              <a:rPr lang="id-ID" altLang="id-ID" sz="2400"/>
              <a:t> </a:t>
            </a:r>
            <a:r>
              <a:rPr lang="en-US" altLang="id-ID" sz="2400"/>
              <a:t>4NF, 5NF,</a:t>
            </a:r>
            <a:r>
              <a:rPr lang="id-ID" altLang="id-ID" sz="2400"/>
              <a:t> hanya saja jarang dipakai. Pada kebanyakan kasus, normalisasi hanya sampai ketiga.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Studi Kasus Normalisasi Data</a:t>
            </a:r>
            <a:endParaRPr lang="id-ID" altLang="id-ID" smtClean="0"/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44675"/>
            <a:ext cx="77771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735013" y="4529138"/>
            <a:ext cx="7940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d-ID" altLang="id-ID" sz="2400"/>
              <a:t>Untuk mendapatkan hasil yang paling normal, maka proses normalisasi dimulai dari normal pertama. </a:t>
            </a:r>
          </a:p>
          <a:p>
            <a:pPr algn="just" eaLnBrk="1" hangingPunct="1"/>
            <a:r>
              <a:rPr lang="id-ID" altLang="id-ID" sz="2400"/>
              <a:t>Field-field tabel di atas yang merupakan group berulang : </a:t>
            </a:r>
            <a:r>
              <a:rPr lang="en-US" altLang="id-ID" sz="2400"/>
              <a:t>NoPegawai</a:t>
            </a:r>
            <a:r>
              <a:rPr lang="id-ID" altLang="id-ID" sz="2400"/>
              <a:t>, </a:t>
            </a:r>
            <a:r>
              <a:rPr lang="en-US" altLang="id-ID" sz="2400"/>
              <a:t>NamaPegawai</a:t>
            </a:r>
            <a:r>
              <a:rPr lang="id-ID" altLang="id-ID" sz="2400"/>
              <a:t>, </a:t>
            </a:r>
            <a:r>
              <a:rPr lang="en-US" altLang="id-ID" sz="2400"/>
              <a:t>Golongan</a:t>
            </a:r>
            <a:r>
              <a:rPr lang="id-ID" altLang="id-ID" sz="2400"/>
              <a:t>, </a:t>
            </a:r>
            <a:r>
              <a:rPr lang="en-US" altLang="id-ID" sz="2400"/>
              <a:t>BesarGaji</a:t>
            </a:r>
            <a:r>
              <a:rPr lang="id-ID" altLang="id-ID" sz="24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 eaLnBrk="1" hangingPunct="1"/>
            <a:r>
              <a:rPr lang="en-US" altLang="id-ID" sz="4000" smtClean="0"/>
              <a:t>Normalisasi pertama</a:t>
            </a:r>
            <a:endParaRPr lang="id-ID" altLang="id-ID" sz="4000" smtClean="0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280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d-ID" altLang="id-ID" sz="2400"/>
              <a:t>Solusinya hilangkan duplikasi dengan mencari ketergantungan parsial</a:t>
            </a:r>
            <a:r>
              <a:rPr lang="en-US" altLang="id-ID" sz="2400"/>
              <a:t>.</a:t>
            </a:r>
            <a:r>
              <a:rPr lang="id-ID" altLang="id-ID" sz="2400"/>
              <a:t> menjadikan field-field menjadi tergantung pada satu atau beberapa field</a:t>
            </a:r>
            <a:r>
              <a:rPr lang="en-US" altLang="id-ID" sz="2400"/>
              <a:t>. </a:t>
            </a:r>
            <a:r>
              <a:rPr lang="id-ID" altLang="id-ID" sz="2400"/>
              <a:t>Karena yang dapat dijadikan kunci adalah </a:t>
            </a:r>
            <a:r>
              <a:rPr lang="en-US" altLang="id-ID" sz="2400" i="1"/>
              <a:t>NoProyek</a:t>
            </a:r>
            <a:r>
              <a:rPr lang="id-ID" altLang="id-ID" sz="2400" i="1"/>
              <a:t> </a:t>
            </a:r>
            <a:r>
              <a:rPr lang="id-ID" altLang="id-ID" sz="2400"/>
              <a:t>dan </a:t>
            </a:r>
            <a:r>
              <a:rPr lang="en-US" altLang="id-ID" sz="2400" i="1"/>
              <a:t>NoPegawai</a:t>
            </a:r>
            <a:r>
              <a:rPr lang="id-ID" altLang="id-ID" sz="2400"/>
              <a:t>, maka langkah kemudian dicari field-field mana yang tergantung pada </a:t>
            </a:r>
            <a:r>
              <a:rPr lang="en-US" altLang="id-ID" sz="2400" i="1"/>
              <a:t>NoProyek</a:t>
            </a:r>
            <a:r>
              <a:rPr lang="id-ID" altLang="id-ID" sz="2400" i="1"/>
              <a:t> </a:t>
            </a:r>
            <a:r>
              <a:rPr lang="id-ID" altLang="id-ID" sz="2400"/>
              <a:t>dan mana yang tergantung pada </a:t>
            </a:r>
            <a:r>
              <a:rPr lang="en-US" altLang="id-ID" sz="2400" i="1"/>
              <a:t>NoPegawai</a:t>
            </a:r>
            <a:r>
              <a:rPr lang="id-ID" altLang="id-ID" sz="2400"/>
              <a:t>. </a:t>
            </a:r>
          </a:p>
        </p:txBody>
      </p:sp>
      <p:pic>
        <p:nvPicPr>
          <p:cNvPr id="358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33825"/>
            <a:ext cx="813593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71500" y="45720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>
                <a:latin typeface="Times New Roman" pitchFamily="18" charset="0"/>
                <a:cs typeface="Times New Roman" pitchFamily="18" charset="0"/>
              </a:rPr>
              <a:t>NP001</a:t>
            </a:r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571500" y="4916488"/>
            <a:ext cx="82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>
                <a:latin typeface="Times New Roman" pitchFamily="18" charset="0"/>
                <a:cs typeface="Times New Roman" pitchFamily="18" charset="0"/>
              </a:rPr>
              <a:t>NP001</a:t>
            </a:r>
          </a:p>
        </p:txBody>
      </p:sp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571500" y="5559425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>
                <a:latin typeface="Times New Roman" pitchFamily="18" charset="0"/>
                <a:cs typeface="Times New Roman" pitchFamily="18" charset="0"/>
              </a:rPr>
              <a:t>NP002</a:t>
            </a:r>
          </a:p>
        </p:txBody>
      </p:sp>
      <p:sp>
        <p:nvSpPr>
          <p:cNvPr id="35848" name="TextBox 7"/>
          <p:cNvSpPr txBox="1">
            <a:spLocks noChangeArrowheads="1"/>
          </p:cNvSpPr>
          <p:nvPr/>
        </p:nvSpPr>
        <p:spPr bwMode="auto">
          <a:xfrm>
            <a:off x="571500" y="5845175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>
                <a:latin typeface="Times New Roman" pitchFamily="18" charset="0"/>
                <a:cs typeface="Times New Roman" pitchFamily="18" charset="0"/>
              </a:rPr>
              <a:t>NP002</a:t>
            </a:r>
          </a:p>
        </p:txBody>
      </p:sp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1785938" y="4572000"/>
            <a:ext cx="671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>
                <a:latin typeface="Times New Roman" pitchFamily="18" charset="0"/>
                <a:cs typeface="Times New Roman" pitchFamily="18" charset="0"/>
              </a:rPr>
              <a:t>BRR</a:t>
            </a:r>
          </a:p>
        </p:txBody>
      </p:sp>
      <p:sp>
        <p:nvSpPr>
          <p:cNvPr id="35850" name="TextBox 9"/>
          <p:cNvSpPr txBox="1">
            <a:spLocks noChangeArrowheads="1"/>
          </p:cNvSpPr>
          <p:nvPr/>
        </p:nvSpPr>
        <p:spPr bwMode="auto">
          <a:xfrm>
            <a:off x="1785938" y="4916488"/>
            <a:ext cx="671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>
                <a:latin typeface="Times New Roman" pitchFamily="18" charset="0"/>
                <a:cs typeface="Times New Roman" pitchFamily="18" charset="0"/>
              </a:rPr>
              <a:t>BRR</a:t>
            </a:r>
          </a:p>
        </p:txBody>
      </p:sp>
      <p:sp>
        <p:nvSpPr>
          <p:cNvPr id="35851" name="TextBox 10"/>
          <p:cNvSpPr txBox="1">
            <a:spLocks noChangeArrowheads="1"/>
          </p:cNvSpPr>
          <p:nvPr/>
        </p:nvSpPr>
        <p:spPr bwMode="auto">
          <a:xfrm>
            <a:off x="1785938" y="5559425"/>
            <a:ext cx="992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>
                <a:latin typeface="Times New Roman" pitchFamily="18" charset="0"/>
                <a:cs typeface="Times New Roman" pitchFamily="18" charset="0"/>
              </a:rPr>
              <a:t>PEMDA</a:t>
            </a:r>
          </a:p>
        </p:txBody>
      </p:sp>
      <p:sp>
        <p:nvSpPr>
          <p:cNvPr id="35852" name="TextBox 11"/>
          <p:cNvSpPr txBox="1">
            <a:spLocks noChangeArrowheads="1"/>
          </p:cNvSpPr>
          <p:nvPr/>
        </p:nvSpPr>
        <p:spPr bwMode="auto">
          <a:xfrm>
            <a:off x="1785938" y="5845175"/>
            <a:ext cx="992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>
                <a:latin typeface="Times New Roman" pitchFamily="18" charset="0"/>
                <a:cs typeface="Times New Roman" pitchFamily="18" charset="0"/>
              </a:rPr>
              <a:t>PEMDA</a:t>
            </a:r>
          </a:p>
        </p:txBody>
      </p:sp>
      <p:sp>
        <p:nvSpPr>
          <p:cNvPr id="35853" name="TextBox 12"/>
          <p:cNvSpPr txBox="1">
            <a:spLocks noChangeArrowheads="1"/>
          </p:cNvSpPr>
          <p:nvPr/>
        </p:nvSpPr>
        <p:spPr bwMode="auto">
          <a:xfrm>
            <a:off x="7708900" y="5559425"/>
            <a:ext cx="100647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>
                <a:latin typeface="Times New Roman" pitchFamily="18" charset="0"/>
                <a:cs typeface="Times New Roman" pitchFamily="18" charset="0"/>
              </a:rPr>
              <a:t>900.000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7429500" y="5572125"/>
            <a:ext cx="1214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29500" y="5856288"/>
            <a:ext cx="12144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430419" y="5714207"/>
            <a:ext cx="428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mtClean="0"/>
              <a:t>Normalisasi Kedua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Field-field yang tergantung pada satu field haruslah dipisah dengan tepat, misalnya </a:t>
            </a:r>
            <a:r>
              <a:rPr lang="en-US" altLang="id-ID" i="1" smtClean="0"/>
              <a:t>NoProyek</a:t>
            </a:r>
            <a:r>
              <a:rPr lang="id-ID" altLang="id-ID" i="1" smtClean="0"/>
              <a:t> </a:t>
            </a:r>
            <a:r>
              <a:rPr lang="id-ID" altLang="id-ID" smtClean="0"/>
              <a:t>menjelaskan </a:t>
            </a:r>
            <a:r>
              <a:rPr lang="en-US" altLang="id-ID" i="1" smtClean="0"/>
              <a:t>NamaProyek</a:t>
            </a:r>
            <a:r>
              <a:rPr lang="id-ID" altLang="id-ID" i="1" smtClean="0"/>
              <a:t> </a:t>
            </a:r>
            <a:r>
              <a:rPr lang="id-ID" altLang="id-ID" smtClean="0"/>
              <a:t>dan </a:t>
            </a:r>
            <a:r>
              <a:rPr lang="en-US" altLang="id-ID" i="1" smtClean="0"/>
              <a:t>NoPegawai</a:t>
            </a:r>
            <a:r>
              <a:rPr lang="id-ID" altLang="id-ID" i="1" smtClean="0"/>
              <a:t> </a:t>
            </a:r>
            <a:r>
              <a:rPr lang="id-ID" altLang="id-ID" smtClean="0"/>
              <a:t>menjelaskan </a:t>
            </a:r>
            <a:r>
              <a:rPr lang="en-US" altLang="id-ID" i="1" smtClean="0"/>
              <a:t>NamaPegawai</a:t>
            </a:r>
            <a:r>
              <a:rPr lang="id-ID" altLang="id-ID" smtClean="0"/>
              <a:t>, </a:t>
            </a:r>
            <a:r>
              <a:rPr lang="en-US" altLang="id-ID" i="1" smtClean="0"/>
              <a:t>Golongan</a:t>
            </a:r>
            <a:r>
              <a:rPr lang="id-ID" altLang="id-ID" i="1" smtClean="0"/>
              <a:t> </a:t>
            </a:r>
            <a:r>
              <a:rPr lang="id-ID" altLang="id-ID" smtClean="0"/>
              <a:t>dan </a:t>
            </a:r>
            <a:r>
              <a:rPr lang="en-US" altLang="id-ID" i="1" smtClean="0"/>
              <a:t>BesarGaji</a:t>
            </a:r>
            <a:r>
              <a:rPr lang="id-ID" altLang="id-ID" i="1" smtClean="0"/>
              <a:t>.</a:t>
            </a:r>
            <a:r>
              <a:rPr lang="id-ID" altLang="id-ID" smtClean="0"/>
              <a:t> </a:t>
            </a:r>
          </a:p>
          <a:p>
            <a:endParaRPr lang="en-US" altLang="id-ID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7162" cy="5762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altLang="id-ID" sz="4000" smtClean="0"/>
              <a:t>Normalisasi Kedua</a:t>
            </a:r>
          </a:p>
        </p:txBody>
      </p:sp>
      <p:pic>
        <p:nvPicPr>
          <p:cNvPr id="3789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85938"/>
            <a:ext cx="3889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10"/>
          <p:cNvSpPr txBox="1">
            <a:spLocks noChangeArrowheads="1"/>
          </p:cNvSpPr>
          <p:nvPr/>
        </p:nvSpPr>
        <p:spPr bwMode="auto">
          <a:xfrm>
            <a:off x="428625" y="1282700"/>
            <a:ext cx="257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400" b="1"/>
              <a:t>TABEL PROYEK</a:t>
            </a:r>
            <a:endParaRPr lang="id-ID" altLang="id-ID" sz="2400" b="1"/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00063" y="3482975"/>
            <a:ext cx="274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400" b="1"/>
              <a:t>TABEL PEGAWAI</a:t>
            </a:r>
            <a:endParaRPr lang="id-ID" altLang="id-ID" sz="2400" b="1"/>
          </a:p>
        </p:txBody>
      </p:sp>
      <p:pic>
        <p:nvPicPr>
          <p:cNvPr id="3789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059238"/>
            <a:ext cx="77057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TextBox 6"/>
          <p:cNvSpPr txBox="1">
            <a:spLocks noChangeArrowheads="1"/>
          </p:cNvSpPr>
          <p:nvPr/>
        </p:nvSpPr>
        <p:spPr bwMode="auto">
          <a:xfrm>
            <a:off x="6911975" y="5143500"/>
            <a:ext cx="101758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000">
                <a:latin typeface="Times New Roman" pitchFamily="18" charset="0"/>
                <a:cs typeface="Times New Roman" pitchFamily="18" charset="0"/>
              </a:rPr>
              <a:t>900.000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715125" y="5214938"/>
            <a:ext cx="1428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15125" y="5499100"/>
            <a:ext cx="1428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57188" y="642938"/>
            <a:ext cx="8228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altLang="id-ID" sz="2400"/>
              <a:t>Untuk membuat hubungan antara dua tabel, dibuat suatu tabel yang berisi key-key dari tabel yang lain. </a:t>
            </a: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500063" y="1785938"/>
            <a:ext cx="4027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400" b="1"/>
              <a:t>TABEL PROYEKPEGAWAI</a:t>
            </a:r>
            <a:endParaRPr lang="id-ID" altLang="id-ID" sz="2400" b="1"/>
          </a:p>
        </p:txBody>
      </p:sp>
      <p:pic>
        <p:nvPicPr>
          <p:cNvPr id="389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500313"/>
            <a:ext cx="38163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7162" cy="576263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altLang="id-ID" sz="4000" smtClean="0"/>
              <a:t>Normalisasi Ke</a:t>
            </a:r>
            <a:r>
              <a:rPr lang="en-US" altLang="id-ID" sz="4000" smtClean="0"/>
              <a:t>tiga</a:t>
            </a:r>
            <a:endParaRPr lang="id-ID" altLang="id-ID" sz="4000" smtClean="0"/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447675" y="1216025"/>
            <a:ext cx="81565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id-ID" altLang="id-ID" sz="2400"/>
              <a:t>Pada tabel diatas masih terdapat masalah, bahwa </a:t>
            </a:r>
            <a:r>
              <a:rPr lang="en-US" altLang="id-ID" sz="2400" i="1"/>
              <a:t>BesarGaji</a:t>
            </a:r>
            <a:r>
              <a:rPr lang="id-ID" altLang="id-ID" sz="2400"/>
              <a:t> </a:t>
            </a:r>
            <a:r>
              <a:rPr lang="en-US" altLang="id-ID" sz="2400"/>
              <a:t> tergantung kepada</a:t>
            </a:r>
            <a:r>
              <a:rPr lang="id-ID" altLang="id-ID" sz="2400"/>
              <a:t> </a:t>
            </a:r>
            <a:r>
              <a:rPr lang="en-US" altLang="id-ID" sz="2400" i="1"/>
              <a:t>Golongan</a:t>
            </a:r>
            <a:r>
              <a:rPr lang="id-ID" altLang="id-ID" sz="2400" i="1"/>
              <a:t> </a:t>
            </a:r>
            <a:r>
              <a:rPr lang="id-ID" altLang="id-ID" sz="2400"/>
              <a:t>nya. </a:t>
            </a:r>
            <a:r>
              <a:rPr lang="en-US" altLang="id-ID" sz="2400"/>
              <a:t>Padahal disini </a:t>
            </a:r>
            <a:r>
              <a:rPr lang="en-US" altLang="id-ID" sz="2400" i="1"/>
              <a:t>Golongan</a:t>
            </a:r>
            <a:r>
              <a:rPr lang="en-US" altLang="id-ID" sz="2400"/>
              <a:t> bukan merupakan field kunci.</a:t>
            </a:r>
            <a:endParaRPr lang="id-ID" altLang="id-ID" sz="2400"/>
          </a:p>
          <a:p>
            <a:pPr algn="just" eaLnBrk="1" hangingPunct="1">
              <a:lnSpc>
                <a:spcPct val="130000"/>
              </a:lnSpc>
            </a:pPr>
            <a:endParaRPr lang="en-US" altLang="id-ID" sz="2400"/>
          </a:p>
          <a:p>
            <a:pPr algn="just" eaLnBrk="1" hangingPunct="1">
              <a:lnSpc>
                <a:spcPct val="130000"/>
              </a:lnSpc>
            </a:pPr>
            <a:r>
              <a:rPr lang="id-ID" altLang="id-ID" sz="2400"/>
              <a:t>Artinya kita harus memisahkan field non-kunci </a:t>
            </a:r>
            <a:r>
              <a:rPr lang="en-US" altLang="id-ID" sz="2400" i="1"/>
              <a:t>Golongan</a:t>
            </a:r>
            <a:r>
              <a:rPr lang="id-ID" altLang="id-ID" sz="2400" i="1"/>
              <a:t> </a:t>
            </a:r>
            <a:r>
              <a:rPr lang="en-US" altLang="id-ID" sz="2400"/>
              <a:t>dan </a:t>
            </a:r>
            <a:r>
              <a:rPr lang="en-US" altLang="id-ID" sz="2400" i="1"/>
              <a:t>BesarGaji </a:t>
            </a:r>
            <a:r>
              <a:rPr lang="id-ID" altLang="id-ID" sz="2400"/>
              <a:t>yang tadinya tergantung secara parsial kepada field kunci </a:t>
            </a:r>
            <a:r>
              <a:rPr lang="en-US" altLang="id-ID" sz="2400" i="1"/>
              <a:t>NoPegawai</a:t>
            </a:r>
            <a:r>
              <a:rPr lang="id-ID" altLang="id-ID" sz="2400"/>
              <a:t>, untuk menghilangkan </a:t>
            </a:r>
            <a:r>
              <a:rPr lang="en-US" altLang="id-ID" sz="2400"/>
              <a:t>ketergantungan transitif.</a:t>
            </a:r>
            <a:endParaRPr lang="id-ID" altLang="id-ID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mtClean="0"/>
              <a:t>Proses Normalisasi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smtClean="0"/>
              <a:t>Data diuraikan dalam bentuk tabel, selanjutnya dianalisis berdasarkan persyaratan tertentu ke beberapa tingkat.</a:t>
            </a:r>
          </a:p>
          <a:p>
            <a:r>
              <a:rPr lang="en-US" altLang="id-ID" smtClean="0"/>
              <a:t>Apabila tabel yang diuji belum memenuhi persyaratan tertentu, maka tabel tersebut perlu dipecah menjadi beberapa tabel yang lebih sederhana sampai memenuhi bentuk yang optimal.</a:t>
            </a:r>
          </a:p>
          <a:p>
            <a:endParaRPr lang="en-US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071563"/>
            <a:ext cx="3889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468313" y="476250"/>
            <a:ext cx="257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400" b="1"/>
              <a:t>TABEL PROYEK</a:t>
            </a:r>
            <a:endParaRPr lang="id-ID" altLang="id-ID" sz="2400" b="1"/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571500" y="2571750"/>
            <a:ext cx="274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400" b="1"/>
              <a:t>TABEL PEGAWAI</a:t>
            </a:r>
            <a:endParaRPr lang="id-ID" altLang="id-ID" sz="2400" b="1"/>
          </a:p>
        </p:txBody>
      </p:sp>
      <p:pic>
        <p:nvPicPr>
          <p:cNvPr id="4096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143250"/>
            <a:ext cx="62658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611188" y="4972050"/>
            <a:ext cx="3078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400" b="1"/>
              <a:t>TABEL GOLONGAN</a:t>
            </a:r>
            <a:endParaRPr lang="id-ID" altLang="id-ID" sz="2400" b="1"/>
          </a:p>
        </p:txBody>
      </p:sp>
      <p:pic>
        <p:nvPicPr>
          <p:cNvPr id="4096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45125"/>
            <a:ext cx="36718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8" name="Text Box 4"/>
          <p:cNvSpPr txBox="1">
            <a:spLocks noChangeArrowheads="1"/>
          </p:cNvSpPr>
          <p:nvPr/>
        </p:nvSpPr>
        <p:spPr bwMode="auto">
          <a:xfrm>
            <a:off x="4643438" y="214313"/>
            <a:ext cx="4027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400" b="1"/>
              <a:t>TABEL PROYEKPEGAWAI</a:t>
            </a:r>
            <a:endParaRPr lang="id-ID" altLang="id-ID" sz="2400" b="1"/>
          </a:p>
        </p:txBody>
      </p:sp>
      <p:pic>
        <p:nvPicPr>
          <p:cNvPr id="409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714375"/>
            <a:ext cx="38163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003232" cy="1371600"/>
          </a:xfrm>
        </p:spPr>
        <p:txBody>
          <a:bodyPr/>
          <a:lstStyle/>
          <a:p>
            <a:r>
              <a:rPr lang="en-US" altLang="id-ID" dirty="0" err="1" smtClean="0"/>
              <a:t>Tahapan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Normalisasi</a:t>
            </a:r>
            <a:endParaRPr lang="en-US" altLang="id-ID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435280" cy="3417243"/>
          </a:xfrm>
        </p:spPr>
        <p:txBody>
          <a:bodyPr>
            <a:normAutofit/>
          </a:bodyPr>
          <a:lstStyle/>
          <a:p>
            <a:r>
              <a:rPr lang="en-US" altLang="id-ID" sz="2400" dirty="0" err="1" smtClean="0"/>
              <a:t>Tahap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Normalisasi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dimulai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dari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tahap</a:t>
            </a:r>
            <a:r>
              <a:rPr lang="en-US" altLang="id-ID" sz="2400" dirty="0" smtClean="0"/>
              <a:t> paling </a:t>
            </a:r>
            <a:r>
              <a:rPr lang="en-US" altLang="id-ID" sz="2400" dirty="0" err="1" smtClean="0"/>
              <a:t>ringan</a:t>
            </a:r>
            <a:r>
              <a:rPr lang="en-US" altLang="id-ID" sz="2400" dirty="0" smtClean="0"/>
              <a:t> (1NF) </a:t>
            </a:r>
            <a:r>
              <a:rPr lang="en-US" altLang="id-ID" sz="2400" dirty="0" err="1" smtClean="0"/>
              <a:t>hingga</a:t>
            </a:r>
            <a:r>
              <a:rPr lang="en-US" altLang="id-ID" sz="2400" dirty="0" smtClean="0"/>
              <a:t> paling </a:t>
            </a:r>
            <a:r>
              <a:rPr lang="en-US" altLang="id-ID" sz="2400" dirty="0" err="1" smtClean="0"/>
              <a:t>ketat</a:t>
            </a:r>
            <a:r>
              <a:rPr lang="en-US" altLang="id-ID" sz="2400" dirty="0" smtClean="0"/>
              <a:t> (5NF) </a:t>
            </a:r>
          </a:p>
          <a:p>
            <a:r>
              <a:rPr lang="en-US" altLang="id-ID" sz="2400" dirty="0" err="1" smtClean="0"/>
              <a:t>Biasanya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hanya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sampai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pada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tingkat</a:t>
            </a:r>
            <a:r>
              <a:rPr lang="en-US" altLang="id-ID" sz="2400" dirty="0" smtClean="0"/>
              <a:t> 3NF </a:t>
            </a:r>
            <a:r>
              <a:rPr lang="en-US" altLang="id-ID" sz="2400" dirty="0" err="1" smtClean="0"/>
              <a:t>atau</a:t>
            </a:r>
            <a:r>
              <a:rPr lang="en-US" altLang="id-ID" sz="2400" dirty="0" smtClean="0"/>
              <a:t> BCNF </a:t>
            </a:r>
            <a:r>
              <a:rPr lang="en-US" altLang="id-ID" sz="2400" dirty="0" err="1" smtClean="0"/>
              <a:t>karena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sudah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cukup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memadai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untuk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menghasilkan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tabel-tabel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berkualitas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baik</a:t>
            </a:r>
            <a:r>
              <a:rPr lang="en-US" altLang="id-ID" sz="2400" dirty="0" smtClean="0"/>
              <a:t>.</a:t>
            </a:r>
          </a:p>
          <a:p>
            <a:r>
              <a:rPr lang="en-US" altLang="id-ID" sz="2400" dirty="0" err="1" smtClean="0"/>
              <a:t>Urutan</a:t>
            </a:r>
            <a:r>
              <a:rPr lang="en-US" altLang="id-ID" sz="2400" dirty="0" smtClean="0"/>
              <a:t>: 1NF, 2NF, 3NF, BCNF, 4NF, 5NF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7848872" cy="1371600"/>
          </a:xfrm>
        </p:spPr>
        <p:txBody>
          <a:bodyPr/>
          <a:lstStyle/>
          <a:p>
            <a:r>
              <a:rPr lang="en-US" altLang="id-ID" b="1" dirty="0" err="1" smtClean="0"/>
              <a:t>Bentuk-bentuk</a:t>
            </a:r>
            <a:r>
              <a:rPr lang="en-US" altLang="id-ID" b="1" dirty="0" smtClean="0"/>
              <a:t> Normal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636912"/>
            <a:ext cx="8352928" cy="3489251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id-ID" sz="2800" dirty="0" err="1" smtClean="0"/>
              <a:t>Bentuk</a:t>
            </a:r>
            <a:r>
              <a:rPr lang="en-US" altLang="id-ID" sz="2800" dirty="0" smtClean="0"/>
              <a:t> Normal </a:t>
            </a:r>
            <a:r>
              <a:rPr lang="en-US" altLang="id-ID" sz="2800" dirty="0" err="1" smtClean="0"/>
              <a:t>Tahap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Pertama</a:t>
            </a:r>
            <a:r>
              <a:rPr lang="en-US" altLang="id-ID" sz="2800" dirty="0" smtClean="0"/>
              <a:t> (1st Normal Form / 1NF)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id-ID" sz="2800" dirty="0" err="1" smtClean="0"/>
              <a:t>Bentuk</a:t>
            </a:r>
            <a:r>
              <a:rPr lang="en-US" altLang="id-ID" sz="2800" dirty="0" smtClean="0"/>
              <a:t> Normal </a:t>
            </a:r>
            <a:r>
              <a:rPr lang="en-US" altLang="id-ID" sz="2800" dirty="0" err="1" smtClean="0"/>
              <a:t>Tahap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Kedua</a:t>
            </a:r>
            <a:r>
              <a:rPr lang="en-US" altLang="id-ID" sz="2800" dirty="0" smtClean="0"/>
              <a:t> (2nd Normal Form / 2NF)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id-ID" sz="2800" dirty="0" err="1" smtClean="0"/>
              <a:t>Bentuk</a:t>
            </a:r>
            <a:r>
              <a:rPr lang="en-US" altLang="id-ID" sz="2800" dirty="0" smtClean="0"/>
              <a:t> Normal </a:t>
            </a:r>
            <a:r>
              <a:rPr lang="en-US" altLang="id-ID" sz="2800" dirty="0" err="1" smtClean="0"/>
              <a:t>Tahap</a:t>
            </a:r>
            <a:r>
              <a:rPr lang="en-US" altLang="id-ID" sz="2800" dirty="0" smtClean="0"/>
              <a:t> (3rd Normal Form / 3NF)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id-ID" sz="2800" dirty="0" smtClean="0"/>
              <a:t>Boyce-Code Normal Form (BCNF)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id-ID" sz="2800" dirty="0" err="1" smtClean="0"/>
              <a:t>Bentuk</a:t>
            </a:r>
            <a:r>
              <a:rPr lang="en-US" altLang="id-ID" sz="2800" dirty="0" smtClean="0"/>
              <a:t> Normal </a:t>
            </a:r>
            <a:r>
              <a:rPr lang="en-US" altLang="id-ID" sz="2800" dirty="0" err="1" smtClean="0"/>
              <a:t>Tahap</a:t>
            </a:r>
            <a:r>
              <a:rPr lang="en-US" altLang="id-ID" sz="2800" dirty="0" smtClean="0"/>
              <a:t> (4th Normal Form / 4NF)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id-ID" sz="2800" dirty="0" err="1" smtClean="0"/>
              <a:t>Bentuk</a:t>
            </a:r>
            <a:r>
              <a:rPr lang="en-US" altLang="id-ID" sz="2800" dirty="0" smtClean="0"/>
              <a:t> Normal </a:t>
            </a:r>
            <a:r>
              <a:rPr lang="en-US" altLang="id-ID" sz="2800" dirty="0" err="1" smtClean="0"/>
              <a:t>Tahap</a:t>
            </a:r>
            <a:r>
              <a:rPr lang="en-US" altLang="id-ID" sz="2800" dirty="0" smtClean="0"/>
              <a:t> (5th Normal Form / 5NF)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9248"/>
            <a:ext cx="5791200" cy="1371600"/>
          </a:xfrm>
        </p:spPr>
        <p:txBody>
          <a:bodyPr/>
          <a:lstStyle/>
          <a:p>
            <a:r>
              <a:rPr lang="en-US" altLang="id-ID" dirty="0" err="1" smtClean="0"/>
              <a:t>Normalisasi</a:t>
            </a:r>
            <a:endParaRPr lang="en-US" altLang="id-ID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03760"/>
            <a:ext cx="8229600" cy="965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id-ID" sz="2400" dirty="0" err="1" smtClean="0"/>
              <a:t>Sebuah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tabel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dikatakan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baik</a:t>
            </a:r>
            <a:r>
              <a:rPr lang="en-US" altLang="id-ID" sz="2400" dirty="0" smtClean="0"/>
              <a:t> (</a:t>
            </a:r>
            <a:r>
              <a:rPr lang="en-US" altLang="id-ID" sz="2400" dirty="0" err="1" smtClean="0"/>
              <a:t>efisien</a:t>
            </a:r>
            <a:r>
              <a:rPr lang="en-US" altLang="id-ID" sz="2400" dirty="0" smtClean="0"/>
              <a:t>) </a:t>
            </a:r>
            <a:r>
              <a:rPr lang="en-US" altLang="id-ID" sz="2400" dirty="0" err="1" smtClean="0"/>
              <a:t>atau</a:t>
            </a:r>
            <a:r>
              <a:rPr lang="en-US" altLang="id-ID" sz="2400" dirty="0" smtClean="0"/>
              <a:t> normal </a:t>
            </a:r>
            <a:r>
              <a:rPr lang="en-US" altLang="id-ID" sz="2400" dirty="0" err="1" smtClean="0"/>
              <a:t>jika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memenuhi</a:t>
            </a:r>
            <a:r>
              <a:rPr lang="en-US" altLang="id-ID" sz="2400" dirty="0" smtClean="0"/>
              <a:t> 3 </a:t>
            </a:r>
            <a:r>
              <a:rPr lang="en-US" altLang="id-ID" sz="2400" dirty="0" err="1" smtClean="0"/>
              <a:t>kriteria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sbb</a:t>
            </a:r>
            <a:r>
              <a:rPr lang="en-US" altLang="id-ID" sz="2400" dirty="0" smtClean="0"/>
              <a:t>: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468313" y="2924994"/>
            <a:ext cx="8229600" cy="367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AutoNum type="arabicPeriod"/>
            </a:pPr>
            <a:r>
              <a:rPr lang="en-US" altLang="id-ID" sz="2200" dirty="0" err="1"/>
              <a:t>Jika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ada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dekomposisi</a:t>
            </a:r>
            <a:r>
              <a:rPr lang="en-US" altLang="id-ID" sz="2200" dirty="0"/>
              <a:t> (</a:t>
            </a:r>
            <a:r>
              <a:rPr lang="en-US" altLang="id-ID" sz="2200" dirty="0" err="1"/>
              <a:t>penguraian</a:t>
            </a:r>
            <a:r>
              <a:rPr lang="en-US" altLang="id-ID" sz="2200" dirty="0"/>
              <a:t>) </a:t>
            </a:r>
            <a:r>
              <a:rPr lang="en-US" altLang="id-ID" sz="2200" dirty="0" err="1"/>
              <a:t>tabel</a:t>
            </a:r>
            <a:r>
              <a:rPr lang="en-US" altLang="id-ID" sz="2200" dirty="0"/>
              <a:t>, </a:t>
            </a:r>
            <a:r>
              <a:rPr lang="en-US" altLang="id-ID" sz="2200" dirty="0" err="1"/>
              <a:t>maka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dekomposisinya</a:t>
            </a:r>
            <a:r>
              <a:rPr lang="en-US" altLang="id-ID" sz="2200" dirty="0"/>
              <a:t>  </a:t>
            </a:r>
            <a:r>
              <a:rPr lang="en-US" altLang="id-ID" sz="2200" dirty="0" err="1"/>
              <a:t>harus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dijamin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aman</a:t>
            </a:r>
            <a:r>
              <a:rPr lang="en-US" altLang="id-ID" sz="2200" dirty="0"/>
              <a:t> (</a:t>
            </a:r>
            <a:r>
              <a:rPr lang="en-US" altLang="id-ID" sz="2200" i="1" dirty="0"/>
              <a:t>Lossless-Join Decomposition</a:t>
            </a:r>
            <a:r>
              <a:rPr lang="en-US" altLang="id-ID" sz="2200" dirty="0"/>
              <a:t>). </a:t>
            </a:r>
            <a:r>
              <a:rPr lang="en-US" altLang="id-ID" sz="2200" dirty="0" err="1"/>
              <a:t>Artinya</a:t>
            </a:r>
            <a:r>
              <a:rPr lang="en-US" altLang="id-ID" sz="2200" dirty="0"/>
              <a:t>, </a:t>
            </a:r>
            <a:r>
              <a:rPr lang="en-US" altLang="id-ID" sz="2200" dirty="0" err="1"/>
              <a:t>setelah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tabel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tersebut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diuraikan</a:t>
            </a:r>
            <a:r>
              <a:rPr lang="en-US" altLang="id-ID" sz="2200" dirty="0"/>
              <a:t> / </a:t>
            </a:r>
            <a:r>
              <a:rPr lang="en-US" altLang="id-ID" sz="2200" dirty="0" err="1"/>
              <a:t>didekomposisi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menjadi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tabel-tabel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baru</a:t>
            </a:r>
            <a:r>
              <a:rPr lang="en-US" altLang="id-ID" sz="2200" dirty="0"/>
              <a:t>, </a:t>
            </a:r>
            <a:r>
              <a:rPr lang="en-US" altLang="id-ID" sz="2200" dirty="0" err="1"/>
              <a:t>tabel-tabel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baru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tersebut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bisa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menghasilkan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tabel</a:t>
            </a:r>
            <a:r>
              <a:rPr lang="en-US" altLang="id-ID" sz="2200" dirty="0"/>
              <a:t> </a:t>
            </a:r>
            <a:r>
              <a:rPr lang="en-US" altLang="id-ID" sz="2200" dirty="0" err="1"/>
              <a:t>semula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dengan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sama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persis</a:t>
            </a:r>
            <a:r>
              <a:rPr lang="en-US" altLang="id-ID" sz="2200" dirty="0"/>
              <a:t>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AutoNum type="arabicPeriod"/>
            </a:pPr>
            <a:r>
              <a:rPr lang="en-US" altLang="id-ID" sz="2200" dirty="0" err="1"/>
              <a:t>Terpeliharanya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ketergantungan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fungsional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pada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saat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perubahan</a:t>
            </a:r>
            <a:r>
              <a:rPr lang="en-US" altLang="id-ID" sz="2200" dirty="0"/>
              <a:t> data (Dependency Preservation).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AutoNum type="arabicPeriod"/>
            </a:pPr>
            <a:r>
              <a:rPr lang="en-US" altLang="id-ID" sz="2200" dirty="0" err="1"/>
              <a:t>Tidak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melanggar</a:t>
            </a:r>
            <a:r>
              <a:rPr lang="en-US" altLang="id-ID" sz="2200" dirty="0"/>
              <a:t> Boyce-</a:t>
            </a:r>
            <a:r>
              <a:rPr lang="en-US" altLang="id-ID" sz="2200" dirty="0" err="1"/>
              <a:t>Codd</a:t>
            </a:r>
            <a:r>
              <a:rPr lang="en-US" altLang="id-ID" sz="2200" dirty="0"/>
              <a:t> Normal Form (BCNF) (-</a:t>
            </a:r>
            <a:r>
              <a:rPr lang="en-US" altLang="id-ID" sz="2200" dirty="0" err="1"/>
              <a:t>akan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dijelaskan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kemudian</a:t>
            </a:r>
            <a:r>
              <a:rPr lang="en-US" altLang="id-ID" sz="2200" dirty="0"/>
              <a:t>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5791200" cy="1371600"/>
          </a:xfrm>
        </p:spPr>
        <p:txBody>
          <a:bodyPr/>
          <a:lstStyle/>
          <a:p>
            <a:r>
              <a:rPr lang="en-US" altLang="id-ID" dirty="0" err="1" smtClean="0"/>
              <a:t>Normalisasi</a:t>
            </a:r>
            <a:endParaRPr lang="en-US" altLang="id-ID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708920"/>
            <a:ext cx="8135937" cy="2233612"/>
          </a:xfrm>
          <a:noFill/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en-US" altLang="id-ID" sz="2400" smtClean="0"/>
              <a:t>Jika kriteria ketiga (BCNF) tidak dapat terpenuhi, maka paling tidak tabel tersebut tidak melanggar Bentuk Normal  tahap ketiga (3rd Normal Form / 3NF).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5791200" cy="1371600"/>
          </a:xfrm>
        </p:spPr>
        <p:txBody>
          <a:bodyPr/>
          <a:lstStyle/>
          <a:p>
            <a:r>
              <a:rPr lang="en-US" altLang="id-ID" dirty="0" err="1" smtClean="0"/>
              <a:t>Tabel</a:t>
            </a:r>
            <a:r>
              <a:rPr lang="en-US" altLang="id-ID" dirty="0" smtClean="0"/>
              <a:t> Universal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4904"/>
            <a:ext cx="8229600" cy="151216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id-ID" sz="2400" dirty="0" err="1" smtClean="0"/>
              <a:t>Tabel</a:t>
            </a:r>
            <a:r>
              <a:rPr lang="en-US" altLang="id-ID" sz="2400" dirty="0" smtClean="0"/>
              <a:t> Universal (</a:t>
            </a:r>
            <a:r>
              <a:rPr lang="en-US" altLang="id-ID" sz="2400" i="1" dirty="0" smtClean="0"/>
              <a:t>Universal / Star Table</a:t>
            </a:r>
            <a:r>
              <a:rPr lang="en-US" altLang="id-ID" sz="2400" dirty="0" smtClean="0"/>
              <a:t>) </a:t>
            </a:r>
            <a:r>
              <a:rPr lang="en-US" altLang="id-ID" sz="2400" dirty="0" smtClean="0">
                <a:sym typeface="Wingdings" pitchFamily="2" charset="2"/>
              </a:rPr>
              <a:t>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sebuah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tabel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merangkum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semua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kelompok</a:t>
            </a:r>
            <a:r>
              <a:rPr lang="en-US" altLang="id-ID" sz="2400" dirty="0" smtClean="0"/>
              <a:t> data yang </a:t>
            </a:r>
            <a:r>
              <a:rPr lang="en-US" altLang="id-ID" sz="2400" dirty="0" err="1" smtClean="0"/>
              <a:t>saling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berhubungan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bukan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merupakan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tabel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baik</a:t>
            </a:r>
            <a:r>
              <a:rPr lang="en-US" altLang="id-ID" sz="2400" dirty="0" smtClean="0"/>
              <a:t>.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8312" y="4402592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id-ID" sz="2400" dirty="0" err="1"/>
              <a:t>Misalnya</a:t>
            </a:r>
            <a:r>
              <a:rPr lang="en-US" altLang="id-ID" sz="2400" dirty="0"/>
              <a:t>:</a:t>
            </a:r>
            <a:r>
              <a:rPr lang="en-US" altLang="id-ID" dirty="0"/>
              <a:t> </a:t>
            </a:r>
          </a:p>
        </p:txBody>
      </p:sp>
      <p:sp>
        <p:nvSpPr>
          <p:cNvPr id="1741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48038" y="4437063"/>
            <a:ext cx="1655762" cy="1728787"/>
          </a:xfrm>
          <a:prstGeom prst="curvedRightArrow">
            <a:avLst>
              <a:gd name="adj1" fmla="val 20882"/>
              <a:gd name="adj2" fmla="val 4176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2340</TotalTime>
  <Words>1583</Words>
  <Application>Microsoft Office PowerPoint</Application>
  <PresentationFormat>On-screen Show (4:3)</PresentationFormat>
  <Paragraphs>484</Paragraphs>
  <Slides>40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Arial Black</vt:lpstr>
      <vt:lpstr>Calibri</vt:lpstr>
      <vt:lpstr>Georgia</vt:lpstr>
      <vt:lpstr>Times New Roman</vt:lpstr>
      <vt:lpstr>Wingdings</vt:lpstr>
      <vt:lpstr>Essential</vt:lpstr>
      <vt:lpstr>Bitmap Image</vt:lpstr>
      <vt:lpstr>NORMALISASI DATA</vt:lpstr>
      <vt:lpstr>Normalisasi</vt:lpstr>
      <vt:lpstr>Tujuan Normalisasi</vt:lpstr>
      <vt:lpstr>Proses Normalisasi</vt:lpstr>
      <vt:lpstr>Tahapan Normalisasi</vt:lpstr>
      <vt:lpstr>Bentuk-bentuk Normal</vt:lpstr>
      <vt:lpstr>Normalisasi</vt:lpstr>
      <vt:lpstr>Normalisasi</vt:lpstr>
      <vt:lpstr>Tabel Universal</vt:lpstr>
      <vt:lpstr>Tabel Universal</vt:lpstr>
      <vt:lpstr>Normal 1 (1st Normal Form) </vt:lpstr>
      <vt:lpstr>TABEL BELUM NORMAL</vt:lpstr>
      <vt:lpstr>NORMAL KE 1 (1NF)</vt:lpstr>
      <vt:lpstr>CONTOH 2 TABEL BELUM NORMAL</vt:lpstr>
      <vt:lpstr>NORMAL KE 1 (1NF)</vt:lpstr>
      <vt:lpstr>Functional Dependency</vt:lpstr>
      <vt:lpstr>Functional Dependency</vt:lpstr>
      <vt:lpstr>Functional Dependency</vt:lpstr>
      <vt:lpstr>Contoh FD 1</vt:lpstr>
      <vt:lpstr>Normalisasi Kedua (2nd Normal Form) </vt:lpstr>
      <vt:lpstr>Contoh 2 (composite)</vt:lpstr>
      <vt:lpstr>Rumus satu 2nf</vt:lpstr>
      <vt:lpstr>Rumus dua 2nf</vt:lpstr>
      <vt:lpstr>Rumus tiga 2nf</vt:lpstr>
      <vt:lpstr>Contoh soal</vt:lpstr>
      <vt:lpstr>Normal 1 (1nf)</vt:lpstr>
      <vt:lpstr>Normal 2 (2nf)</vt:lpstr>
      <vt:lpstr>Contoh soal 2</vt:lpstr>
      <vt:lpstr>Contoh</vt:lpstr>
      <vt:lpstr>Contoh (samb…)</vt:lpstr>
      <vt:lpstr>Normalisasi Ketiga (3rd Normal Form) </vt:lpstr>
      <vt:lpstr>Contoh</vt:lpstr>
      <vt:lpstr>PowerPoint Presentation</vt:lpstr>
      <vt:lpstr>Studi Kasus Normalisasi Data</vt:lpstr>
      <vt:lpstr>Normalisasi pertama</vt:lpstr>
      <vt:lpstr>Normalisasi Kedua</vt:lpstr>
      <vt:lpstr>Normalisasi Kedua</vt:lpstr>
      <vt:lpstr>PowerPoint Presentation</vt:lpstr>
      <vt:lpstr>Normalisasi Ketiga</vt:lpstr>
      <vt:lpstr>PowerPoint Presentation</vt:lpstr>
    </vt:vector>
  </TitlesOfParts>
  <Company>poltekaceh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NORMALISASI DATA</dc:title>
  <dc:creator>andika</dc:creator>
  <cp:lastModifiedBy>iyan gustiana</cp:lastModifiedBy>
  <cp:revision>118</cp:revision>
  <dcterms:created xsi:type="dcterms:W3CDTF">2009-05-24T03:55:57Z</dcterms:created>
  <dcterms:modified xsi:type="dcterms:W3CDTF">2018-12-23T18:27:41Z</dcterms:modified>
</cp:coreProperties>
</file>