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85" r:id="rId4"/>
    <p:sldId id="286" r:id="rId5"/>
    <p:sldId id="283" r:id="rId6"/>
    <p:sldId id="284" r:id="rId7"/>
    <p:sldId id="273" r:id="rId8"/>
    <p:sldId id="265" r:id="rId9"/>
    <p:sldId id="277" r:id="rId10"/>
    <p:sldId id="267" r:id="rId11"/>
    <p:sldId id="279" r:id="rId12"/>
    <p:sldId id="268" r:id="rId13"/>
    <p:sldId id="280" r:id="rId14"/>
    <p:sldId id="281" r:id="rId15"/>
    <p:sldId id="269" r:id="rId16"/>
    <p:sldId id="282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338B18C-886C-49CD-9017-7347485A1597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9FB6-E9AC-4D37-9415-9E5B07603872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37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18C-886C-49CD-9017-7347485A1597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9FB6-E9AC-4D37-9415-9E5B0760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8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18C-886C-49CD-9017-7347485A1597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9FB6-E9AC-4D37-9415-9E5B0760387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51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18C-886C-49CD-9017-7347485A1597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9FB6-E9AC-4D37-9415-9E5B0760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3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18C-886C-49CD-9017-7347485A1597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9FB6-E9AC-4D37-9415-9E5B07603872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011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18C-886C-49CD-9017-7347485A1597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9FB6-E9AC-4D37-9415-9E5B0760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0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18C-886C-49CD-9017-7347485A1597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9FB6-E9AC-4D37-9415-9E5B0760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9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18C-886C-49CD-9017-7347485A1597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9FB6-E9AC-4D37-9415-9E5B0760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6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18C-886C-49CD-9017-7347485A1597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9FB6-E9AC-4D37-9415-9E5B0760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6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18C-886C-49CD-9017-7347485A1597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9FB6-E9AC-4D37-9415-9E5B0760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2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18C-886C-49CD-9017-7347485A1597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19FB6-E9AC-4D37-9415-9E5B0760387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34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38B18C-886C-49CD-9017-7347485A1597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C819FB6-E9AC-4D37-9415-9E5B0760387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38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Perancangan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normalisasi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dfd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IYAN GUSTIANA</a:t>
            </a:r>
          </a:p>
          <a:p>
            <a:r>
              <a:rPr lang="en-U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PRODI SISTEM INFORMASI</a:t>
            </a:r>
          </a:p>
          <a:p>
            <a:r>
              <a:rPr lang="en-U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FAKULTAS TEKNIK &amp; ILMU KOMPUTER</a:t>
            </a:r>
          </a:p>
          <a:p>
            <a:r>
              <a:rPr lang="en-US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UNIKOM</a:t>
            </a:r>
          </a:p>
        </p:txBody>
      </p:sp>
    </p:spTree>
    <p:extLst>
      <p:ext uri="{BB962C8B-B14F-4D97-AF65-F5344CB8AC3E}">
        <p14:creationId xmlns:p14="http://schemas.microsoft.com/office/powerpoint/2010/main" val="57621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081" y="373205"/>
            <a:ext cx="9720072" cy="1499616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 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normalisasi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9783" y="26532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07" y="2452608"/>
            <a:ext cx="11507574" cy="158151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961081" y="1997188"/>
            <a:ext cx="9720072" cy="455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FILED YANG MASIH SAMA DIHAPUS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39207" y="4269126"/>
            <a:ext cx="11609358" cy="455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FILED YANG MASIH SAMA ADALAH : KO_FILM, JUD_FILM, JNS_FILM,HRG_SEWA,NO_ANG,NAMA (DITANDAI DENGAN BLOK KUNING TUA)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358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475" y="373204"/>
            <a:ext cx="9720072" cy="1499616"/>
          </a:xfrm>
        </p:spPr>
        <p:txBody>
          <a:bodyPr/>
          <a:lstStyle/>
          <a:p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normalisasi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9783" y="26532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00" y="2343465"/>
            <a:ext cx="11564942" cy="17515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00" y="4570220"/>
            <a:ext cx="11519545" cy="1803686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58473" y="4244368"/>
            <a:ext cx="5609561" cy="455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 AKHIR NORMAL KE 1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58474" y="1910583"/>
            <a:ext cx="4883419" cy="455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 PENGHAPUSAN FIELD YANG GANDA 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184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03358" y="2084831"/>
            <a:ext cx="1787803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41820" y="339426"/>
            <a:ext cx="9720072" cy="1499616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 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normalisasi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61" y="2130550"/>
            <a:ext cx="11757618" cy="273975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13761" y="5161816"/>
            <a:ext cx="11609358" cy="455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DIKELOMPOKAN BERDASARKAN PRIMARY KEY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013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03358" y="2084831"/>
            <a:ext cx="1787803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54250" y="327803"/>
            <a:ext cx="9720072" cy="1499616"/>
          </a:xfrm>
        </p:spPr>
        <p:txBody>
          <a:bodyPr/>
          <a:lstStyle/>
          <a:p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normalisasi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41" y="1827419"/>
            <a:ext cx="9462359" cy="286005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954249" y="4944882"/>
            <a:ext cx="10968869" cy="1455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DIKELOMPOKAN BERDASARKAN PRIMARY KEY, MEMBENTUK TABEL MASTER DAN TRANSAKSI.</a:t>
            </a:r>
          </a:p>
          <a:p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 TRANSAKSI ADALAH TABEL TERAKHIR,  SEHINGGA DITABEL TRANSAKSI HARUS DISERTAKAN PRIMARY KEY DARI MASING-MASING TABEL MASTER UNTUK MEMBENTUK RELASI.</a:t>
            </a:r>
          </a:p>
          <a:p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385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03358" y="2084831"/>
            <a:ext cx="1787803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36955" y="313735"/>
            <a:ext cx="9720072" cy="1499616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 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normalisasi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030" y="1450079"/>
            <a:ext cx="8241454" cy="412072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16543" y="5402082"/>
            <a:ext cx="10968869" cy="1455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 NORMAL KE 3 AKAN TERJADI KALAU MASIH ADA FIELD SELAIN PRIMARY KEY YANG MASIH TERGANTUNG PADA FILED LAINNYA YANG BUKAN PRIMARY KEY JUGA (LIHAT TANDA BLOK KUNING)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081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93888" y="1948720"/>
            <a:ext cx="1648097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9158" y="340523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normalisasi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425" y="1652013"/>
            <a:ext cx="9009950" cy="431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38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93888" y="1948720"/>
            <a:ext cx="1648097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9158" y="314565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RELASI TABEL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58" y="2263517"/>
            <a:ext cx="9147271" cy="446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75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045" y="271972"/>
            <a:ext cx="6216121" cy="1499616"/>
          </a:xfrm>
        </p:spPr>
        <p:txBody>
          <a:bodyPr/>
          <a:lstStyle/>
          <a:p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576571"/>
              </p:ext>
            </p:extLst>
          </p:nvPr>
        </p:nvGraphicFramePr>
        <p:xfrm>
          <a:off x="3940732" y="2339665"/>
          <a:ext cx="3928906" cy="220355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40706"/>
                <a:gridCol w="1152633"/>
                <a:gridCol w="847051"/>
                <a:gridCol w="688516"/>
              </a:tblGrid>
              <a:tr h="3147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Nama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Field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Jenis Field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Panjang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Index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47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NO_ANG</a:t>
                      </a:r>
                      <a:endParaRPr lang="en-US" sz="11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Characters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     6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  Y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47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NAMA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Characters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    20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47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JALAN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Characters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    15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47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NO_RUMAH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Characters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     5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47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RT_RW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Characters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      8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47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KD_POS</a:t>
                      </a:r>
                      <a:endParaRPr lang="en-US" sz="11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Characters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     5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305232"/>
              </p:ext>
            </p:extLst>
          </p:nvPr>
        </p:nvGraphicFramePr>
        <p:xfrm>
          <a:off x="7914808" y="2009578"/>
          <a:ext cx="4137286" cy="352900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48898"/>
                <a:gridCol w="1174262"/>
                <a:gridCol w="950357"/>
                <a:gridCol w="763769"/>
              </a:tblGrid>
              <a:tr h="320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Nama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Field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Jenis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Field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Panjang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Index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NO_KWIT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Characters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     6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  Y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NO_ANG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Characters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    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KD_FILM</a:t>
                      </a:r>
                      <a:endParaRPr lang="en-US" sz="11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Characters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     6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TGL_PINJ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Characters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    10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TGL_KEMB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Characters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    10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JML_FILM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Numeric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      2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JML_BYR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Numeric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      6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JML_DEN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Numeric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      6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TGL_BYR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Characters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     10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TGL_DEN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Characters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    10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783620"/>
              </p:ext>
            </p:extLst>
          </p:nvPr>
        </p:nvGraphicFramePr>
        <p:xfrm>
          <a:off x="141468" y="4542022"/>
          <a:ext cx="4010807" cy="208363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66570"/>
                <a:gridCol w="1176660"/>
                <a:gridCol w="864708"/>
                <a:gridCol w="702869"/>
              </a:tblGrid>
              <a:tr h="347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Nama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Field</a:t>
                      </a:r>
                      <a:endParaRPr lang="en-US" sz="1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Jenis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Field</a:t>
                      </a:r>
                      <a:endParaRPr lang="en-US" sz="1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Panjang</a:t>
                      </a:r>
                      <a:endParaRPr lang="en-US" sz="11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Index</a:t>
                      </a:r>
                      <a:endParaRPr lang="en-US" sz="11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7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KD_FILM</a:t>
                      </a:r>
                      <a:endParaRPr lang="en-US" sz="11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Characters</a:t>
                      </a:r>
                      <a:endParaRPr lang="en-US" sz="1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6</a:t>
                      </a:r>
                      <a:endParaRPr lang="en-US" sz="11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Y</a:t>
                      </a:r>
                      <a:endParaRPr lang="en-US" sz="11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7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JUD_FILM</a:t>
                      </a:r>
                      <a:endParaRPr lang="en-US" sz="1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Characters</a:t>
                      </a:r>
                      <a:endParaRPr lang="en-US" sz="11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20</a:t>
                      </a:r>
                      <a:endParaRPr lang="en-US" sz="11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7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STOCK</a:t>
                      </a:r>
                      <a:endParaRPr lang="en-US" sz="1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Numeric    </a:t>
                      </a:r>
                      <a:endParaRPr lang="en-US" sz="11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2</a:t>
                      </a:r>
                      <a:endParaRPr lang="en-US" sz="11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7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JNS_FILM</a:t>
                      </a:r>
                      <a:endParaRPr lang="en-US" sz="1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Characters</a:t>
                      </a:r>
                      <a:endParaRPr lang="en-US" sz="11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15</a:t>
                      </a:r>
                      <a:endParaRPr lang="en-US" sz="11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7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HRG_SEWA</a:t>
                      </a:r>
                      <a:endParaRPr lang="en-US" sz="1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Numeric    </a:t>
                      </a:r>
                      <a:endParaRPr lang="en-US" sz="1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5</a:t>
                      </a:r>
                      <a:endParaRPr lang="en-US" sz="1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7431"/>
              </p:ext>
            </p:extLst>
          </p:nvPr>
        </p:nvGraphicFramePr>
        <p:xfrm>
          <a:off x="5439517" y="5699962"/>
          <a:ext cx="4139197" cy="110177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07115"/>
                <a:gridCol w="1214326"/>
                <a:gridCol w="892388"/>
                <a:gridCol w="725368"/>
              </a:tblGrid>
              <a:tr h="3672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Nama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Field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</a:rPr>
                        <a:t>Jenis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Field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Panjang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Index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72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KD_POS</a:t>
                      </a:r>
                      <a:endParaRPr lang="en-US" sz="11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Characters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     5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  Y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72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KOTA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Characters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   15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5378771" y="5336499"/>
            <a:ext cx="1881465" cy="3334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kota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869638" y="1604847"/>
            <a:ext cx="1881465" cy="3334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pinjAM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4693" y="4154771"/>
            <a:ext cx="1881465" cy="3334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FILM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37283" y="2006183"/>
            <a:ext cx="1881465" cy="3334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ANGGOTA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184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893" y="289382"/>
            <a:ext cx="9720072" cy="1499616"/>
          </a:xfrm>
        </p:spPr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kasus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9216" y="1835897"/>
            <a:ext cx="97200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dirty="0" err="1" smtClean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Buatlah</a:t>
            </a:r>
            <a:r>
              <a:rPr lang="en-US" sz="2800" dirty="0" smtClean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800" dirty="0" smtClean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2800" dirty="0" smtClean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penyewaan</a:t>
            </a:r>
            <a:r>
              <a:rPr lang="en-US" sz="2800" dirty="0" smtClean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Video Compact Disk</a:t>
            </a:r>
            <a:r>
              <a:rPr lang="en-US" sz="2800" dirty="0" smtClean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(VCD) </a:t>
            </a:r>
            <a:r>
              <a:rPr lang="en-US" sz="2800" dirty="0" err="1" smtClean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 smtClean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CV. Film </a:t>
            </a:r>
            <a:r>
              <a:rPr lang="en-US" sz="2800" dirty="0" err="1" smtClean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Anugrah</a:t>
            </a:r>
            <a:r>
              <a:rPr lang="en-US" sz="2800" dirty="0" smtClean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5" name="Rectangle 4"/>
          <p:cNvSpPr/>
          <p:nvPr/>
        </p:nvSpPr>
        <p:spPr>
          <a:xfrm>
            <a:off x="889216" y="3335513"/>
            <a:ext cx="97200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Pihak-pihak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yang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terkait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</a:p>
          <a:p>
            <a:pPr lvl="0"/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Penyewa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0"/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Pemilik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usaha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0"/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Petugas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469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893" y="316276"/>
            <a:ext cx="9720072" cy="149961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Diagram </a:t>
            </a: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kontek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penyewaan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vcd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cv. Film </a:t>
            </a: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anugrah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166655"/>
              </p:ext>
            </p:extLst>
          </p:nvPr>
        </p:nvGraphicFramePr>
        <p:xfrm>
          <a:off x="618565" y="2662519"/>
          <a:ext cx="11026176" cy="3014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r:id="rId3" imgW="5196840" imgH="1420368" progId="Visio.Drawing.4">
                  <p:embed/>
                </p:oleObj>
              </mc:Choice>
              <mc:Fallback>
                <p:oleObj r:id="rId3" imgW="5196840" imgH="1420368" progId="Visio.Drawing.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565" y="2662519"/>
                        <a:ext cx="11026176" cy="30141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033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340" y="101124"/>
            <a:ext cx="9720072" cy="1499616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 down</a:t>
            </a:r>
            <a:br>
              <a:rPr lang="en-US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Sip </a:t>
            </a:r>
            <a:r>
              <a:rPr lang="en-US" sz="4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vcd</a:t>
            </a:r>
            <a:r>
              <a:rPr lang="en-US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cv. Film </a:t>
            </a:r>
            <a:r>
              <a:rPr lang="en-US" sz="4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anugrah</a:t>
            </a:r>
            <a:endParaRPr lang="en-US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095889"/>
              </p:ext>
            </p:extLst>
          </p:nvPr>
        </p:nvGraphicFramePr>
        <p:xfrm>
          <a:off x="1024128" y="1896035"/>
          <a:ext cx="10056247" cy="4679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r:id="rId3" imgW="5550408" imgH="3852672" progId="Visio.Drawing.4">
                  <p:embed/>
                </p:oleObj>
              </mc:Choice>
              <mc:Fallback>
                <p:oleObj r:id="rId3" imgW="5550408" imgH="3852672" progId="Visio.Drawing.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4128" y="1896035"/>
                        <a:ext cx="10056247" cy="46795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77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999" y="302829"/>
            <a:ext cx="9720072" cy="1499616"/>
          </a:xfrm>
        </p:spPr>
        <p:txBody>
          <a:bodyPr/>
          <a:lstStyle/>
          <a:p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Kamus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129" y="2652604"/>
            <a:ext cx="2619741" cy="15527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80" y="3333026"/>
            <a:ext cx="3362794" cy="23434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459" y="2257261"/>
            <a:ext cx="2619741" cy="119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27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999" y="517981"/>
            <a:ext cx="9720072" cy="1081096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RANCANGAN PENGKODEAN data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285" y="1976718"/>
            <a:ext cx="5334022" cy="45589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9529" y="3072642"/>
            <a:ext cx="4774942" cy="283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27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4222" y="2398425"/>
            <a:ext cx="1912078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67697"/>
              </p:ext>
            </p:extLst>
          </p:nvPr>
        </p:nvGraphicFramePr>
        <p:xfrm>
          <a:off x="539646" y="2398426"/>
          <a:ext cx="11242623" cy="3852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r:id="rId3" imgW="5766816" imgH="2362200" progId="Visio.Drawing.4">
                  <p:embed/>
                </p:oleObj>
              </mc:Choice>
              <mc:Fallback>
                <p:oleObj r:id="rId3" imgW="5766816" imgH="2362200" progId="Visio.Drawing.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646" y="2398426"/>
                        <a:ext cx="11242623" cy="38524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75200" y="736218"/>
            <a:ext cx="11317573" cy="8534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Erd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Sip 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vcd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cv. Film 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anugrah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435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675" y="366659"/>
            <a:ext cx="9720072" cy="1499616"/>
          </a:xfrm>
        </p:spPr>
        <p:txBody>
          <a:bodyPr/>
          <a:lstStyle/>
          <a:p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unnormal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54440" y="3732550"/>
            <a:ext cx="122586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94" y="2232933"/>
            <a:ext cx="11841931" cy="310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06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54" y="318326"/>
            <a:ext cx="9720072" cy="1499616"/>
          </a:xfrm>
        </p:spPr>
        <p:txBody>
          <a:bodyPr/>
          <a:lstStyle/>
          <a:p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Normalisasi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99606" y="3147933"/>
            <a:ext cx="12837870" cy="953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99606" y="3824208"/>
            <a:ext cx="12837870" cy="953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18" y="2494217"/>
            <a:ext cx="11579771" cy="161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05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550</TotalTime>
  <Words>316</Words>
  <Application>Microsoft Office PowerPoint</Application>
  <PresentationFormat>Widescreen</PresentationFormat>
  <Paragraphs>146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Tahoma</vt:lpstr>
      <vt:lpstr>Times New Roman</vt:lpstr>
      <vt:lpstr>Tw Cen MT</vt:lpstr>
      <vt:lpstr>Tw Cen MT Condensed</vt:lpstr>
      <vt:lpstr>Wingdings 3</vt:lpstr>
      <vt:lpstr>Integral</vt:lpstr>
      <vt:lpstr>Visio.Drawing.4</vt:lpstr>
      <vt:lpstr>Perancangan normalisasi dfd</vt:lpstr>
      <vt:lpstr>Contoh kasus</vt:lpstr>
      <vt:lpstr>Diagram kontek Sistem informasi penyewaan vcd cv. Film anugrah </vt:lpstr>
      <vt:lpstr>Break down Sip vcd cv. Film anugrah</vt:lpstr>
      <vt:lpstr>Kamus data</vt:lpstr>
      <vt:lpstr>RANCANGAN PENGKODEAN data</vt:lpstr>
      <vt:lpstr>PowerPoint Presentation</vt:lpstr>
      <vt:lpstr>unnormal</vt:lpstr>
      <vt:lpstr>Normalisasi ke 1</vt:lpstr>
      <vt:lpstr>Proses normalisasi ke 1</vt:lpstr>
      <vt:lpstr>normalisasi ke 1</vt:lpstr>
      <vt:lpstr>Proses normalisasi ke 2</vt:lpstr>
      <vt:lpstr>normalisasi ke 2</vt:lpstr>
      <vt:lpstr>Proses normalisasi ke 3</vt:lpstr>
      <vt:lpstr>PowerPoint Presentation</vt:lpstr>
      <vt:lpstr>PowerPoint Presentation</vt:lpstr>
      <vt:lpstr>Tabel untuk database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iyan gustiana</dc:creator>
  <cp:lastModifiedBy>iyan gustiana</cp:lastModifiedBy>
  <cp:revision>22</cp:revision>
  <dcterms:created xsi:type="dcterms:W3CDTF">2018-12-19T02:25:35Z</dcterms:created>
  <dcterms:modified xsi:type="dcterms:W3CDTF">2018-12-23T18:08:28Z</dcterms:modified>
</cp:coreProperties>
</file>