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60" r:id="rId3"/>
    <p:sldId id="261" r:id="rId4"/>
    <p:sldId id="262" r:id="rId5"/>
    <p:sldId id="263" r:id="rId6"/>
    <p:sldId id="264" r:id="rId7"/>
    <p:sldId id="272" r:id="rId8"/>
    <p:sldId id="265" r:id="rId9"/>
    <p:sldId id="266" r:id="rId10"/>
    <p:sldId id="267" r:id="rId11"/>
    <p:sldId id="273" r:id="rId12"/>
    <p:sldId id="268" r:id="rId13"/>
    <p:sldId id="271" r:id="rId1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C9715E-3285-4CC4-9CBC-86D31D5E921F}" type="datetimeFigureOut">
              <a:rPr lang="id-ID" smtClean="0"/>
              <a:t>14/12/2016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B6FE04-94A9-4D93-9E0D-0F9AF47B7E4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46869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9pPr>
          </a:lstStyle>
          <a:p>
            <a:fld id="{CC378BB4-D605-4789-9551-B6A79326B5B7}" type="slidenum">
              <a:rPr lang="en-US">
                <a:solidFill>
                  <a:srgbClr val="000000"/>
                </a:solidFill>
              </a:rPr>
              <a:pPr/>
              <a:t>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789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789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20846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9pPr>
          </a:lstStyle>
          <a:p>
            <a:fld id="{5D48B8B4-FE98-4EB3-A37F-C2337322FA27}" type="slidenum">
              <a:rPr lang="en-US">
                <a:solidFill>
                  <a:srgbClr val="000000"/>
                </a:solidFill>
              </a:rPr>
              <a:pPr/>
              <a:t>12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915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915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9pPr>
          </a:lstStyle>
          <a:p>
            <a:fld id="{83C8C5B8-C2F0-4732-9450-39A863F9059C}" type="slidenum">
              <a:rPr lang="en-US">
                <a:solidFill>
                  <a:srgbClr val="000000"/>
                </a:solidFill>
              </a:rPr>
              <a:pPr/>
              <a:t>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222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222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20846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9pPr>
          </a:lstStyle>
          <a:p>
            <a:fld id="{9F56B1B7-C429-41A6-BF9B-5B5585C812D9}" type="slidenum">
              <a:rPr lang="en-US">
                <a:solidFill>
                  <a:srgbClr val="000000"/>
                </a:solidFill>
              </a:rPr>
              <a:pPr/>
              <a:t>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096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6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9pPr>
          </a:lstStyle>
          <a:p>
            <a:fld id="{B66B748B-70AE-425C-9284-83A3EFEB72B2}" type="slidenum">
              <a:rPr lang="en-US">
                <a:solidFill>
                  <a:srgbClr val="000000"/>
                </a:solidFill>
              </a:rPr>
              <a:pPr/>
              <a:t>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198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98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20846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9pPr>
          </a:lstStyle>
          <a:p>
            <a:fld id="{8B16BC02-1D3D-446E-A25E-19EAD9070E73}" type="slidenum">
              <a:rPr lang="en-US">
                <a:solidFill>
                  <a:srgbClr val="000000"/>
                </a:solidFill>
              </a:rPr>
              <a:pPr/>
              <a:t>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301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301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9pPr>
          </a:lstStyle>
          <a:p>
            <a:fld id="{86562FB2-EC56-4272-81C3-2D460433D2A5}" type="slidenum">
              <a:rPr lang="en-US">
                <a:solidFill>
                  <a:srgbClr val="000000"/>
                </a:solidFill>
              </a:rPr>
              <a:pPr/>
              <a:t>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403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403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9pPr>
          </a:lstStyle>
          <a:p>
            <a:fld id="{406B7A21-FDBD-4292-82EA-DF92869D9460}" type="slidenum">
              <a:rPr lang="en-US">
                <a:solidFill>
                  <a:srgbClr val="000000"/>
                </a:solidFill>
              </a:rPr>
              <a:pPr/>
              <a:t>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50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6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9pPr>
          </a:lstStyle>
          <a:p>
            <a:fld id="{277CFCFB-DD50-4161-8760-430217557989}" type="slidenum">
              <a:rPr lang="en-US">
                <a:solidFill>
                  <a:srgbClr val="000000"/>
                </a:solidFill>
              </a:rPr>
              <a:pPr/>
              <a:t>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608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608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9pPr>
          </a:lstStyle>
          <a:p>
            <a:fld id="{C07ECACB-16E2-44F0-96F7-2381FFCA70AE}" type="slidenum">
              <a:rPr lang="en-US">
                <a:solidFill>
                  <a:srgbClr val="000000"/>
                </a:solidFill>
              </a:rPr>
              <a:pPr/>
              <a:t>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710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710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9pPr>
          </a:lstStyle>
          <a:p>
            <a:fld id="{36B806DB-A2C5-440F-9E40-1FA9DAC8BB2E}" type="slidenum">
              <a:rPr lang="en-US">
                <a:solidFill>
                  <a:srgbClr val="000000"/>
                </a:solidFill>
              </a:rPr>
              <a:pPr/>
              <a:t>10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813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813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2D83A-B34B-43B8-9EA2-2A0D21C553E1}" type="datetimeFigureOut">
              <a:rPr lang="id-ID" smtClean="0"/>
              <a:t>14/12/2016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05348-31E6-442E-BB28-5D77825DDBF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36698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2D83A-B34B-43B8-9EA2-2A0D21C553E1}" type="datetimeFigureOut">
              <a:rPr lang="id-ID" smtClean="0"/>
              <a:t>14/12/2016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05348-31E6-442E-BB28-5D77825DDBF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69822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2D83A-B34B-43B8-9EA2-2A0D21C553E1}" type="datetimeFigureOut">
              <a:rPr lang="id-ID" smtClean="0"/>
              <a:t>14/12/2016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05348-31E6-442E-BB28-5D77825DDBF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504056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8013" cy="11414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7013" cy="45291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91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67F4AF-0639-499A-BD54-1F89F13E14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778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2D83A-B34B-43B8-9EA2-2A0D21C553E1}" type="datetimeFigureOut">
              <a:rPr lang="id-ID" smtClean="0"/>
              <a:t>14/12/2016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05348-31E6-442E-BB28-5D77825DDBF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96900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2D83A-B34B-43B8-9EA2-2A0D21C553E1}" type="datetimeFigureOut">
              <a:rPr lang="id-ID" smtClean="0"/>
              <a:t>14/12/2016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05348-31E6-442E-BB28-5D77825DDBF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28798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2D83A-B34B-43B8-9EA2-2A0D21C553E1}" type="datetimeFigureOut">
              <a:rPr lang="id-ID" smtClean="0"/>
              <a:t>14/12/2016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05348-31E6-442E-BB28-5D77825DDBF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35397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2D83A-B34B-43B8-9EA2-2A0D21C553E1}" type="datetimeFigureOut">
              <a:rPr lang="id-ID" smtClean="0"/>
              <a:t>14/12/2016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05348-31E6-442E-BB28-5D77825DDBF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65960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2D83A-B34B-43B8-9EA2-2A0D21C553E1}" type="datetimeFigureOut">
              <a:rPr lang="id-ID" smtClean="0"/>
              <a:t>14/12/2016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05348-31E6-442E-BB28-5D77825DDBF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95384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2D83A-B34B-43B8-9EA2-2A0D21C553E1}" type="datetimeFigureOut">
              <a:rPr lang="id-ID" smtClean="0"/>
              <a:t>14/12/2016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05348-31E6-442E-BB28-5D77825DDBF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14595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2D83A-B34B-43B8-9EA2-2A0D21C553E1}" type="datetimeFigureOut">
              <a:rPr lang="id-ID" smtClean="0"/>
              <a:t>14/12/2016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05348-31E6-442E-BB28-5D77825DDBF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05808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2D83A-B34B-43B8-9EA2-2A0D21C553E1}" type="datetimeFigureOut">
              <a:rPr lang="id-ID" smtClean="0"/>
              <a:t>14/12/2016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05348-31E6-442E-BB28-5D77825DDBF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10512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2D83A-B34B-43B8-9EA2-2A0D21C553E1}" type="datetimeFigureOut">
              <a:rPr lang="id-ID" smtClean="0"/>
              <a:t>14/12/2016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05348-31E6-442E-BB28-5D77825DDBF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32173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67544" y="1340768"/>
            <a:ext cx="8229600" cy="23622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dirty="0" smtClean="0">
                <a:solidFill>
                  <a:srgbClr val="FFCC00"/>
                </a:solidFill>
                <a:latin typeface="Franklin Gothic Heavy" pitchFamily="32" charset="0"/>
              </a:rPr>
              <a:t>GERAK VERTIKAL</a:t>
            </a:r>
            <a:br>
              <a:rPr lang="en-US" dirty="0" smtClean="0">
                <a:solidFill>
                  <a:srgbClr val="FFCC00"/>
                </a:solidFill>
                <a:latin typeface="Franklin Gothic Heavy" pitchFamily="32" charset="0"/>
              </a:rPr>
            </a:br>
            <a:endParaRPr lang="en-US" dirty="0" smtClean="0">
              <a:solidFill>
                <a:srgbClr val="FFCC00"/>
              </a:solidFill>
              <a:latin typeface="Franklin Gothic Heavy" pitchFamily="32" charset="0"/>
            </a:endParaRPr>
          </a:p>
        </p:txBody>
      </p:sp>
      <p:sp>
        <p:nvSpPr>
          <p:cNvPr id="19459" name="AutoShape 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305800" y="6248400"/>
            <a:ext cx="609600" cy="457200"/>
          </a:xfrm>
          <a:prstGeom prst="actionButtonForwardNext">
            <a:avLst/>
          </a:prstGeom>
          <a:solidFill>
            <a:srgbClr val="0099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14732049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mtClean="0"/>
              <a:t>LATIHAN 2</a:t>
            </a:r>
          </a:p>
        </p:txBody>
      </p:sp>
      <p:sp>
        <p:nvSpPr>
          <p:cNvPr id="29699" name="AutoShape 2"/>
          <p:cNvSpPr>
            <a:spLocks noChangeArrowheads="1"/>
          </p:cNvSpPr>
          <p:nvPr/>
        </p:nvSpPr>
        <p:spPr bwMode="auto">
          <a:xfrm>
            <a:off x="8305800" y="6248400"/>
            <a:ext cx="609600" cy="457200"/>
          </a:xfrm>
          <a:prstGeom prst="actionButtonForwardNext">
            <a:avLst/>
          </a:prstGeom>
          <a:solidFill>
            <a:srgbClr val="F8A5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29700" name="AutoShape 3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7543800" y="6248400"/>
            <a:ext cx="533400" cy="457200"/>
          </a:xfrm>
          <a:prstGeom prst="actionButtonBackPrevious">
            <a:avLst/>
          </a:prstGeom>
          <a:solidFill>
            <a:srgbClr val="F8A5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1178884" y="1700808"/>
            <a:ext cx="7118176" cy="3787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 marL="341313" indent="-341313"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rgbClr val="FFFFFF"/>
                </a:solidFill>
                <a:latin typeface="Arial" charset="0"/>
                <a:cs typeface="DejaVu Sans" charset="0"/>
              </a:defRPr>
            </a:lvl1pPr>
            <a:lvl2pPr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rgbClr val="FFFFFF"/>
                </a:solidFill>
                <a:latin typeface="Arial" charset="0"/>
                <a:cs typeface="DejaVu Sans" charset="0"/>
              </a:defRPr>
            </a:lvl2pPr>
            <a:lvl3pPr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rgbClr val="FFFFFF"/>
                </a:solidFill>
                <a:latin typeface="Arial" charset="0"/>
                <a:cs typeface="DejaVu Sans" charset="0"/>
              </a:defRPr>
            </a:lvl3pPr>
            <a:lvl4pPr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rgbClr val="FFFFFF"/>
                </a:solidFill>
                <a:latin typeface="Arial" charset="0"/>
                <a:cs typeface="DejaVu Sans" charset="0"/>
              </a:defRPr>
            </a:lvl4pPr>
            <a:lvl5pPr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rgbClr val="FFFFFF"/>
                </a:solidFill>
                <a:latin typeface="Arial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rgbClr val="FFFFFF"/>
                </a:solidFill>
                <a:latin typeface="Arial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rgbClr val="FFFFFF"/>
                </a:solidFill>
                <a:latin typeface="Arial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rgbClr val="FFFFFF"/>
                </a:solidFill>
                <a:latin typeface="Arial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rgbClr val="FFFFFF"/>
                </a:solidFill>
                <a:latin typeface="Arial" charset="0"/>
                <a:cs typeface="DejaVu Sans" charset="0"/>
              </a:defRPr>
            </a:lvl9pPr>
          </a:lstStyle>
          <a:p>
            <a:pPr>
              <a:buClr>
                <a:srgbClr val="FFFFFF"/>
              </a:buClr>
              <a:buFont typeface="Times New Roman" pitchFamily="16" charset="0"/>
              <a:buAutoNum type="arabicPeriod"/>
              <a:defRPr/>
            </a:pP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Sebuah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benda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dilempar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lurus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ke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bawah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dengan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kecepatan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10 m/s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dari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atas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pohon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dengan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ketinggian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30 meter.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Berapa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besar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kecepatan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benda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pada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saat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mencapai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tanah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!</a:t>
            </a:r>
          </a:p>
          <a:p>
            <a:pPr>
              <a:buClrTx/>
              <a:buSzTx/>
              <a:buFontTx/>
              <a:buNone/>
              <a:defRPr/>
            </a:pPr>
            <a:endParaRPr lang="en-US" sz="2400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>
              <a:buClrTx/>
              <a:buSzTx/>
              <a:buFontTx/>
              <a:buNone/>
              <a:defRPr/>
            </a:pP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2. 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Kelereng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dilemparkan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ke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bawah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dari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ketinggian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20 meter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dengan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kecepatan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awal</a:t>
            </a:r>
            <a:r>
              <a:rPr lang="id-ID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tertentu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.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Jika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waktu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diperlukan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benda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sampai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di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tanah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4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sekon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hitunglah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kecepatan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awalnya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.</a:t>
            </a:r>
          </a:p>
          <a:p>
            <a:pPr>
              <a:buClrTx/>
              <a:buSzTx/>
              <a:buFontTx/>
              <a:buNone/>
              <a:defRPr/>
            </a:pP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9490365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Solusi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53779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mtClean="0"/>
              <a:t>JATUH BEBAS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724400" y="1371600"/>
            <a:ext cx="4038600" cy="4495800"/>
          </a:xfrm>
        </p:spPr>
        <p:txBody>
          <a:bodyPr/>
          <a:lstStyle/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b="1" smtClean="0"/>
              <a:t>DASAR TEORI 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b="1" smtClean="0"/>
              <a:t>Gerak jatuh bebas dapat terjadi jika benda dijatuhkan dari ketinggian tertentu tanpa kecepatan awal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sz="2400" b="1" smtClean="0"/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b="1" smtClean="0"/>
              <a:t>Rumus penting: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b="1" smtClean="0"/>
              <a:t>	a) v</a:t>
            </a:r>
            <a:r>
              <a:rPr lang="en-US" sz="2400" b="1" baseline="-25000" smtClean="0"/>
              <a:t>t</a:t>
            </a:r>
            <a:r>
              <a:rPr lang="en-US" sz="2400" b="1" smtClean="0"/>
              <a:t>= gt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b="1" smtClean="0"/>
              <a:t>	b) h</a:t>
            </a:r>
            <a:r>
              <a:rPr lang="en-US" sz="2400" b="1" baseline="-25000" smtClean="0"/>
              <a:t>t</a:t>
            </a:r>
            <a:r>
              <a:rPr lang="en-US" sz="2400" b="1" smtClean="0"/>
              <a:t>=</a:t>
            </a:r>
            <a:r>
              <a:rPr lang="en-US" sz="2400" b="1" smtClean="0">
                <a:cs typeface="Times New Roman" pitchFamily="16" charset="0"/>
              </a:rPr>
              <a:t>½ </a:t>
            </a:r>
            <a:r>
              <a:rPr lang="en-US" sz="2400" b="1" smtClean="0"/>
              <a:t>gt</a:t>
            </a:r>
            <a:r>
              <a:rPr lang="en-US" sz="2400" b="1" baseline="30000" smtClean="0"/>
              <a:t>2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b="1" smtClean="0"/>
              <a:t>	c) v</a:t>
            </a:r>
            <a:r>
              <a:rPr lang="en-US" sz="2400" b="1" baseline="-25000" smtClean="0"/>
              <a:t>t</a:t>
            </a:r>
            <a:r>
              <a:rPr lang="en-US" sz="2400" b="1" baseline="30000" smtClean="0"/>
              <a:t>2</a:t>
            </a:r>
            <a:r>
              <a:rPr lang="en-US" sz="2400" b="1" smtClean="0"/>
              <a:t>= 2gh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sz="2400" b="1" smtClean="0"/>
          </a:p>
        </p:txBody>
      </p:sp>
      <p:sp>
        <p:nvSpPr>
          <p:cNvPr id="30724" name="AutoShape 3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305800" y="6248400"/>
            <a:ext cx="609600" cy="457200"/>
          </a:xfrm>
          <a:prstGeom prst="actionButtonForwardNex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30725" name="AutoShape 4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7543800" y="6248400"/>
            <a:ext cx="533400" cy="457200"/>
          </a:xfrm>
          <a:prstGeom prst="actionButtonBackPrevious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pic>
        <p:nvPicPr>
          <p:cNvPr id="3072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020888"/>
            <a:ext cx="2609850" cy="368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1750" name="Oval 6"/>
          <p:cNvSpPr>
            <a:spLocks noChangeArrowheads="1"/>
          </p:cNvSpPr>
          <p:nvPr/>
        </p:nvSpPr>
        <p:spPr bwMode="auto">
          <a:xfrm>
            <a:off x="1828800" y="1905000"/>
            <a:ext cx="228600" cy="2286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30728" name="Text Box 7"/>
          <p:cNvSpPr txBox="1">
            <a:spLocks noChangeArrowheads="1"/>
          </p:cNvSpPr>
          <p:nvPr/>
        </p:nvSpPr>
        <p:spPr bwMode="auto">
          <a:xfrm>
            <a:off x="2286000" y="1752600"/>
            <a:ext cx="762000" cy="4064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9pPr>
          </a:lstStyle>
          <a:p>
            <a:pPr>
              <a:spcBef>
                <a:spcPts val="1125"/>
              </a:spcBef>
            </a:pPr>
            <a:r>
              <a:rPr lang="en-US">
                <a:solidFill>
                  <a:srgbClr val="FFFFFF"/>
                </a:solidFill>
                <a:latin typeface="Garamond" pitchFamily="16" charset="0"/>
              </a:rPr>
              <a:t>V</a:t>
            </a:r>
            <a:r>
              <a:rPr lang="en-US" baseline="-25000">
                <a:solidFill>
                  <a:srgbClr val="FFFFFF"/>
                </a:solidFill>
                <a:latin typeface="Garamond" pitchFamily="16" charset="0"/>
              </a:rPr>
              <a:t>o</a:t>
            </a:r>
            <a:r>
              <a:rPr lang="en-US">
                <a:solidFill>
                  <a:srgbClr val="FFFFFF"/>
                </a:solidFill>
                <a:latin typeface="Garamond" pitchFamily="16" charset="0"/>
              </a:rPr>
              <a:t>=0</a:t>
            </a:r>
          </a:p>
        </p:txBody>
      </p:sp>
    </p:spTree>
    <p:extLst>
      <p:ext uri="{BB962C8B-B14F-4D97-AF65-F5344CB8AC3E}">
        <p14:creationId xmlns:p14="http://schemas.microsoft.com/office/powerpoint/2010/main" val="239857963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3600" smtClean="0"/>
              <a:t>CONTOH 3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143000"/>
            <a:ext cx="8229600" cy="5257800"/>
          </a:xfrm>
        </p:spPr>
        <p:txBody>
          <a:bodyPr>
            <a:normAutofit/>
          </a:bodyPr>
          <a:lstStyle/>
          <a:p>
            <a:pPr marL="341313" indent="-341313" eaLnBrk="1" hangingPunct="1">
              <a:lnSpc>
                <a:spcPct val="80000"/>
              </a:lnSpc>
              <a:spcBef>
                <a:spcPts val="700"/>
              </a:spcBef>
              <a:buClr>
                <a:srgbClr val="FFCC00"/>
              </a:buClr>
              <a:buSzPct val="7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800" b="1" dirty="0" err="1" smtClean="0"/>
              <a:t>Sebuah</a:t>
            </a:r>
            <a:r>
              <a:rPr lang="en-US" sz="2800" b="1" dirty="0" smtClean="0"/>
              <a:t> bola basket </a:t>
            </a:r>
            <a:r>
              <a:rPr lang="en-US" sz="2800" b="1" dirty="0" err="1" smtClean="0"/>
              <a:t>dijatuhkan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dari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ketinggian</a:t>
            </a:r>
            <a:r>
              <a:rPr lang="en-US" sz="2800" b="1" dirty="0" smtClean="0"/>
              <a:t> 20 meter </a:t>
            </a:r>
            <a:r>
              <a:rPr lang="en-US" sz="2800" b="1" dirty="0" err="1" smtClean="0"/>
              <a:t>tanpa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kecepatan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awal</a:t>
            </a:r>
            <a:r>
              <a:rPr lang="en-US" sz="2800" b="1" dirty="0" smtClean="0"/>
              <a:t>. </a:t>
            </a:r>
            <a:r>
              <a:rPr lang="en-US" sz="2800" b="1" dirty="0" err="1" smtClean="0"/>
              <a:t>Hitunglah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waktu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benda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sampai</a:t>
            </a:r>
            <a:r>
              <a:rPr lang="en-US" sz="2800" b="1" dirty="0" smtClean="0"/>
              <a:t> di </a:t>
            </a:r>
            <a:r>
              <a:rPr lang="en-US" sz="2800" b="1" dirty="0" err="1" smtClean="0"/>
              <a:t>tanah</a:t>
            </a:r>
            <a:r>
              <a:rPr lang="en-US" sz="2800" b="1" dirty="0" smtClean="0"/>
              <a:t>!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700"/>
              </a:spcBef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800" b="1" dirty="0" smtClean="0"/>
              <a:t>	</a:t>
            </a:r>
            <a:r>
              <a:rPr lang="en-US" sz="2800" b="1" dirty="0" err="1" smtClean="0"/>
              <a:t>Penyelesaian</a:t>
            </a:r>
            <a:r>
              <a:rPr lang="en-US" sz="2800" b="1" dirty="0" smtClean="0"/>
              <a:t>: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700"/>
              </a:spcBef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800" b="1" dirty="0" smtClean="0"/>
              <a:t>	</a:t>
            </a:r>
            <a:endParaRPr lang="en-US" sz="2800" b="1" baseline="30000" dirty="0" smtClean="0"/>
          </a:p>
        </p:txBody>
      </p:sp>
      <p:sp>
        <p:nvSpPr>
          <p:cNvPr id="33796" name="AutoShape 3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305800" y="6248400"/>
            <a:ext cx="609600" cy="457200"/>
          </a:xfrm>
          <a:prstGeom prst="actionButtonForwardNext">
            <a:avLst/>
          </a:prstGeom>
          <a:solidFill>
            <a:srgbClr val="0099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33797" name="AutoShape 4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7543800" y="6248400"/>
            <a:ext cx="533400" cy="457200"/>
          </a:xfrm>
          <a:prstGeom prst="actionButtonBackPrevious">
            <a:avLst/>
          </a:prstGeom>
          <a:solidFill>
            <a:srgbClr val="0099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79999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88975"/>
            <a:ext cx="8229600" cy="1139825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b="1" smtClean="0"/>
              <a:t>GERAK VERTIKAL</a:t>
            </a:r>
          </a:p>
        </p:txBody>
      </p:sp>
      <p:sp>
        <p:nvSpPr>
          <p:cNvPr id="23554" name="AutoShape 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752600" y="1905000"/>
            <a:ext cx="5334000" cy="914400"/>
          </a:xfrm>
          <a:prstGeom prst="actionButtonBlank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1">
                <a:solidFill>
                  <a:srgbClr val="FFFFFF"/>
                </a:solidFill>
              </a:rPr>
              <a:t>KE ATAS</a:t>
            </a:r>
          </a:p>
        </p:txBody>
      </p:sp>
      <p:sp>
        <p:nvSpPr>
          <p:cNvPr id="23555" name="AutoShape 3"/>
          <p:cNvSpPr>
            <a:spLocks noChangeArrowheads="1"/>
          </p:cNvSpPr>
          <p:nvPr/>
        </p:nvSpPr>
        <p:spPr bwMode="auto">
          <a:xfrm>
            <a:off x="1752600" y="4343400"/>
            <a:ext cx="5257800" cy="685800"/>
          </a:xfrm>
          <a:prstGeom prst="actionButtonBlank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1">
                <a:solidFill>
                  <a:srgbClr val="FFFFFF"/>
                </a:solidFill>
              </a:rPr>
              <a:t>JATUH BEBAS</a:t>
            </a:r>
          </a:p>
        </p:txBody>
      </p:sp>
      <p:pic>
        <p:nvPicPr>
          <p:cNvPr id="22534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6477000"/>
            <a:ext cx="304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3558" name="AutoShape 6"/>
          <p:cNvSpPr>
            <a:spLocks noChangeArrowheads="1"/>
          </p:cNvSpPr>
          <p:nvPr/>
        </p:nvSpPr>
        <p:spPr bwMode="auto">
          <a:xfrm>
            <a:off x="1752600" y="3200400"/>
            <a:ext cx="5257800" cy="762000"/>
          </a:xfrm>
          <a:prstGeom prst="actionButtonBlank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1">
                <a:solidFill>
                  <a:srgbClr val="FFFFFF"/>
                </a:solidFill>
              </a:rPr>
              <a:t>KE BAWAH</a:t>
            </a:r>
          </a:p>
        </p:txBody>
      </p:sp>
    </p:spTree>
    <p:extLst>
      <p:ext uri="{BB962C8B-B14F-4D97-AF65-F5344CB8AC3E}">
        <p14:creationId xmlns:p14="http://schemas.microsoft.com/office/powerpoint/2010/main" val="107676952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28588"/>
            <a:ext cx="8229600" cy="14351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mtClean="0"/>
              <a:t>GERAK VERTIKAL KE ATAS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724400" y="1219200"/>
            <a:ext cx="3962400" cy="4876800"/>
          </a:xfrm>
        </p:spPr>
        <p:txBody>
          <a:bodyPr/>
          <a:lstStyle/>
          <a:p>
            <a:pPr marL="341313" indent="-341313" eaLnBrk="1" hangingPunct="1">
              <a:lnSpc>
                <a:spcPct val="80000"/>
              </a:lnSpc>
              <a:spcBef>
                <a:spcPts val="700"/>
              </a:spcBef>
              <a:buClr>
                <a:srgbClr val="FFCC00"/>
              </a:buClr>
              <a:buSzPct val="7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800" dirty="0" smtClean="0"/>
              <a:t>DASAR TEORI 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700"/>
              </a:spcBef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800" dirty="0" smtClean="0"/>
              <a:t>	Agar </a:t>
            </a:r>
            <a:r>
              <a:rPr lang="en-US" sz="2800" dirty="0" err="1" smtClean="0"/>
              <a:t>benda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id-ID" sz="2800" dirty="0" smtClean="0"/>
              <a:t> </a:t>
            </a:r>
            <a:r>
              <a:rPr lang="en-US" sz="2800" dirty="0" err="1" smtClean="0"/>
              <a:t>bergerak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atas</a:t>
            </a:r>
            <a:r>
              <a:rPr lang="en-US" sz="2800" dirty="0" smtClean="0"/>
              <a:t> </a:t>
            </a:r>
            <a:r>
              <a:rPr lang="en-US" sz="2800" dirty="0" err="1" smtClean="0"/>
              <a:t>maka</a:t>
            </a:r>
            <a:r>
              <a:rPr lang="en-US" sz="2800" dirty="0" smtClean="0"/>
              <a:t> </a:t>
            </a:r>
            <a:r>
              <a:rPr lang="en-US" sz="2800" dirty="0" err="1" smtClean="0"/>
              <a:t>benda</a:t>
            </a:r>
            <a:r>
              <a:rPr lang="en-US" sz="2800" dirty="0" smtClean="0"/>
              <a:t>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mempunyai</a:t>
            </a:r>
            <a:r>
              <a:rPr lang="id-ID" sz="2800" dirty="0"/>
              <a:t> </a:t>
            </a:r>
            <a:r>
              <a:rPr lang="id-ID" sz="2800" dirty="0" smtClean="0"/>
              <a:t>kec awal dan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saat</a:t>
            </a:r>
            <a:r>
              <a:rPr lang="en-US" sz="2800" dirty="0" smtClean="0"/>
              <a:t> </a:t>
            </a:r>
            <a:r>
              <a:rPr lang="en-US" sz="2800" dirty="0" err="1" smtClean="0"/>
              <a:t>benda</a:t>
            </a:r>
            <a:r>
              <a:rPr lang="en-US" sz="2800" dirty="0" smtClean="0"/>
              <a:t> </a:t>
            </a:r>
            <a:r>
              <a:rPr lang="en-US" sz="2800" dirty="0" err="1" smtClean="0"/>
              <a:t>berada</a:t>
            </a:r>
            <a:r>
              <a:rPr lang="en-US" sz="2800" dirty="0" smtClean="0"/>
              <a:t> di </a:t>
            </a:r>
            <a:r>
              <a:rPr lang="en-US" sz="2800" dirty="0" err="1" smtClean="0"/>
              <a:t>titik</a:t>
            </a:r>
            <a:r>
              <a:rPr lang="en-US" sz="2800" dirty="0" smtClean="0"/>
              <a:t> </a:t>
            </a:r>
            <a:r>
              <a:rPr lang="en-US" sz="2800" dirty="0" err="1" smtClean="0"/>
              <a:t>puncak</a:t>
            </a:r>
            <a:r>
              <a:rPr lang="en-US" sz="2800" dirty="0" smtClean="0"/>
              <a:t> </a:t>
            </a:r>
            <a:r>
              <a:rPr lang="en-US" sz="2800" dirty="0" err="1" smtClean="0"/>
              <a:t>kecepatan</a:t>
            </a:r>
            <a:r>
              <a:rPr lang="en-US" sz="2800" dirty="0" smtClean="0"/>
              <a:t> </a:t>
            </a:r>
            <a:r>
              <a:rPr lang="en-US" sz="2800" dirty="0" err="1" smtClean="0"/>
              <a:t>benda</a:t>
            </a:r>
            <a:r>
              <a:rPr lang="id-ID" sz="2800" dirty="0"/>
              <a:t> </a:t>
            </a:r>
            <a:r>
              <a:rPr lang="id-ID" sz="2800" dirty="0" smtClean="0"/>
              <a:t>= 0</a:t>
            </a:r>
            <a:endParaRPr lang="en-US" sz="2800" dirty="0" smtClean="0"/>
          </a:p>
          <a:p>
            <a:pPr marL="341313" indent="-341313" eaLnBrk="1" hangingPunct="1">
              <a:lnSpc>
                <a:spcPct val="80000"/>
              </a:lnSpc>
              <a:spcBef>
                <a:spcPts val="700"/>
              </a:spcBef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800" dirty="0" err="1" smtClean="0"/>
              <a:t>Rumus</a:t>
            </a:r>
            <a:r>
              <a:rPr lang="en-US" sz="2800" dirty="0" smtClean="0"/>
              <a:t> </a:t>
            </a:r>
            <a:r>
              <a:rPr lang="en-US" sz="2800" dirty="0" err="1" smtClean="0"/>
              <a:t>penting</a:t>
            </a:r>
            <a:r>
              <a:rPr lang="en-US" sz="2800" dirty="0" smtClean="0"/>
              <a:t>: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700"/>
              </a:spcBef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800" dirty="0" smtClean="0"/>
              <a:t>	a) </a:t>
            </a:r>
            <a:r>
              <a:rPr lang="en-US" sz="2800" dirty="0" err="1" smtClean="0"/>
              <a:t>V</a:t>
            </a:r>
            <a:r>
              <a:rPr lang="en-US" sz="2800" baseline="-25000" dirty="0" err="1" smtClean="0"/>
              <a:t>t</a:t>
            </a:r>
            <a:r>
              <a:rPr lang="en-US" sz="2800" dirty="0" smtClean="0"/>
              <a:t>=</a:t>
            </a:r>
            <a:r>
              <a:rPr lang="en-US" sz="2800" dirty="0" err="1" smtClean="0"/>
              <a:t>v</a:t>
            </a:r>
            <a:r>
              <a:rPr lang="en-US" sz="2800" baseline="-25000" dirty="0" err="1" smtClean="0"/>
              <a:t>o</a:t>
            </a:r>
            <a:r>
              <a:rPr lang="en-US" sz="2800" dirty="0" err="1" smtClean="0"/>
              <a:t>-gt</a:t>
            </a:r>
            <a:endParaRPr lang="en-US" sz="2800" dirty="0" smtClean="0"/>
          </a:p>
          <a:p>
            <a:pPr marL="341313" indent="-341313" eaLnBrk="1" hangingPunct="1">
              <a:lnSpc>
                <a:spcPct val="80000"/>
              </a:lnSpc>
              <a:spcBef>
                <a:spcPts val="700"/>
              </a:spcBef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800" dirty="0" smtClean="0"/>
              <a:t>	b) </a:t>
            </a:r>
            <a:r>
              <a:rPr lang="en-US" sz="2800" dirty="0" err="1" smtClean="0"/>
              <a:t>h</a:t>
            </a:r>
            <a:r>
              <a:rPr lang="en-US" sz="2800" baseline="-25000" dirty="0" err="1" smtClean="0"/>
              <a:t>t</a:t>
            </a:r>
            <a:r>
              <a:rPr lang="en-US" sz="2800" dirty="0" smtClean="0"/>
              <a:t>=v</a:t>
            </a:r>
            <a:r>
              <a:rPr lang="en-US" sz="2800" baseline="-25000" dirty="0" smtClean="0"/>
              <a:t>o</a:t>
            </a:r>
            <a:r>
              <a:rPr lang="en-US" sz="2800" dirty="0" smtClean="0"/>
              <a:t>t-</a:t>
            </a:r>
            <a:r>
              <a:rPr lang="en-US" sz="2800" dirty="0" smtClean="0">
                <a:cs typeface="Times New Roman" pitchFamily="16" charset="0"/>
              </a:rPr>
              <a:t>½ </a:t>
            </a:r>
            <a:r>
              <a:rPr lang="en-US" sz="2800" dirty="0" smtClean="0"/>
              <a:t>gt</a:t>
            </a:r>
            <a:r>
              <a:rPr lang="en-US" sz="2800" baseline="30000" dirty="0" smtClean="0"/>
              <a:t>2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700"/>
              </a:spcBef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800" dirty="0" smtClean="0"/>
              <a:t>	c) v</a:t>
            </a:r>
            <a:r>
              <a:rPr lang="en-US" sz="2800" baseline="-25000" dirty="0" smtClean="0"/>
              <a:t>t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=v</a:t>
            </a:r>
            <a:r>
              <a:rPr lang="en-US" sz="2800" baseline="-25000" dirty="0" smtClean="0"/>
              <a:t>o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-2gh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700"/>
              </a:spcBef>
              <a:buClr>
                <a:srgbClr val="FFCC00"/>
              </a:buClr>
              <a:buSzPct val="70000"/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sz="2800" dirty="0" smtClean="0"/>
          </a:p>
        </p:txBody>
      </p:sp>
      <p:sp>
        <p:nvSpPr>
          <p:cNvPr id="23556" name="AutoShape 3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305800" y="6248400"/>
            <a:ext cx="609600" cy="457200"/>
          </a:xfrm>
          <a:prstGeom prst="actionButtonForwardNext">
            <a:avLst/>
          </a:prstGeom>
          <a:solidFill>
            <a:srgbClr val="0099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23557" name="AutoShape 4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7543800" y="6248400"/>
            <a:ext cx="533400" cy="457200"/>
          </a:xfrm>
          <a:prstGeom prst="actionButtonBackPrevious">
            <a:avLst/>
          </a:prstGeom>
          <a:solidFill>
            <a:srgbClr val="0099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23558" name="Rectangle 5"/>
          <p:cNvSpPr>
            <a:spLocks noChangeArrowheads="1"/>
          </p:cNvSpPr>
          <p:nvPr/>
        </p:nvSpPr>
        <p:spPr bwMode="auto">
          <a:xfrm>
            <a:off x="1143000" y="1600200"/>
            <a:ext cx="2362200" cy="4648200"/>
          </a:xfrm>
          <a:prstGeom prst="rect">
            <a:avLst/>
          </a:prstGeom>
          <a:solidFill>
            <a:schemeClr val="tx1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pic>
        <p:nvPicPr>
          <p:cNvPr id="2355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6324600"/>
            <a:ext cx="304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24583" name="Group 7"/>
          <p:cNvGrpSpPr>
            <a:grpSpLocks/>
          </p:cNvGrpSpPr>
          <p:nvPr/>
        </p:nvGrpSpPr>
        <p:grpSpPr bwMode="auto">
          <a:xfrm>
            <a:off x="2057400" y="5562600"/>
            <a:ext cx="989013" cy="989013"/>
            <a:chOff x="1296" y="3504"/>
            <a:chExt cx="623" cy="623"/>
          </a:xfrm>
        </p:grpSpPr>
        <p:sp>
          <p:nvSpPr>
            <p:cNvPr id="23561" name="Line 8"/>
            <p:cNvSpPr>
              <a:spLocks noChangeShapeType="1"/>
            </p:cNvSpPr>
            <p:nvPr/>
          </p:nvSpPr>
          <p:spPr bwMode="auto">
            <a:xfrm>
              <a:off x="1466" y="3744"/>
              <a:ext cx="1" cy="384"/>
            </a:xfrm>
            <a:prstGeom prst="line">
              <a:avLst/>
            </a:prstGeom>
            <a:noFill/>
            <a:ln w="9360">
              <a:solidFill>
                <a:srgbClr val="E5E5FF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grpSp>
          <p:nvGrpSpPr>
            <p:cNvPr id="23562" name="Group 9"/>
            <p:cNvGrpSpPr>
              <a:grpSpLocks/>
            </p:cNvGrpSpPr>
            <p:nvPr/>
          </p:nvGrpSpPr>
          <p:grpSpPr bwMode="auto">
            <a:xfrm>
              <a:off x="1296" y="3504"/>
              <a:ext cx="623" cy="431"/>
              <a:chOff x="1296" y="3504"/>
              <a:chExt cx="623" cy="431"/>
            </a:xfrm>
          </p:grpSpPr>
          <p:sp>
            <p:nvSpPr>
              <p:cNvPr id="23563" name="Oval 10"/>
              <p:cNvSpPr>
                <a:spLocks noChangeArrowheads="1"/>
              </p:cNvSpPr>
              <p:nvPr/>
            </p:nvSpPr>
            <p:spPr bwMode="auto">
              <a:xfrm>
                <a:off x="1296" y="3552"/>
                <a:ext cx="336" cy="384"/>
              </a:xfrm>
              <a:prstGeom prst="ellipse">
                <a:avLst/>
              </a:prstGeom>
              <a:solidFill>
                <a:srgbClr val="0099CC"/>
              </a:solidFill>
              <a:ln w="9360">
                <a:solidFill>
                  <a:srgbClr val="000514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23564" name="Line 11"/>
              <p:cNvSpPr>
                <a:spLocks noChangeShapeType="1"/>
              </p:cNvSpPr>
              <p:nvPr/>
            </p:nvSpPr>
            <p:spPr bwMode="auto">
              <a:xfrm flipV="1">
                <a:off x="1728" y="3551"/>
                <a:ext cx="1" cy="386"/>
              </a:xfrm>
              <a:prstGeom prst="line">
                <a:avLst/>
              </a:prstGeom>
              <a:noFill/>
              <a:ln w="38160">
                <a:solidFill>
                  <a:srgbClr val="FFFFFF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3565" name="Text Box 12"/>
              <p:cNvSpPr txBox="1">
                <a:spLocks noChangeArrowheads="1"/>
              </p:cNvSpPr>
              <p:nvPr/>
            </p:nvSpPr>
            <p:spPr bwMode="auto">
              <a:xfrm>
                <a:off x="1728" y="3504"/>
                <a:ext cx="192" cy="2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chemeClr val="bg1"/>
                    </a:solidFill>
                    <a:latin typeface="Arial" charset="0"/>
                    <a:cs typeface="DejaVu Sans" charset="0"/>
                  </a:defRPr>
                </a:lvl1pPr>
                <a:lvl2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chemeClr val="bg1"/>
                    </a:solidFill>
                    <a:latin typeface="Arial" charset="0"/>
                    <a:cs typeface="DejaVu Sans" charset="0"/>
                  </a:defRPr>
                </a:lvl2pPr>
                <a:lvl3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chemeClr val="bg1"/>
                    </a:solidFill>
                    <a:latin typeface="Arial" charset="0"/>
                    <a:cs typeface="DejaVu Sans" charset="0"/>
                  </a:defRPr>
                </a:lvl3pPr>
                <a:lvl4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chemeClr val="bg1"/>
                    </a:solidFill>
                    <a:latin typeface="Arial" charset="0"/>
                    <a:cs typeface="DejaVu Sans" charset="0"/>
                  </a:defRPr>
                </a:lvl4pPr>
                <a:lvl5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chemeClr val="bg1"/>
                    </a:solidFill>
                    <a:latin typeface="Arial" charset="0"/>
                    <a:cs typeface="DejaVu Sans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chemeClr val="bg1"/>
                    </a:solidFill>
                    <a:latin typeface="Arial" charset="0"/>
                    <a:cs typeface="DejaVu Sans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chemeClr val="bg1"/>
                    </a:solidFill>
                    <a:latin typeface="Arial" charset="0"/>
                    <a:cs typeface="DejaVu Sans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chemeClr val="bg1"/>
                    </a:solidFill>
                    <a:latin typeface="Arial" charset="0"/>
                    <a:cs typeface="DejaVu Sans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chemeClr val="bg1"/>
                    </a:solidFill>
                    <a:latin typeface="Arial" charset="0"/>
                    <a:cs typeface="DejaVu Sans" charset="0"/>
                  </a:defRPr>
                </a:lvl9pPr>
              </a:lstStyle>
              <a:p>
                <a:pPr>
                  <a:spcBef>
                    <a:spcPts val="1125"/>
                  </a:spcBef>
                </a:pPr>
                <a:r>
                  <a:rPr lang="en-US" b="1">
                    <a:solidFill>
                      <a:srgbClr val="FFFFFF"/>
                    </a:solidFill>
                    <a:latin typeface="Garamond" pitchFamily="16" charset="0"/>
                  </a:rPr>
                  <a:t>V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5946617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1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305800" y="6248400"/>
            <a:ext cx="609600" cy="457200"/>
          </a:xfrm>
          <a:prstGeom prst="actionButtonForwardNext">
            <a:avLst/>
          </a:prstGeom>
          <a:solidFill>
            <a:srgbClr val="F8A5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24579" name="AutoShape 2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7543800" y="6248400"/>
            <a:ext cx="533400" cy="457200"/>
          </a:xfrm>
          <a:prstGeom prst="actionButtonBackPrevious">
            <a:avLst/>
          </a:prstGeom>
          <a:solidFill>
            <a:srgbClr val="F8A5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25603" name="AutoShape 3"/>
          <p:cNvSpPr>
            <a:spLocks noChangeArrowheads="1"/>
          </p:cNvSpPr>
          <p:nvPr/>
        </p:nvSpPr>
        <p:spPr bwMode="auto">
          <a:xfrm>
            <a:off x="762000" y="457200"/>
            <a:ext cx="7391400" cy="4495800"/>
          </a:xfrm>
          <a:prstGeom prst="roundRect">
            <a:avLst>
              <a:gd name="adj" fmla="val 16667"/>
            </a:avLst>
          </a:prstGeom>
          <a:solidFill>
            <a:srgbClr val="F8A500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32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Keterangan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rumus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b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V</a:t>
            </a:r>
            <a:r>
              <a:rPr lang="en-US" sz="2800" baseline="-25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o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= </a:t>
            </a:r>
            <a:r>
              <a:rPr lang="en-US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kecepatan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awal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(m/s)</a:t>
            </a:r>
            <a:b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V</a:t>
            </a:r>
            <a:r>
              <a:rPr lang="en-US" sz="2800" baseline="-250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t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= </a:t>
            </a:r>
            <a:r>
              <a:rPr lang="en-US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kecepatan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pada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saat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t (m/s)</a:t>
            </a:r>
            <a:b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t  = </a:t>
            </a:r>
            <a:r>
              <a:rPr lang="en-US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waktu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benda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bergerak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(s)</a:t>
            </a:r>
            <a:b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g = </a:t>
            </a:r>
            <a:r>
              <a:rPr lang="en-US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percepatan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gravitasi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(m/s2)</a:t>
            </a:r>
            <a:b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h = </a:t>
            </a:r>
            <a:r>
              <a:rPr lang="en-US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panjang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lintasan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benda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bergerak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(m)</a:t>
            </a:r>
          </a:p>
        </p:txBody>
      </p:sp>
    </p:spTree>
    <p:extLst>
      <p:ext uri="{BB962C8B-B14F-4D97-AF65-F5344CB8AC3E}">
        <p14:creationId xmlns:p14="http://schemas.microsoft.com/office/powerpoint/2010/main" val="36366471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19075" y="227013"/>
            <a:ext cx="7477125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mtClean="0"/>
              <a:t>CONTOH 1</a:t>
            </a:r>
          </a:p>
        </p:txBody>
      </p:sp>
      <p:sp>
        <p:nvSpPr>
          <p:cNvPr id="25603" name="AutoShape 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305800" y="6248400"/>
            <a:ext cx="609600" cy="457200"/>
          </a:xfrm>
          <a:prstGeom prst="actionButtonForwardNext">
            <a:avLst/>
          </a:prstGeom>
          <a:solidFill>
            <a:srgbClr val="D5B78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25604" name="AutoShape 3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7543800" y="6248400"/>
            <a:ext cx="533400" cy="457200"/>
          </a:xfrm>
          <a:prstGeom prst="actionButtonBackPrevious">
            <a:avLst/>
          </a:prstGeom>
          <a:solidFill>
            <a:srgbClr val="D5B78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25605" name="Text Box 4"/>
          <p:cNvSpPr txBox="1">
            <a:spLocks noChangeArrowheads="1"/>
          </p:cNvSpPr>
          <p:nvPr/>
        </p:nvSpPr>
        <p:spPr bwMode="auto">
          <a:xfrm>
            <a:off x="1143000" y="1828800"/>
            <a:ext cx="7086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762000" y="1219200"/>
            <a:ext cx="8001000" cy="2459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341313" indent="-341313"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1pPr>
            <a:lvl2pPr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2pPr>
            <a:lvl3pPr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3pPr>
            <a:lvl4pPr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4pPr>
            <a:lvl5pPr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9pPr>
          </a:lstStyle>
          <a:p>
            <a:pPr algn="just">
              <a:spcBef>
                <a:spcPts val="1250"/>
              </a:spcBef>
              <a:buClr>
                <a:srgbClr val="2F1311"/>
              </a:buClr>
              <a:buFont typeface="Times New Roman" pitchFamily="16" charset="0"/>
              <a:buAutoNum type="arabicPeriod"/>
            </a:pPr>
            <a:r>
              <a:rPr lang="en-US" sz="2800" dirty="0" err="1">
                <a:solidFill>
                  <a:schemeClr val="tx1"/>
                </a:solidFill>
              </a:rPr>
              <a:t>Sebuah</a:t>
            </a:r>
            <a:r>
              <a:rPr lang="en-US" sz="2800" dirty="0">
                <a:solidFill>
                  <a:schemeClr val="tx1"/>
                </a:solidFill>
              </a:rPr>
              <a:t> bola </a:t>
            </a:r>
            <a:r>
              <a:rPr lang="en-US" sz="2800" dirty="0" err="1">
                <a:solidFill>
                  <a:schemeClr val="tx1"/>
                </a:solidFill>
              </a:rPr>
              <a:t>dilempar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ke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atas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dengan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kecepatan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awal</a:t>
            </a:r>
            <a:r>
              <a:rPr lang="en-US" sz="2800" dirty="0">
                <a:solidFill>
                  <a:schemeClr val="tx1"/>
                </a:solidFill>
              </a:rPr>
              <a:t> 20 m/s, </a:t>
            </a:r>
            <a:r>
              <a:rPr lang="en-US" sz="2800" dirty="0" err="1">
                <a:solidFill>
                  <a:schemeClr val="tx1"/>
                </a:solidFill>
              </a:rPr>
              <a:t>ketinggian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maksimum</a:t>
            </a:r>
            <a:r>
              <a:rPr lang="en-US" sz="2800" dirty="0">
                <a:solidFill>
                  <a:schemeClr val="tx1"/>
                </a:solidFill>
              </a:rPr>
              <a:t> yang </a:t>
            </a:r>
            <a:r>
              <a:rPr lang="en-US" sz="2800" dirty="0" err="1">
                <a:solidFill>
                  <a:schemeClr val="tx1"/>
                </a:solidFill>
              </a:rPr>
              <a:t>dicapai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adalah</a:t>
            </a:r>
            <a:r>
              <a:rPr lang="id-ID" sz="2800" dirty="0" smtClean="0">
                <a:solidFill>
                  <a:schemeClr val="tx1"/>
                </a:solidFill>
              </a:rPr>
              <a:t> ?</a:t>
            </a:r>
            <a:endParaRPr lang="en-US" sz="2800" dirty="0">
              <a:solidFill>
                <a:schemeClr val="tx1"/>
              </a:solidFill>
            </a:endParaRPr>
          </a:p>
          <a:p>
            <a:pPr algn="just">
              <a:spcBef>
                <a:spcPts val="1250"/>
              </a:spcBef>
              <a:buClrTx/>
              <a:buSzTx/>
              <a:buFontTx/>
              <a:buNone/>
            </a:pPr>
            <a:r>
              <a:rPr lang="en-US" sz="2800" dirty="0">
                <a:solidFill>
                  <a:schemeClr val="tx1"/>
                </a:solidFill>
              </a:rPr>
              <a:t>	</a:t>
            </a:r>
            <a:endParaRPr lang="en-US" sz="2000" dirty="0">
              <a:solidFill>
                <a:schemeClr val="tx1"/>
              </a:solidFill>
            </a:endParaRPr>
          </a:p>
          <a:p>
            <a:pPr>
              <a:spcBef>
                <a:spcPts val="1250"/>
              </a:spcBef>
              <a:buClrTx/>
              <a:buSzTx/>
              <a:buFontTx/>
              <a:buNone/>
            </a:pPr>
            <a:r>
              <a:rPr lang="en-US" sz="2000" dirty="0">
                <a:solidFill>
                  <a:schemeClr val="tx1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48181471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mtClean="0"/>
              <a:t>LATIHAN 1</a:t>
            </a:r>
          </a:p>
        </p:txBody>
      </p:sp>
      <p:sp>
        <p:nvSpPr>
          <p:cNvPr id="26627" name="AutoShape 2"/>
          <p:cNvSpPr>
            <a:spLocks noChangeArrowheads="1"/>
          </p:cNvSpPr>
          <p:nvPr/>
        </p:nvSpPr>
        <p:spPr bwMode="auto">
          <a:xfrm>
            <a:off x="8305800" y="6248400"/>
            <a:ext cx="609600" cy="457200"/>
          </a:xfrm>
          <a:prstGeom prst="actionButtonForwardNex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26628" name="AutoShape 3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7543800" y="6248400"/>
            <a:ext cx="533400" cy="457200"/>
          </a:xfrm>
          <a:prstGeom prst="actionButtonBackPrevious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27652" name="AutoShape 4"/>
          <p:cNvSpPr>
            <a:spLocks noChangeArrowheads="1"/>
          </p:cNvSpPr>
          <p:nvPr/>
        </p:nvSpPr>
        <p:spPr bwMode="auto">
          <a:xfrm>
            <a:off x="1143000" y="1828800"/>
            <a:ext cx="7467600" cy="3886200"/>
          </a:xfrm>
          <a:prstGeom prst="roundRect">
            <a:avLst>
              <a:gd name="adj" fmla="val 16667"/>
            </a:avLst>
          </a:prstGeom>
          <a:solidFill>
            <a:srgbClr val="FF3300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1371600" y="2132856"/>
            <a:ext cx="7010400" cy="327743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0000" tIns="46800" rIns="90000" bIns="46800">
            <a:spAutoFit/>
          </a:bodyPr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9pPr>
          </a:lstStyle>
          <a:p>
            <a:pPr marL="0" indent="0">
              <a:spcBef>
                <a:spcPts val="1250"/>
              </a:spcBef>
              <a:buClr>
                <a:srgbClr val="FFFFFF"/>
              </a:buClr>
            </a:pPr>
            <a:r>
              <a:rPr lang="id-ID" sz="2000" dirty="0" smtClean="0">
                <a:solidFill>
                  <a:schemeClr val="tx1"/>
                </a:solidFill>
              </a:rPr>
              <a:t>1. </a:t>
            </a:r>
            <a:r>
              <a:rPr lang="en-US" sz="2000" dirty="0" err="1" smtClean="0">
                <a:solidFill>
                  <a:schemeClr val="tx1"/>
                </a:solidFill>
              </a:rPr>
              <a:t>Sebuah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bola </a:t>
            </a:r>
            <a:r>
              <a:rPr lang="en-US" sz="2000" dirty="0" err="1">
                <a:solidFill>
                  <a:schemeClr val="tx1"/>
                </a:solidFill>
              </a:rPr>
              <a:t>dilempar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atas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dengan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kecepatan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awal</a:t>
            </a:r>
            <a:r>
              <a:rPr lang="en-US" sz="2000" dirty="0">
                <a:solidFill>
                  <a:schemeClr val="tx1"/>
                </a:solidFill>
              </a:rPr>
              <a:t> 20 </a:t>
            </a:r>
            <a:r>
              <a:rPr lang="id-ID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m/s</a:t>
            </a:r>
            <a:r>
              <a:rPr lang="en-US" sz="2000" dirty="0">
                <a:solidFill>
                  <a:schemeClr val="tx1"/>
                </a:solidFill>
              </a:rPr>
              <a:t>, 	</a:t>
            </a:r>
            <a:r>
              <a:rPr lang="en-US" sz="2000" dirty="0" err="1">
                <a:solidFill>
                  <a:schemeClr val="tx1"/>
                </a:solidFill>
              </a:rPr>
              <a:t>Maka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waktu</a:t>
            </a:r>
            <a:r>
              <a:rPr lang="en-US" sz="2000" dirty="0">
                <a:solidFill>
                  <a:schemeClr val="tx1"/>
                </a:solidFill>
              </a:rPr>
              <a:t> yang </a:t>
            </a:r>
            <a:r>
              <a:rPr lang="en-US" sz="2000" dirty="0" err="1">
                <a:solidFill>
                  <a:schemeClr val="tx1"/>
                </a:solidFill>
              </a:rPr>
              <a:t>digunakan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untuk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mencapai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titik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tertinggi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adalah</a:t>
            </a:r>
            <a:r>
              <a:rPr lang="en-US" sz="2000" dirty="0">
                <a:solidFill>
                  <a:schemeClr val="tx1"/>
                </a:solidFill>
              </a:rPr>
              <a:t> … </a:t>
            </a:r>
            <a:r>
              <a:rPr lang="en-US" sz="2000" dirty="0" err="1">
                <a:solidFill>
                  <a:schemeClr val="tx1"/>
                </a:solidFill>
              </a:rPr>
              <a:t>sekon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  <a:p>
            <a:pPr>
              <a:spcBef>
                <a:spcPts val="1250"/>
              </a:spcBef>
              <a:buClrTx/>
              <a:buSzTx/>
              <a:buFontTx/>
              <a:buNone/>
            </a:pPr>
            <a:endParaRPr lang="en-US" sz="2000" dirty="0">
              <a:solidFill>
                <a:schemeClr val="tx1"/>
              </a:solidFill>
            </a:endParaRPr>
          </a:p>
          <a:p>
            <a:pPr>
              <a:spcBef>
                <a:spcPts val="1250"/>
              </a:spcBef>
              <a:buClrTx/>
              <a:buSzTx/>
              <a:buFontTx/>
              <a:buNone/>
            </a:pPr>
            <a:r>
              <a:rPr lang="en-US" sz="2000" dirty="0">
                <a:solidFill>
                  <a:schemeClr val="tx1"/>
                </a:solidFill>
              </a:rPr>
              <a:t>2. Benda </a:t>
            </a:r>
            <a:r>
              <a:rPr lang="en-US" sz="2000" dirty="0" err="1">
                <a:solidFill>
                  <a:schemeClr val="tx1"/>
                </a:solidFill>
              </a:rPr>
              <a:t>dilempar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dengan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kecepatan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tertentu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sehingga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mencapai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tinggi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maksimum</a:t>
            </a:r>
            <a:r>
              <a:rPr lang="en-US" sz="2000" dirty="0">
                <a:solidFill>
                  <a:schemeClr val="tx1"/>
                </a:solidFill>
              </a:rPr>
              <a:t> 80 m. </a:t>
            </a:r>
            <a:r>
              <a:rPr lang="en-US" sz="2000" dirty="0" err="1">
                <a:solidFill>
                  <a:schemeClr val="tx1"/>
                </a:solidFill>
              </a:rPr>
              <a:t>Besarnya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kecepatan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awal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benda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adalah</a:t>
            </a:r>
            <a:r>
              <a:rPr lang="en-US" sz="2000" dirty="0">
                <a:solidFill>
                  <a:schemeClr val="tx1"/>
                </a:solidFill>
              </a:rPr>
              <a:t> … m/s.</a:t>
            </a:r>
          </a:p>
          <a:p>
            <a:pPr>
              <a:spcBef>
                <a:spcPts val="1125"/>
              </a:spcBef>
              <a:buClrTx/>
              <a:buSzTx/>
              <a:buFontTx/>
              <a:buNone/>
            </a:pPr>
            <a:r>
              <a:rPr lang="en-US" dirty="0">
                <a:solidFill>
                  <a:schemeClr val="tx1"/>
                </a:solidFill>
              </a:rPr>
              <a:t>	</a:t>
            </a:r>
          </a:p>
          <a:p>
            <a:pPr>
              <a:buClrTx/>
              <a:buSzTx/>
              <a:buFontTx/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67714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Solusi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90795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mtClean="0"/>
              <a:t>VERTIKAL KEBAWAH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064125" y="1905000"/>
            <a:ext cx="3781425" cy="4191000"/>
          </a:xfrm>
        </p:spPr>
        <p:txBody>
          <a:bodyPr/>
          <a:lstStyle/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Clr>
                <a:srgbClr val="99FF66"/>
              </a:buClr>
              <a:buFont typeface="Wingdings" charset="2"/>
              <a:buChar char="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b="1" smtClean="0"/>
              <a:t>DASAR TEORI 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Clr>
                <a:srgbClr val="99FF66"/>
              </a:buClr>
              <a:buFont typeface="Wingdings" charset="2"/>
              <a:buChar char="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b="1" smtClean="0"/>
              <a:t>Gerak vertikal ke bawah terjadi jika sebuah benda dari ketinggian tertentu dilepas dengan kecepatan awal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b="1" smtClean="0"/>
              <a:t>Rumus penting: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b="1" smtClean="0"/>
              <a:t>	a) V</a:t>
            </a:r>
            <a:r>
              <a:rPr lang="en-US" sz="2400" b="1" baseline="-25000" smtClean="0"/>
              <a:t>t</a:t>
            </a:r>
            <a:r>
              <a:rPr lang="en-US" sz="2400" b="1" smtClean="0"/>
              <a:t>=v</a:t>
            </a:r>
            <a:r>
              <a:rPr lang="en-US" sz="2400" b="1" baseline="-25000" smtClean="0"/>
              <a:t>o</a:t>
            </a:r>
            <a:r>
              <a:rPr lang="en-US" sz="2400" b="1" smtClean="0"/>
              <a:t>+gt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b="1" smtClean="0"/>
              <a:t>	b) h</a:t>
            </a:r>
            <a:r>
              <a:rPr lang="en-US" sz="2400" b="1" baseline="-25000" smtClean="0"/>
              <a:t>t</a:t>
            </a:r>
            <a:r>
              <a:rPr lang="en-US" sz="2400" b="1" smtClean="0"/>
              <a:t>=v</a:t>
            </a:r>
            <a:r>
              <a:rPr lang="en-US" sz="2400" b="1" baseline="-25000" smtClean="0"/>
              <a:t>o </a:t>
            </a:r>
            <a:r>
              <a:rPr lang="en-US" sz="2400" b="1" smtClean="0"/>
              <a:t>t+</a:t>
            </a:r>
            <a:r>
              <a:rPr lang="en-US" sz="2400" b="1" smtClean="0">
                <a:cs typeface="Times New Roman" pitchFamily="16" charset="0"/>
              </a:rPr>
              <a:t>½ </a:t>
            </a:r>
            <a:r>
              <a:rPr lang="en-US" sz="2400" b="1" smtClean="0"/>
              <a:t>gt</a:t>
            </a:r>
            <a:r>
              <a:rPr lang="en-US" sz="2400" b="1" baseline="30000" smtClean="0"/>
              <a:t>2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b="1" smtClean="0"/>
              <a:t>	c) v</a:t>
            </a:r>
            <a:r>
              <a:rPr lang="en-US" sz="2400" b="1" baseline="-25000" smtClean="0"/>
              <a:t>t</a:t>
            </a:r>
            <a:r>
              <a:rPr lang="en-US" sz="2400" b="1" baseline="30000" smtClean="0"/>
              <a:t>2</a:t>
            </a:r>
            <a:r>
              <a:rPr lang="en-US" sz="2400" b="1" smtClean="0"/>
              <a:t>= v</a:t>
            </a:r>
            <a:r>
              <a:rPr lang="en-US" sz="2400" b="1" baseline="-25000" smtClean="0"/>
              <a:t>o</a:t>
            </a:r>
            <a:r>
              <a:rPr lang="en-US" sz="2400" b="1" baseline="30000" smtClean="0"/>
              <a:t>2</a:t>
            </a:r>
            <a:r>
              <a:rPr lang="en-US" sz="2400" b="1" smtClean="0"/>
              <a:t>+2gh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b="1" smtClean="0"/>
              <a:t>Keterangan: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Clr>
                <a:srgbClr val="99FF66"/>
              </a:buClr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sz="2400" b="1" smtClean="0"/>
          </a:p>
        </p:txBody>
      </p:sp>
      <p:sp>
        <p:nvSpPr>
          <p:cNvPr id="27652" name="AutoShape 3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305800" y="6248400"/>
            <a:ext cx="609600" cy="457200"/>
          </a:xfrm>
          <a:prstGeom prst="actionButtonForwardNext">
            <a:avLst/>
          </a:prstGeom>
          <a:solidFill>
            <a:srgbClr val="99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27653" name="AutoShape 4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7543800" y="6248400"/>
            <a:ext cx="533400" cy="457200"/>
          </a:xfrm>
          <a:prstGeom prst="actionButtonBackPrevious">
            <a:avLst/>
          </a:prstGeom>
          <a:solidFill>
            <a:srgbClr val="99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27654" name="Rectangle 5"/>
          <p:cNvSpPr>
            <a:spLocks noChangeArrowheads="1"/>
          </p:cNvSpPr>
          <p:nvPr/>
        </p:nvSpPr>
        <p:spPr bwMode="auto">
          <a:xfrm>
            <a:off x="457200" y="1676400"/>
            <a:ext cx="3124200" cy="4419600"/>
          </a:xfrm>
          <a:prstGeom prst="rect">
            <a:avLst/>
          </a:prstGeom>
          <a:solidFill>
            <a:schemeClr val="tx1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grpSp>
        <p:nvGrpSpPr>
          <p:cNvPr id="28678" name="Group 6"/>
          <p:cNvGrpSpPr>
            <a:grpSpLocks/>
          </p:cNvGrpSpPr>
          <p:nvPr/>
        </p:nvGrpSpPr>
        <p:grpSpPr bwMode="auto">
          <a:xfrm>
            <a:off x="1336675" y="1981200"/>
            <a:ext cx="1481138" cy="1204913"/>
            <a:chOff x="842" y="1248"/>
            <a:chExt cx="933" cy="759"/>
          </a:xfrm>
        </p:grpSpPr>
        <p:grpSp>
          <p:nvGrpSpPr>
            <p:cNvPr id="27656" name="Group 7"/>
            <p:cNvGrpSpPr>
              <a:grpSpLocks/>
            </p:cNvGrpSpPr>
            <p:nvPr/>
          </p:nvGrpSpPr>
          <p:grpSpPr bwMode="auto">
            <a:xfrm>
              <a:off x="842" y="1248"/>
              <a:ext cx="431" cy="615"/>
              <a:chOff x="842" y="1248"/>
              <a:chExt cx="431" cy="615"/>
            </a:xfrm>
          </p:grpSpPr>
          <p:grpSp>
            <p:nvGrpSpPr>
              <p:cNvPr id="27659" name="Group 8"/>
              <p:cNvGrpSpPr>
                <a:grpSpLocks/>
              </p:cNvGrpSpPr>
              <p:nvPr/>
            </p:nvGrpSpPr>
            <p:grpSpPr bwMode="auto">
              <a:xfrm>
                <a:off x="842" y="1248"/>
                <a:ext cx="431" cy="527"/>
                <a:chOff x="842" y="1248"/>
                <a:chExt cx="431" cy="527"/>
              </a:xfrm>
            </p:grpSpPr>
            <p:sp>
              <p:nvSpPr>
                <p:cNvPr id="27661" name="AutoShape 9"/>
                <p:cNvSpPr>
                  <a:spLocks noChangeArrowheads="1"/>
                </p:cNvSpPr>
                <p:nvPr/>
              </p:nvSpPr>
              <p:spPr bwMode="auto">
                <a:xfrm>
                  <a:off x="842" y="1248"/>
                  <a:ext cx="432" cy="336"/>
                </a:xfrm>
                <a:prstGeom prst="octagon">
                  <a:avLst>
                    <a:gd name="adj" fmla="val 23148"/>
                  </a:avLst>
                </a:prstGeom>
                <a:solidFill>
                  <a:srgbClr val="99CC00"/>
                </a:solidFill>
                <a:ln w="9360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id-ID"/>
                </a:p>
              </p:txBody>
            </p:sp>
            <p:sp>
              <p:nvSpPr>
                <p:cNvPr id="27662" name="Line 10"/>
                <p:cNvSpPr>
                  <a:spLocks noChangeShapeType="1"/>
                </p:cNvSpPr>
                <p:nvPr/>
              </p:nvSpPr>
              <p:spPr bwMode="auto">
                <a:xfrm>
                  <a:off x="1056" y="1392"/>
                  <a:ext cx="1" cy="384"/>
                </a:xfrm>
                <a:prstGeom prst="line">
                  <a:avLst/>
                </a:prstGeom>
                <a:noFill/>
                <a:ln w="9360">
                  <a:solidFill>
                    <a:srgbClr val="FFFFFF"/>
                  </a:solidFill>
                  <a:miter lim="800000"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sp>
            <p:nvSpPr>
              <p:cNvPr id="27660" name="Text Box 11"/>
              <p:cNvSpPr txBox="1">
                <a:spLocks noChangeArrowheads="1"/>
              </p:cNvSpPr>
              <p:nvPr/>
            </p:nvSpPr>
            <p:spPr bwMode="auto">
              <a:xfrm>
                <a:off x="1056" y="1632"/>
                <a:ext cx="192" cy="2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chemeClr val="bg1"/>
                    </a:solidFill>
                    <a:latin typeface="Arial" charset="0"/>
                    <a:cs typeface="DejaVu Sans" charset="0"/>
                  </a:defRPr>
                </a:lvl1pPr>
                <a:lvl2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chemeClr val="bg1"/>
                    </a:solidFill>
                    <a:latin typeface="Arial" charset="0"/>
                    <a:cs typeface="DejaVu Sans" charset="0"/>
                  </a:defRPr>
                </a:lvl2pPr>
                <a:lvl3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chemeClr val="bg1"/>
                    </a:solidFill>
                    <a:latin typeface="Arial" charset="0"/>
                    <a:cs typeface="DejaVu Sans" charset="0"/>
                  </a:defRPr>
                </a:lvl3pPr>
                <a:lvl4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chemeClr val="bg1"/>
                    </a:solidFill>
                    <a:latin typeface="Arial" charset="0"/>
                    <a:cs typeface="DejaVu Sans" charset="0"/>
                  </a:defRPr>
                </a:lvl4pPr>
                <a:lvl5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chemeClr val="bg1"/>
                    </a:solidFill>
                    <a:latin typeface="Arial" charset="0"/>
                    <a:cs typeface="DejaVu Sans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chemeClr val="bg1"/>
                    </a:solidFill>
                    <a:latin typeface="Arial" charset="0"/>
                    <a:cs typeface="DejaVu Sans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chemeClr val="bg1"/>
                    </a:solidFill>
                    <a:latin typeface="Arial" charset="0"/>
                    <a:cs typeface="DejaVu Sans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chemeClr val="bg1"/>
                    </a:solidFill>
                    <a:latin typeface="Arial" charset="0"/>
                    <a:cs typeface="DejaVu Sans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chemeClr val="bg1"/>
                    </a:solidFill>
                    <a:latin typeface="Arial" charset="0"/>
                    <a:cs typeface="DejaVu Sans" charset="0"/>
                  </a:defRPr>
                </a:lvl9pPr>
              </a:lstStyle>
              <a:p>
                <a:pPr>
                  <a:spcBef>
                    <a:spcPts val="1125"/>
                  </a:spcBef>
                </a:pPr>
                <a:r>
                  <a:rPr lang="en-US">
                    <a:solidFill>
                      <a:srgbClr val="FFFFFF"/>
                    </a:solidFill>
                    <a:latin typeface="Garamond" pitchFamily="16" charset="0"/>
                  </a:rPr>
                  <a:t>g</a:t>
                </a:r>
              </a:p>
            </p:txBody>
          </p:sp>
        </p:grpSp>
        <p:sp>
          <p:nvSpPr>
            <p:cNvPr id="27657" name="Line 12"/>
            <p:cNvSpPr>
              <a:spLocks noChangeShapeType="1"/>
            </p:cNvSpPr>
            <p:nvPr/>
          </p:nvSpPr>
          <p:spPr bwMode="auto">
            <a:xfrm>
              <a:off x="1536" y="1440"/>
              <a:ext cx="1" cy="480"/>
            </a:xfrm>
            <a:prstGeom prst="line">
              <a:avLst/>
            </a:prstGeom>
            <a:noFill/>
            <a:ln w="9360">
              <a:solidFill>
                <a:srgbClr val="FFFFFF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7658" name="Text Box 13"/>
            <p:cNvSpPr txBox="1">
              <a:spLocks noChangeArrowheads="1"/>
            </p:cNvSpPr>
            <p:nvPr/>
          </p:nvSpPr>
          <p:spPr bwMode="auto">
            <a:xfrm>
              <a:off x="1584" y="1776"/>
              <a:ext cx="192" cy="2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cs typeface="DejaVu Sans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cs typeface="DejaVu Sans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cs typeface="DejaVu Sans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cs typeface="DejaVu Sans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cs typeface="DejaVu Sans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cs typeface="DejaVu Sans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cs typeface="DejaVu Sans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cs typeface="DejaVu Sans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cs typeface="DejaVu Sans" charset="0"/>
                </a:defRPr>
              </a:lvl9pPr>
            </a:lstStyle>
            <a:p>
              <a:pPr>
                <a:spcBef>
                  <a:spcPts val="1125"/>
                </a:spcBef>
              </a:pPr>
              <a:r>
                <a:rPr lang="en-US">
                  <a:solidFill>
                    <a:srgbClr val="FFFFFF"/>
                  </a:solidFill>
                  <a:latin typeface="Garamond" pitchFamily="16" charset="0"/>
                </a:rPr>
                <a:t>v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8021556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899592" y="188640"/>
            <a:ext cx="6400800" cy="974725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3200" dirty="0" smtClean="0"/>
              <a:t>CONTOH 2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01625" y="1143000"/>
            <a:ext cx="8540750" cy="4648200"/>
          </a:xfrm>
        </p:spPr>
        <p:txBody>
          <a:bodyPr/>
          <a:lstStyle/>
          <a:p>
            <a:pPr marL="341313" indent="-341313" eaLnBrk="1" hangingPunct="1">
              <a:spcBef>
                <a:spcPts val="600"/>
              </a:spcBef>
              <a:buClr>
                <a:srgbClr val="E4005C"/>
              </a:buClr>
              <a:buSzPct val="7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b="1" smtClean="0"/>
              <a:t>Sebuah benda dilempar lurus ke bawah dengan kecepatan 10 m/s dari atas pohon dengan ketinggian 30 meter. Berapa besar kecepatan benda setelah 2 sekon dilempar!</a:t>
            </a:r>
          </a:p>
          <a:p>
            <a:pPr marL="341313" indent="-341313" eaLnBrk="1" hangingPunct="1">
              <a:spcBef>
                <a:spcPts val="600"/>
              </a:spcBef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b="1" smtClean="0"/>
              <a:t>	Penyelesaian:</a:t>
            </a:r>
          </a:p>
          <a:p>
            <a:pPr marL="341313" indent="-341313" eaLnBrk="1" hangingPunct="1">
              <a:spcBef>
                <a:spcPts val="600"/>
              </a:spcBef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b="1" smtClean="0"/>
              <a:t>	Diketahui: 		ditanyakan:</a:t>
            </a:r>
          </a:p>
          <a:p>
            <a:pPr marL="741363" lvl="1" indent="-284163" eaLnBrk="1" hangingPunct="1">
              <a:spcBef>
                <a:spcPts val="600"/>
              </a:spcBef>
              <a:buClr>
                <a:srgbClr val="C36C03"/>
              </a:buClr>
              <a:buSzPct val="70000"/>
              <a:buFont typeface="Wingdings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b="1" smtClean="0"/>
              <a:t>V</a:t>
            </a:r>
            <a:r>
              <a:rPr lang="en-US" sz="2400" b="1" baseline="-25000" smtClean="0"/>
              <a:t>o</a:t>
            </a:r>
            <a:r>
              <a:rPr lang="en-US" sz="2400" b="1" smtClean="0"/>
              <a:t>= 10 m/s		V</a:t>
            </a:r>
            <a:r>
              <a:rPr lang="en-US" sz="2400" b="1" baseline="-25000" smtClean="0"/>
              <a:t>t</a:t>
            </a:r>
            <a:r>
              <a:rPr lang="en-US" sz="2400" b="1" smtClean="0"/>
              <a:t> ?</a:t>
            </a:r>
          </a:p>
          <a:p>
            <a:pPr marL="741363" lvl="1" indent="-284163" eaLnBrk="1" hangingPunct="1">
              <a:spcBef>
                <a:spcPts val="600"/>
              </a:spcBef>
              <a:buClr>
                <a:srgbClr val="C36C03"/>
              </a:buClr>
              <a:buSzPct val="70000"/>
              <a:buFont typeface="Wingdings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b="1" smtClean="0"/>
              <a:t>h  = 30 m</a:t>
            </a:r>
          </a:p>
          <a:p>
            <a:pPr marL="741363" lvl="1" indent="-284163" eaLnBrk="1" hangingPunct="1">
              <a:spcBef>
                <a:spcPts val="600"/>
              </a:spcBef>
              <a:buClr>
                <a:srgbClr val="C36C03"/>
              </a:buClr>
              <a:buSzPct val="70000"/>
              <a:buFont typeface="Wingdings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b="1" smtClean="0"/>
              <a:t>t   = 2 s</a:t>
            </a:r>
          </a:p>
        </p:txBody>
      </p:sp>
      <p:sp>
        <p:nvSpPr>
          <p:cNvPr id="28676" name="AutoShape 3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305800" y="6248400"/>
            <a:ext cx="609600" cy="457200"/>
          </a:xfrm>
          <a:prstGeom prst="actionButtonForwardNext">
            <a:avLst/>
          </a:prstGeom>
          <a:solidFill>
            <a:srgbClr val="C58BF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28677" name="AutoShape 4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7543800" y="6248400"/>
            <a:ext cx="533400" cy="457200"/>
          </a:xfrm>
          <a:prstGeom prst="actionButtonBackPrevious">
            <a:avLst/>
          </a:prstGeom>
          <a:solidFill>
            <a:srgbClr val="C58BF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4955371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222</Words>
  <Application>Microsoft Office PowerPoint</Application>
  <PresentationFormat>On-screen Show (4:3)</PresentationFormat>
  <Paragraphs>72</Paragraphs>
  <Slides>13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GERAK VERTIKAL </vt:lpstr>
      <vt:lpstr>GERAK VERTIKAL</vt:lpstr>
      <vt:lpstr>GERAK VERTIKAL KE ATAS</vt:lpstr>
      <vt:lpstr>PowerPoint Presentation</vt:lpstr>
      <vt:lpstr>CONTOH 1</vt:lpstr>
      <vt:lpstr>LATIHAN 1</vt:lpstr>
      <vt:lpstr>Solusi</vt:lpstr>
      <vt:lpstr>VERTIKAL KEBAWAH</vt:lpstr>
      <vt:lpstr>CONTOH 2</vt:lpstr>
      <vt:lpstr>LATIHAN 2</vt:lpstr>
      <vt:lpstr>Solusi</vt:lpstr>
      <vt:lpstr>JATUH BEBAS</vt:lpstr>
      <vt:lpstr>CONTOH 3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ismail - [2010]</dc:creator>
  <cp:lastModifiedBy>ismail - [2010]</cp:lastModifiedBy>
  <cp:revision>4</cp:revision>
  <dcterms:created xsi:type="dcterms:W3CDTF">2015-12-16T13:26:10Z</dcterms:created>
  <dcterms:modified xsi:type="dcterms:W3CDTF">2016-12-14T01:15:06Z</dcterms:modified>
</cp:coreProperties>
</file>