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61" r:id="rId4"/>
    <p:sldId id="291" r:id="rId5"/>
    <p:sldId id="262"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F6BF3-D4D4-4E18-B6EE-49EA970B9A85}" type="datetimeFigureOut">
              <a:rPr lang="en-US" smtClean="0"/>
              <a:pPr/>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231BC-18F5-44FC-8441-3D0BC691EA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baseline="0" dirty="0" smtClean="0">
                <a:solidFill>
                  <a:schemeClr val="tx1"/>
                </a:solidFill>
                <a:latin typeface="+mn-lt"/>
                <a:ea typeface="+mn-ea"/>
                <a:cs typeface="+mn-cs"/>
              </a:rPr>
              <a:t>Theft The </a:t>
            </a:r>
            <a:r>
              <a:rPr lang="en-US" sz="1200" b="1" i="1" kern="1200" baseline="0" dirty="0" smtClean="0">
                <a:solidFill>
                  <a:schemeClr val="tx1"/>
                </a:solidFill>
                <a:latin typeface="+mn-lt"/>
                <a:ea typeface="+mn-ea"/>
                <a:cs typeface="+mn-cs"/>
              </a:rPr>
              <a:t>theft of information, designs, plans, and customer lists could be catastrophic to</a:t>
            </a:r>
          </a:p>
          <a:p>
            <a:r>
              <a:rPr lang="en-US" sz="1200" kern="1200" baseline="0" dirty="0" smtClean="0">
                <a:solidFill>
                  <a:schemeClr val="tx1"/>
                </a:solidFill>
                <a:latin typeface="+mn-lt"/>
                <a:ea typeface="+mn-ea"/>
                <a:cs typeface="+mn-cs"/>
              </a:rPr>
              <a:t>an organization. Consider the controls in place to prevent theft of money or embezzlement.</a:t>
            </a:r>
          </a:p>
          <a:p>
            <a:r>
              <a:rPr lang="en-US" sz="1200" kern="1200" baseline="0" dirty="0" smtClean="0">
                <a:solidFill>
                  <a:schemeClr val="tx1"/>
                </a:solidFill>
                <a:latin typeface="+mn-lt"/>
                <a:ea typeface="+mn-ea"/>
                <a:cs typeface="+mn-cs"/>
              </a:rPr>
              <a:t>Have equivalent controls in place to prevent the theft of valuable intellectual property.</a:t>
            </a:r>
          </a:p>
          <a:p>
            <a:r>
              <a:rPr lang="en-US" sz="1200" b="1" kern="1200" baseline="0" dirty="0" smtClean="0">
                <a:solidFill>
                  <a:schemeClr val="tx1"/>
                </a:solidFill>
                <a:latin typeface="+mn-lt"/>
                <a:ea typeface="+mn-ea"/>
                <a:cs typeface="+mn-cs"/>
              </a:rPr>
              <a:t>Fraud Misrepresentation to gain an advantage is the definition of </a:t>
            </a:r>
            <a:r>
              <a:rPr lang="en-US" sz="1200" b="1" i="1" kern="1200" baseline="0" dirty="0" smtClean="0">
                <a:solidFill>
                  <a:schemeClr val="tx1"/>
                </a:solidFill>
                <a:latin typeface="+mn-lt"/>
                <a:ea typeface="+mn-ea"/>
                <a:cs typeface="+mn-cs"/>
              </a:rPr>
              <a:t>fraud. Electronic records</a:t>
            </a:r>
          </a:p>
          <a:p>
            <a:r>
              <a:rPr lang="en-US" sz="1200" kern="1200" baseline="0" dirty="0" smtClean="0">
                <a:solidFill>
                  <a:schemeClr val="tx1"/>
                </a:solidFill>
                <a:latin typeface="+mn-lt"/>
                <a:ea typeface="+mn-ea"/>
                <a:cs typeface="+mn-cs"/>
              </a:rPr>
              <a:t>may be subject to remote manipulation for the purpose of deceit, suppression, or unfair profit.</a:t>
            </a:r>
          </a:p>
          <a:p>
            <a:r>
              <a:rPr lang="en-US" sz="1200" kern="1200" baseline="0" dirty="0" smtClean="0">
                <a:solidFill>
                  <a:schemeClr val="tx1"/>
                </a:solidFill>
                <a:latin typeface="+mn-lt"/>
                <a:ea typeface="+mn-ea"/>
                <a:cs typeface="+mn-cs"/>
              </a:rPr>
              <a:t>Fraud may occur with or without the computer. Variations of fraud include using false pretenses,</a:t>
            </a:r>
          </a:p>
          <a:p>
            <a:r>
              <a:rPr lang="en-US" sz="1200" kern="1200" baseline="0" dirty="0" smtClean="0">
                <a:solidFill>
                  <a:schemeClr val="tx1"/>
                </a:solidFill>
                <a:latin typeface="+mn-lt"/>
                <a:ea typeface="+mn-ea"/>
                <a:cs typeface="+mn-cs"/>
              </a:rPr>
              <a:t>also known as </a:t>
            </a:r>
            <a:r>
              <a:rPr lang="en-US" sz="1200" i="1" kern="1200" baseline="0" dirty="0" err="1" smtClean="0">
                <a:solidFill>
                  <a:schemeClr val="tx1"/>
                </a:solidFill>
                <a:latin typeface="+mn-lt"/>
                <a:ea typeface="+mn-ea"/>
                <a:cs typeface="+mn-cs"/>
              </a:rPr>
              <a:t>pretexting</a:t>
            </a:r>
            <a:r>
              <a:rPr lang="en-US" sz="1200" i="1" kern="1200" baseline="0" dirty="0" smtClean="0">
                <a:solidFill>
                  <a:schemeClr val="tx1"/>
                </a:solidFill>
                <a:latin typeface="+mn-lt"/>
                <a:ea typeface="+mn-ea"/>
                <a:cs typeface="+mn-cs"/>
              </a:rPr>
              <a:t>, for any purpose of deceit or misrepresentation.</a:t>
            </a:r>
          </a:p>
          <a:p>
            <a:r>
              <a:rPr lang="en-US" sz="1200" b="1" kern="1200" baseline="0" dirty="0" smtClean="0">
                <a:solidFill>
                  <a:schemeClr val="tx1"/>
                </a:solidFill>
                <a:latin typeface="+mn-lt"/>
                <a:ea typeface="+mn-ea"/>
                <a:cs typeface="+mn-cs"/>
              </a:rPr>
              <a:t>Sabotage </a:t>
            </a:r>
            <a:r>
              <a:rPr lang="en-US" sz="1200" b="1" i="1" kern="1200" baseline="0" dirty="0" err="1" smtClean="0">
                <a:solidFill>
                  <a:schemeClr val="tx1"/>
                </a:solidFill>
                <a:latin typeface="+mn-lt"/>
                <a:ea typeface="+mn-ea"/>
                <a:cs typeface="+mn-cs"/>
              </a:rPr>
              <a:t>Sabotage</a:t>
            </a:r>
            <a:r>
              <a:rPr lang="en-US" sz="1200" b="1" i="1" kern="1200" baseline="0" dirty="0" smtClean="0">
                <a:solidFill>
                  <a:schemeClr val="tx1"/>
                </a:solidFill>
                <a:latin typeface="+mn-lt"/>
                <a:ea typeface="+mn-ea"/>
                <a:cs typeface="+mn-cs"/>
              </a:rPr>
              <a:t> is defined as willful and malicious destruction of an employer’s property,</a:t>
            </a:r>
          </a:p>
          <a:p>
            <a:r>
              <a:rPr lang="en-US" sz="1200" kern="1200" baseline="0" dirty="0" smtClean="0">
                <a:solidFill>
                  <a:schemeClr val="tx1"/>
                </a:solidFill>
                <a:latin typeface="+mn-lt"/>
                <a:ea typeface="+mn-ea"/>
                <a:cs typeface="+mn-cs"/>
              </a:rPr>
              <a:t>often during a labor dispute or to cause malicious interference with normal operations.</a:t>
            </a:r>
          </a:p>
          <a:p>
            <a:r>
              <a:rPr lang="en-US" sz="1200" b="1" kern="1200" baseline="0" dirty="0" smtClean="0">
                <a:solidFill>
                  <a:schemeClr val="tx1"/>
                </a:solidFill>
                <a:latin typeface="+mn-lt"/>
                <a:ea typeface="+mn-ea"/>
                <a:cs typeface="+mn-cs"/>
              </a:rPr>
              <a:t>Blackmail </a:t>
            </a:r>
            <a:r>
              <a:rPr lang="en-US" sz="1200" b="1" i="1" kern="1200" baseline="0" dirty="0" err="1" smtClean="0">
                <a:solidFill>
                  <a:schemeClr val="tx1"/>
                </a:solidFill>
                <a:latin typeface="+mn-lt"/>
                <a:ea typeface="+mn-ea"/>
                <a:cs typeface="+mn-cs"/>
              </a:rPr>
              <a:t>Blackmail</a:t>
            </a:r>
            <a:r>
              <a:rPr lang="en-US" sz="1200" b="1" i="1" kern="1200" baseline="0" dirty="0" smtClean="0">
                <a:solidFill>
                  <a:schemeClr val="tx1"/>
                </a:solidFill>
                <a:latin typeface="+mn-lt"/>
                <a:ea typeface="+mn-ea"/>
                <a:cs typeface="+mn-cs"/>
              </a:rPr>
              <a:t> is the unlawful demand of money or property under threat to do</a:t>
            </a:r>
          </a:p>
          <a:p>
            <a:r>
              <a:rPr lang="en-US" sz="1200" kern="1200" baseline="0" dirty="0" smtClean="0">
                <a:solidFill>
                  <a:schemeClr val="tx1"/>
                </a:solidFill>
                <a:latin typeface="+mn-lt"/>
                <a:ea typeface="+mn-ea"/>
                <a:cs typeface="+mn-cs"/>
              </a:rPr>
              <a:t>harm. Examples are to injure property, make an accusation of a crime, or to expose disgraceful</a:t>
            </a:r>
          </a:p>
          <a:p>
            <a:r>
              <a:rPr lang="en-US" sz="1200" kern="1200" baseline="0" dirty="0" smtClean="0">
                <a:solidFill>
                  <a:schemeClr val="tx1"/>
                </a:solidFill>
                <a:latin typeface="+mn-lt"/>
                <a:ea typeface="+mn-ea"/>
                <a:cs typeface="+mn-cs"/>
              </a:rPr>
              <a:t>defects. This is commonly referred to as </a:t>
            </a:r>
            <a:r>
              <a:rPr lang="en-US" sz="1200" i="1" kern="1200" baseline="0" dirty="0" smtClean="0">
                <a:solidFill>
                  <a:schemeClr val="tx1"/>
                </a:solidFill>
                <a:latin typeface="+mn-lt"/>
                <a:ea typeface="+mn-ea"/>
                <a:cs typeface="+mn-cs"/>
              </a:rPr>
              <a:t>extortion.</a:t>
            </a:r>
          </a:p>
          <a:p>
            <a:r>
              <a:rPr lang="en-US" sz="1200" b="1" kern="1200" baseline="0" dirty="0" smtClean="0">
                <a:solidFill>
                  <a:schemeClr val="tx1"/>
                </a:solidFill>
                <a:latin typeface="+mn-lt"/>
                <a:ea typeface="+mn-ea"/>
                <a:cs typeface="+mn-cs"/>
              </a:rPr>
              <a:t>Industrial Espionage The world is full of competitors and spies. </a:t>
            </a:r>
            <a:r>
              <a:rPr lang="en-US" sz="1200" b="1" i="1" kern="1200" baseline="0" dirty="0" smtClean="0">
                <a:solidFill>
                  <a:schemeClr val="tx1"/>
                </a:solidFill>
                <a:latin typeface="+mn-lt"/>
                <a:ea typeface="+mn-ea"/>
                <a:cs typeface="+mn-cs"/>
              </a:rPr>
              <a:t>Espionage is a crime of spying</a:t>
            </a:r>
          </a:p>
          <a:p>
            <a:r>
              <a:rPr lang="en-US" sz="1200" kern="1200" baseline="0" dirty="0" smtClean="0">
                <a:solidFill>
                  <a:schemeClr val="tx1"/>
                </a:solidFill>
                <a:latin typeface="+mn-lt"/>
                <a:ea typeface="+mn-ea"/>
                <a:cs typeface="+mn-cs"/>
              </a:rPr>
              <a:t>by individuals and governments with the intent to gather, transmit, or release information</a:t>
            </a:r>
          </a:p>
          <a:p>
            <a:r>
              <a:rPr lang="en-US" sz="1200" kern="1200" baseline="0" dirty="0" smtClean="0">
                <a:solidFill>
                  <a:schemeClr val="tx1"/>
                </a:solidFill>
                <a:latin typeface="+mn-lt"/>
                <a:ea typeface="+mn-ea"/>
                <a:cs typeface="+mn-cs"/>
              </a:rPr>
              <a:t>to the advantage of any foreign organization. It’s not uncommon for governments to eavesdrop</a:t>
            </a:r>
          </a:p>
          <a:p>
            <a:r>
              <a:rPr lang="en-US" sz="1200" kern="1200" baseline="0" dirty="0" smtClean="0">
                <a:solidFill>
                  <a:schemeClr val="tx1"/>
                </a:solidFill>
                <a:latin typeface="+mn-lt"/>
                <a:ea typeface="+mn-ea"/>
                <a:cs typeface="+mn-cs"/>
              </a:rPr>
              <a:t>on the communications of foreign companies. The purpose is to uncover business secrets to</a:t>
            </a:r>
          </a:p>
          <a:p>
            <a:r>
              <a:rPr lang="en-US" sz="1200" kern="1200" baseline="0" dirty="0" smtClean="0">
                <a:solidFill>
                  <a:schemeClr val="tx1"/>
                </a:solidFill>
                <a:latin typeface="+mn-lt"/>
                <a:ea typeface="+mn-ea"/>
                <a:cs typeface="+mn-cs"/>
              </a:rPr>
              <a:t>share with companies in their country. The intention is to steal any perceived advancements</a:t>
            </a:r>
          </a:p>
          <a:p>
            <a:r>
              <a:rPr lang="en-US" sz="1200" kern="1200" baseline="0" dirty="0" smtClean="0">
                <a:solidFill>
                  <a:schemeClr val="tx1"/>
                </a:solidFill>
                <a:latin typeface="+mn-lt"/>
                <a:ea typeface="+mn-ea"/>
                <a:cs typeface="+mn-cs"/>
              </a:rPr>
              <a:t>in position or technology. Telecommunications traveling through each country are subject to</a:t>
            </a:r>
          </a:p>
          <a:p>
            <a:r>
              <a:rPr lang="en-US" sz="1200" kern="1200" baseline="0" dirty="0" smtClean="0">
                <a:solidFill>
                  <a:schemeClr val="tx1"/>
                </a:solidFill>
                <a:latin typeface="+mn-lt"/>
                <a:ea typeface="+mn-ea"/>
                <a:cs typeface="+mn-cs"/>
              </a:rPr>
              <a:t>legal eavesdropping by governments. Additional care must be taken to keep secrets out of the</a:t>
            </a:r>
          </a:p>
          <a:p>
            <a:r>
              <a:rPr lang="en-US" sz="1200" kern="1200" baseline="0" dirty="0" smtClean="0">
                <a:solidFill>
                  <a:schemeClr val="tx1"/>
                </a:solidFill>
                <a:latin typeface="+mn-lt"/>
                <a:ea typeface="+mn-ea"/>
                <a:cs typeface="+mn-cs"/>
              </a:rPr>
              <a:t>hands of a competitor.</a:t>
            </a:r>
          </a:p>
          <a:p>
            <a:r>
              <a:rPr lang="en-US" sz="1200" b="1" kern="1200" baseline="0" dirty="0" smtClean="0">
                <a:solidFill>
                  <a:schemeClr val="tx1"/>
                </a:solidFill>
                <a:latin typeface="+mn-lt"/>
                <a:ea typeface="+mn-ea"/>
                <a:cs typeface="+mn-cs"/>
              </a:rPr>
              <a:t>Unauthorized Disclosure </a:t>
            </a:r>
            <a:r>
              <a:rPr lang="en-US" sz="1200" b="1" i="1" kern="1200" baseline="0" dirty="0" smtClean="0">
                <a:solidFill>
                  <a:schemeClr val="tx1"/>
                </a:solidFill>
                <a:latin typeface="+mn-lt"/>
                <a:ea typeface="+mn-ea"/>
                <a:cs typeface="+mn-cs"/>
              </a:rPr>
              <a:t>Unauthorized disclosure is the release of information without</a:t>
            </a:r>
          </a:p>
          <a:p>
            <a:r>
              <a:rPr lang="en-US" sz="1200" kern="1200" baseline="0" dirty="0" smtClean="0">
                <a:solidFill>
                  <a:schemeClr val="tx1"/>
                </a:solidFill>
                <a:latin typeface="+mn-lt"/>
                <a:ea typeface="+mn-ea"/>
                <a:cs typeface="+mn-cs"/>
              </a:rPr>
              <a:t>permission. The purpose may be fraud or sabotage. For example, unauthorized disclosure</a:t>
            </a:r>
          </a:p>
          <a:p>
            <a:r>
              <a:rPr lang="en-US" sz="1200" kern="1200" baseline="0" dirty="0" smtClean="0">
                <a:solidFill>
                  <a:schemeClr val="tx1"/>
                </a:solidFill>
                <a:latin typeface="+mn-lt"/>
                <a:ea typeface="+mn-ea"/>
                <a:cs typeface="+mn-cs"/>
              </a:rPr>
              <a:t>of trade secrets or product defects may cause substantial damage that is irreversible. The</a:t>
            </a:r>
          </a:p>
          <a:p>
            <a:r>
              <a:rPr lang="en-US" sz="1200" kern="1200" baseline="0" dirty="0" smtClean="0">
                <a:solidFill>
                  <a:schemeClr val="tx1"/>
                </a:solidFill>
                <a:latin typeface="+mn-lt"/>
                <a:ea typeface="+mn-ea"/>
                <a:cs typeface="+mn-cs"/>
              </a:rPr>
              <a:t>unauthorized disclosure of client records would cause a violation of privacy laws, not to</a:t>
            </a:r>
          </a:p>
          <a:p>
            <a:r>
              <a:rPr lang="en-US" sz="1200" kern="1200" baseline="0" dirty="0" smtClean="0">
                <a:solidFill>
                  <a:schemeClr val="tx1"/>
                </a:solidFill>
                <a:latin typeface="+mn-lt"/>
                <a:ea typeface="+mn-ea"/>
                <a:cs typeface="+mn-cs"/>
              </a:rPr>
              <a:t>mention details that would be valuable for a competitor.</a:t>
            </a:r>
          </a:p>
          <a:p>
            <a:r>
              <a:rPr lang="en-US" sz="1200" b="1" kern="1200" baseline="0" dirty="0" smtClean="0">
                <a:solidFill>
                  <a:schemeClr val="tx1"/>
                </a:solidFill>
                <a:latin typeface="+mn-lt"/>
                <a:ea typeface="+mn-ea"/>
                <a:cs typeface="+mn-cs"/>
              </a:rPr>
              <a:t>Loss of Credibility </a:t>
            </a:r>
            <a:r>
              <a:rPr lang="en-US" sz="1200" b="1" i="1" kern="1200" baseline="0" dirty="0" smtClean="0">
                <a:solidFill>
                  <a:schemeClr val="tx1"/>
                </a:solidFill>
                <a:latin typeface="+mn-lt"/>
                <a:ea typeface="+mn-ea"/>
                <a:cs typeface="+mn-cs"/>
              </a:rPr>
              <a:t>Loss of credibility is the damage to an organization’s image, brand,</a:t>
            </a:r>
          </a:p>
          <a:p>
            <a:r>
              <a:rPr lang="en-US" sz="1200" kern="1200" baseline="0" dirty="0" smtClean="0">
                <a:solidFill>
                  <a:schemeClr val="tx1"/>
                </a:solidFill>
                <a:latin typeface="+mn-lt"/>
                <a:ea typeface="+mn-ea"/>
                <a:cs typeface="+mn-cs"/>
              </a:rPr>
              <a:t>or executive management. This can severely impact revenue and the organization’s ability</a:t>
            </a:r>
          </a:p>
          <a:p>
            <a:r>
              <a:rPr lang="en-US" sz="1200" kern="1200" baseline="0" dirty="0" smtClean="0">
                <a:solidFill>
                  <a:schemeClr val="tx1"/>
                </a:solidFill>
                <a:latin typeface="+mn-lt"/>
                <a:ea typeface="+mn-ea"/>
                <a:cs typeface="+mn-cs"/>
              </a:rPr>
              <a:t>to continue. Fraud, sabotage, blackmail, and unauthorized disclosure may be used to</a:t>
            </a:r>
          </a:p>
          <a:p>
            <a:r>
              <a:rPr lang="en-US" sz="1200" kern="1200" baseline="0" dirty="0" smtClean="0">
                <a:solidFill>
                  <a:schemeClr val="tx1"/>
                </a:solidFill>
                <a:latin typeface="+mn-lt"/>
                <a:ea typeface="+mn-ea"/>
                <a:cs typeface="+mn-cs"/>
              </a:rPr>
              <a:t>destroy credibility.</a:t>
            </a:r>
          </a:p>
          <a:p>
            <a:r>
              <a:rPr lang="en-US" sz="1200" b="1" kern="1200" baseline="0" dirty="0" smtClean="0">
                <a:solidFill>
                  <a:schemeClr val="tx1"/>
                </a:solidFill>
                <a:latin typeface="+mn-lt"/>
                <a:ea typeface="+mn-ea"/>
                <a:cs typeface="+mn-cs"/>
              </a:rPr>
              <a:t>Loss of Proprietary Information The mishandling of information can result in the loss of</a:t>
            </a:r>
          </a:p>
          <a:p>
            <a:r>
              <a:rPr lang="en-US" sz="1200" kern="1200" baseline="0" dirty="0" smtClean="0">
                <a:solidFill>
                  <a:schemeClr val="tx1"/>
                </a:solidFill>
                <a:latin typeface="+mn-lt"/>
                <a:ea typeface="+mn-ea"/>
                <a:cs typeface="+mn-cs"/>
              </a:rPr>
              <a:t>trade secrets. Valuable information concerning system designs, future marketing plans, and</a:t>
            </a:r>
          </a:p>
          <a:p>
            <a:r>
              <a:rPr lang="en-US" sz="1200" kern="1200" baseline="0" dirty="0" smtClean="0">
                <a:solidFill>
                  <a:schemeClr val="tx1"/>
                </a:solidFill>
                <a:latin typeface="+mn-lt"/>
                <a:ea typeface="+mn-ea"/>
                <a:cs typeface="+mn-cs"/>
              </a:rPr>
              <a:t>corporate formulas could be released without any method of recovering the data. Once a</a:t>
            </a:r>
          </a:p>
          <a:p>
            <a:r>
              <a:rPr lang="en-US" sz="1200" kern="1200" baseline="0" dirty="0" smtClean="0">
                <a:solidFill>
                  <a:schemeClr val="tx1"/>
                </a:solidFill>
                <a:latin typeface="+mn-lt"/>
                <a:ea typeface="+mn-ea"/>
                <a:cs typeface="+mn-cs"/>
              </a:rPr>
              <a:t>secret is out, there is no way to make the information secret again.</a:t>
            </a:r>
          </a:p>
          <a:p>
            <a:r>
              <a:rPr lang="en-US" sz="1200" b="1" kern="1200" baseline="0" dirty="0" smtClean="0">
                <a:solidFill>
                  <a:schemeClr val="tx1"/>
                </a:solidFill>
                <a:latin typeface="+mn-lt"/>
                <a:ea typeface="+mn-ea"/>
                <a:cs typeface="+mn-cs"/>
              </a:rPr>
              <a:t>Legal Repercussions The breach of control or loss of an asset can create a situation of</a:t>
            </a:r>
          </a:p>
          <a:p>
            <a:r>
              <a:rPr lang="en-US" sz="1200" kern="1200" baseline="0" dirty="0" smtClean="0">
                <a:solidFill>
                  <a:schemeClr val="tx1"/>
                </a:solidFill>
                <a:latin typeface="+mn-lt"/>
                <a:ea typeface="+mn-ea"/>
                <a:cs typeface="+mn-cs"/>
              </a:rPr>
              <a:t>undesirable attention. Privacy concerns have created new requirements for public disclosure</a:t>
            </a:r>
          </a:p>
          <a:p>
            <a:r>
              <a:rPr lang="en-US" sz="1200" kern="1200" baseline="0" dirty="0" smtClean="0">
                <a:solidFill>
                  <a:schemeClr val="tx1"/>
                </a:solidFill>
                <a:latin typeface="+mn-lt"/>
                <a:ea typeface="+mn-ea"/>
                <a:cs typeface="+mn-cs"/>
              </a:rPr>
              <a:t>following a breach. Without a doubt, the last thing an organization needs is increased interest</a:t>
            </a:r>
          </a:p>
          <a:p>
            <a:r>
              <a:rPr lang="en-US" sz="1200" kern="1200" baseline="0" dirty="0" smtClean="0">
                <a:solidFill>
                  <a:schemeClr val="tx1"/>
                </a:solidFill>
                <a:latin typeface="+mn-lt"/>
                <a:ea typeface="+mn-ea"/>
                <a:cs typeface="+mn-cs"/>
              </a:rPr>
              <a:t>from a government regulator. Stockholders and customers may have grounds for subsequent</a:t>
            </a:r>
          </a:p>
          <a:p>
            <a:r>
              <a:rPr lang="en-US" sz="1200" kern="1200" baseline="0" dirty="0" smtClean="0">
                <a:solidFill>
                  <a:schemeClr val="tx1"/>
                </a:solidFill>
                <a:latin typeface="+mn-lt"/>
                <a:ea typeface="+mn-ea"/>
                <a:cs typeface="+mn-cs"/>
              </a:rPr>
              <a:t>legal action in alleging negligence or misconduct, depending on the situation.</a:t>
            </a:r>
            <a:endParaRPr lang="en-US" dirty="0"/>
          </a:p>
        </p:txBody>
      </p:sp>
      <p:sp>
        <p:nvSpPr>
          <p:cNvPr id="4" name="Slide Number Placeholder 3"/>
          <p:cNvSpPr>
            <a:spLocks noGrp="1"/>
          </p:cNvSpPr>
          <p:nvPr>
            <p:ph type="sldNum" sz="quarter" idx="10"/>
          </p:nvPr>
        </p:nvSpPr>
        <p:spPr/>
        <p:txBody>
          <a:bodyPr/>
          <a:lstStyle/>
          <a:p>
            <a:fld id="{1B5231BC-18F5-44FC-8441-3D0BC691EA5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baseline="0" dirty="0" smtClean="0">
                <a:solidFill>
                  <a:schemeClr val="tx1"/>
                </a:solidFill>
                <a:latin typeface="+mn-lt"/>
                <a:ea typeface="+mn-ea"/>
                <a:cs typeface="+mn-cs"/>
              </a:rPr>
              <a:t>Hackers</a:t>
            </a:r>
          </a:p>
          <a:p>
            <a:r>
              <a:rPr lang="en-US" sz="1200" kern="1200" baseline="0" dirty="0" smtClean="0">
                <a:solidFill>
                  <a:schemeClr val="tx1"/>
                </a:solidFill>
                <a:latin typeface="+mn-lt"/>
                <a:ea typeface="+mn-ea"/>
                <a:cs typeface="+mn-cs"/>
              </a:rPr>
              <a:t>The term </a:t>
            </a:r>
            <a:r>
              <a:rPr lang="en-US" sz="1200" i="1" kern="1200" baseline="0" dirty="0" smtClean="0">
                <a:solidFill>
                  <a:schemeClr val="tx1"/>
                </a:solidFill>
                <a:latin typeface="+mn-lt"/>
                <a:ea typeface="+mn-ea"/>
                <a:cs typeface="+mn-cs"/>
              </a:rPr>
              <a:t>hacker has a double meaning. The honorable interpretation of hacker refers to a</a:t>
            </a:r>
          </a:p>
          <a:p>
            <a:r>
              <a:rPr lang="en-US" sz="1200" kern="1200" baseline="0" dirty="0" smtClean="0">
                <a:solidFill>
                  <a:schemeClr val="tx1"/>
                </a:solidFill>
                <a:latin typeface="+mn-lt"/>
                <a:ea typeface="+mn-ea"/>
                <a:cs typeface="+mn-cs"/>
              </a:rPr>
              <a:t>computer programmer who is able to create usable computer programs where none previously</a:t>
            </a:r>
          </a:p>
          <a:p>
            <a:r>
              <a:rPr lang="en-US" sz="1200" kern="1200" baseline="0" dirty="0" smtClean="0">
                <a:solidFill>
                  <a:schemeClr val="tx1"/>
                </a:solidFill>
                <a:latin typeface="+mn-lt"/>
                <a:ea typeface="+mn-ea"/>
                <a:cs typeface="+mn-cs"/>
              </a:rPr>
              <a:t>existed. In this Study Guide, we refer to the dishonorable interpretation of a hacker—an undesirable</a:t>
            </a:r>
          </a:p>
          <a:p>
            <a:r>
              <a:rPr lang="en-US" sz="1200" kern="1200" baseline="0" dirty="0" smtClean="0">
                <a:solidFill>
                  <a:schemeClr val="tx1"/>
                </a:solidFill>
                <a:latin typeface="+mn-lt"/>
                <a:ea typeface="+mn-ea"/>
                <a:cs typeface="+mn-cs"/>
              </a:rPr>
              <a:t>criminal.</a:t>
            </a:r>
          </a:p>
          <a:p>
            <a:r>
              <a:rPr lang="en-US" sz="1200" kern="1200" baseline="0" dirty="0" smtClean="0">
                <a:solidFill>
                  <a:schemeClr val="tx1"/>
                </a:solidFill>
                <a:latin typeface="+mn-lt"/>
                <a:ea typeface="+mn-ea"/>
                <a:cs typeface="+mn-cs"/>
              </a:rPr>
              <a:t>The criminal hacker focuses on a desire to break in, take over, and damage or discredit</a:t>
            </a:r>
          </a:p>
          <a:p>
            <a:r>
              <a:rPr lang="en-US" sz="1200" kern="1200" baseline="0" dirty="0" smtClean="0">
                <a:solidFill>
                  <a:schemeClr val="tx1"/>
                </a:solidFill>
                <a:latin typeface="+mn-lt"/>
                <a:ea typeface="+mn-ea"/>
                <a:cs typeface="+mn-cs"/>
              </a:rPr>
              <a:t>legitimate computer processing. The first goal of hacking is to exceed the authorized level</a:t>
            </a:r>
          </a:p>
          <a:p>
            <a:r>
              <a:rPr lang="en-US" sz="1200" kern="1200" baseline="0" dirty="0" smtClean="0">
                <a:solidFill>
                  <a:schemeClr val="tx1"/>
                </a:solidFill>
                <a:latin typeface="+mn-lt"/>
                <a:ea typeface="+mn-ea"/>
                <a:cs typeface="+mn-cs"/>
              </a:rPr>
              <a:t>of system privileges. This is why it is necessary to monitor systems and take swift action</a:t>
            </a:r>
          </a:p>
          <a:p>
            <a:r>
              <a:rPr lang="en-US" sz="1200" kern="1200" baseline="0" dirty="0" smtClean="0">
                <a:solidFill>
                  <a:schemeClr val="tx1"/>
                </a:solidFill>
                <a:latin typeface="+mn-lt"/>
                <a:ea typeface="+mn-ea"/>
                <a:cs typeface="+mn-cs"/>
              </a:rPr>
              <a:t>against any individual who attempts to gain a higher level of access. Hackers may be internal</a:t>
            </a:r>
          </a:p>
          <a:p>
            <a:r>
              <a:rPr lang="en-US" sz="1200" kern="1200" baseline="0" dirty="0" smtClean="0">
                <a:solidFill>
                  <a:schemeClr val="tx1"/>
                </a:solidFill>
                <a:latin typeface="+mn-lt"/>
                <a:ea typeface="+mn-ea"/>
                <a:cs typeface="+mn-cs"/>
              </a:rPr>
              <a:t>or external to the organization. Attempts to gain unauthorized access within the organization</a:t>
            </a:r>
          </a:p>
          <a:p>
            <a:r>
              <a:rPr lang="en-US" sz="1200" kern="1200" baseline="0" dirty="0" smtClean="0">
                <a:solidFill>
                  <a:schemeClr val="tx1"/>
                </a:solidFill>
                <a:latin typeface="+mn-lt"/>
                <a:ea typeface="+mn-ea"/>
                <a:cs typeface="+mn-cs"/>
              </a:rPr>
              <a:t>should be dealt with by using the highest level of severity, including immediate</a:t>
            </a:r>
          </a:p>
          <a:p>
            <a:r>
              <a:rPr lang="en-US" sz="1200" kern="1200" baseline="0" dirty="0" smtClean="0">
                <a:solidFill>
                  <a:schemeClr val="tx1"/>
                </a:solidFill>
                <a:latin typeface="+mn-lt"/>
                <a:ea typeface="+mn-ea"/>
                <a:cs typeface="+mn-cs"/>
              </a:rPr>
              <a:t>termination of employment.</a:t>
            </a:r>
          </a:p>
          <a:p>
            <a:r>
              <a:rPr lang="en-US" sz="1200" b="1" kern="1200" baseline="0" dirty="0" smtClean="0">
                <a:solidFill>
                  <a:schemeClr val="tx1"/>
                </a:solidFill>
                <a:latin typeface="+mn-lt"/>
                <a:ea typeface="+mn-ea"/>
                <a:cs typeface="+mn-cs"/>
              </a:rPr>
              <a:t>Crackers</a:t>
            </a:r>
          </a:p>
          <a:p>
            <a:r>
              <a:rPr lang="en-US" sz="1200" kern="1200" baseline="0" dirty="0" smtClean="0">
                <a:solidFill>
                  <a:schemeClr val="tx1"/>
                </a:solidFill>
                <a:latin typeface="+mn-lt"/>
                <a:ea typeface="+mn-ea"/>
                <a:cs typeface="+mn-cs"/>
              </a:rPr>
              <a:t>The term </a:t>
            </a:r>
            <a:r>
              <a:rPr lang="en-US" sz="1200" i="1" kern="1200" baseline="0" dirty="0" smtClean="0">
                <a:solidFill>
                  <a:schemeClr val="tx1"/>
                </a:solidFill>
                <a:latin typeface="+mn-lt"/>
                <a:ea typeface="+mn-ea"/>
                <a:cs typeface="+mn-cs"/>
              </a:rPr>
              <a:t>cracker is a variation of hacker, with the analogy equal to a safe cracker. Some</a:t>
            </a:r>
          </a:p>
          <a:p>
            <a:r>
              <a:rPr lang="en-US" sz="1200" kern="1200" baseline="0" dirty="0" smtClean="0">
                <a:solidFill>
                  <a:schemeClr val="tx1"/>
                </a:solidFill>
                <a:latin typeface="+mn-lt"/>
                <a:ea typeface="+mn-ea"/>
                <a:cs typeface="+mn-cs"/>
              </a:rPr>
              <a:t>individuals use the term cracker in an attempt to differentiate from the honorable computer</a:t>
            </a:r>
          </a:p>
          <a:p>
            <a:r>
              <a:rPr lang="en-US" sz="1200" kern="1200" baseline="0" dirty="0" smtClean="0">
                <a:solidFill>
                  <a:schemeClr val="tx1"/>
                </a:solidFill>
                <a:latin typeface="+mn-lt"/>
                <a:ea typeface="+mn-ea"/>
                <a:cs typeface="+mn-cs"/>
              </a:rPr>
              <a:t>programmer definition of hacker. The criminal cracker and criminal hacker terms are used</a:t>
            </a:r>
          </a:p>
          <a:p>
            <a:r>
              <a:rPr lang="en-US" sz="1200" kern="1200" baseline="0" dirty="0" smtClean="0">
                <a:solidFill>
                  <a:schemeClr val="tx1"/>
                </a:solidFill>
                <a:latin typeface="+mn-lt"/>
                <a:ea typeface="+mn-ea"/>
                <a:cs typeface="+mn-cs"/>
              </a:rPr>
              <a:t>interchangeably. Crackers attempt to illegally or unethically break into a system without</a:t>
            </a:r>
          </a:p>
          <a:p>
            <a:r>
              <a:rPr lang="en-US" sz="1200" kern="1200" baseline="0" dirty="0" smtClean="0">
                <a:solidFill>
                  <a:schemeClr val="tx1"/>
                </a:solidFill>
                <a:latin typeface="+mn-lt"/>
                <a:ea typeface="+mn-ea"/>
                <a:cs typeface="+mn-cs"/>
              </a:rPr>
              <a:t>authorization.</a:t>
            </a:r>
          </a:p>
          <a:p>
            <a:r>
              <a:rPr lang="en-US" sz="1200" b="1" kern="1200" baseline="0" dirty="0" smtClean="0">
                <a:solidFill>
                  <a:schemeClr val="tx1"/>
                </a:solidFill>
                <a:latin typeface="+mn-lt"/>
                <a:ea typeface="+mn-ea"/>
                <a:cs typeface="+mn-cs"/>
              </a:rPr>
              <a:t>Script Kiddies</a:t>
            </a:r>
          </a:p>
          <a:p>
            <a:r>
              <a:rPr lang="en-US" sz="1200" kern="1200" baseline="0" dirty="0" smtClean="0">
                <a:solidFill>
                  <a:schemeClr val="tx1"/>
                </a:solidFill>
                <a:latin typeface="+mn-lt"/>
                <a:ea typeface="+mn-ea"/>
                <a:cs typeface="+mn-cs"/>
              </a:rPr>
              <a:t>A number of specialized programs exist for the purpose of bypassing security controls. Many</a:t>
            </a:r>
          </a:p>
          <a:p>
            <a:r>
              <a:rPr lang="en-US" sz="1200" kern="1200" baseline="0" dirty="0" smtClean="0">
                <a:solidFill>
                  <a:schemeClr val="tx1"/>
                </a:solidFill>
                <a:latin typeface="+mn-lt"/>
                <a:ea typeface="+mn-ea"/>
                <a:cs typeface="+mn-cs"/>
              </a:rPr>
              <a:t>hacker tools began as well-intentioned tools for system administration. The argument would</a:t>
            </a:r>
          </a:p>
          <a:p>
            <a:r>
              <a:rPr lang="en-US" sz="1200" kern="1200" baseline="0" dirty="0" smtClean="0">
                <a:solidFill>
                  <a:schemeClr val="tx1"/>
                </a:solidFill>
                <a:latin typeface="+mn-lt"/>
                <a:ea typeface="+mn-ea"/>
                <a:cs typeface="+mn-cs"/>
              </a:rPr>
              <a:t>be the same if we were discussing a carpenter’s hammer. A carpenter’s hammer used for the</a:t>
            </a:r>
          </a:p>
          <a:p>
            <a:r>
              <a:rPr lang="en-US" sz="1200" kern="1200" baseline="0" dirty="0" smtClean="0">
                <a:solidFill>
                  <a:schemeClr val="tx1"/>
                </a:solidFill>
                <a:latin typeface="+mn-lt"/>
                <a:ea typeface="+mn-ea"/>
                <a:cs typeface="+mn-cs"/>
              </a:rPr>
              <a:t>right purpose is a constructive tool. The same tool is a weapon if used for a nefarious purpose.</a:t>
            </a:r>
          </a:p>
          <a:p>
            <a:r>
              <a:rPr lang="en-US" sz="1200" kern="1200" baseline="0" dirty="0" smtClean="0">
                <a:solidFill>
                  <a:schemeClr val="tx1"/>
                </a:solidFill>
                <a:latin typeface="+mn-lt"/>
                <a:ea typeface="+mn-ea"/>
                <a:cs typeface="+mn-cs"/>
              </a:rPr>
              <a:t>A </a:t>
            </a:r>
            <a:r>
              <a:rPr lang="en-US" sz="1200" i="1" kern="1200" baseline="0" dirty="0" smtClean="0">
                <a:solidFill>
                  <a:schemeClr val="tx1"/>
                </a:solidFill>
                <a:latin typeface="+mn-lt"/>
                <a:ea typeface="+mn-ea"/>
                <a:cs typeface="+mn-cs"/>
              </a:rPr>
              <a:t>script kiddy is an individual who executes computer scripts and programs written by</a:t>
            </a:r>
          </a:p>
          <a:p>
            <a:r>
              <a:rPr lang="en-US" sz="1200" kern="1200" baseline="0" dirty="0" smtClean="0">
                <a:solidFill>
                  <a:schemeClr val="tx1"/>
                </a:solidFill>
                <a:latin typeface="+mn-lt"/>
                <a:ea typeface="+mn-ea"/>
                <a:cs typeface="+mn-cs"/>
              </a:rPr>
              <a:t>others. The script kiddy’s motive is to hack a computer by using someone else’s software.</a:t>
            </a:r>
          </a:p>
          <a:p>
            <a:r>
              <a:rPr lang="en-US" sz="1200" kern="1200" baseline="0" dirty="0" smtClean="0">
                <a:solidFill>
                  <a:schemeClr val="tx1"/>
                </a:solidFill>
                <a:latin typeface="+mn-lt"/>
                <a:ea typeface="+mn-ea"/>
                <a:cs typeface="+mn-cs"/>
              </a:rPr>
              <a:t>Examples include password decryption programs and automated access utilities. Several</a:t>
            </a:r>
          </a:p>
          <a:p>
            <a:r>
              <a:rPr lang="en-US" sz="1200" kern="1200" baseline="0" dirty="0" smtClean="0">
                <a:solidFill>
                  <a:schemeClr val="tx1"/>
                </a:solidFill>
                <a:latin typeface="+mn-lt"/>
                <a:ea typeface="+mn-ea"/>
                <a:cs typeface="+mn-cs"/>
              </a:rPr>
              <a:t>years ago, a login utility was created for Microsoft users to get push-button access into</a:t>
            </a:r>
          </a:p>
          <a:p>
            <a:r>
              <a:rPr lang="en-US" sz="1200" kern="1200" baseline="0" dirty="0" smtClean="0">
                <a:solidFill>
                  <a:schemeClr val="tx1"/>
                </a:solidFill>
                <a:latin typeface="+mn-lt"/>
                <a:ea typeface="+mn-ea"/>
                <a:cs typeface="+mn-cs"/>
              </a:rPr>
              <a:t>a Novell server. This nifty utility was released worldwide before it was recognized that</a:t>
            </a:r>
          </a:p>
          <a:p>
            <a:r>
              <a:rPr lang="en-US" sz="1200" kern="1200" baseline="0" dirty="0" smtClean="0">
                <a:solidFill>
                  <a:schemeClr val="tx1"/>
                </a:solidFill>
                <a:latin typeface="+mn-lt"/>
                <a:ea typeface="+mn-ea"/>
                <a:cs typeface="+mn-cs"/>
              </a:rPr>
              <a:t>the utility bypassed Novell security. The utility was nicknamed Red Button and became</a:t>
            </a:r>
          </a:p>
          <a:p>
            <a:r>
              <a:rPr lang="en-US" sz="1200" kern="1200" baseline="0" dirty="0" smtClean="0">
                <a:solidFill>
                  <a:schemeClr val="tx1"/>
                </a:solidFill>
                <a:latin typeface="+mn-lt"/>
                <a:ea typeface="+mn-ea"/>
                <a:cs typeface="+mn-cs"/>
              </a:rPr>
              <a:t>immensely popular with script kiddies. Internal controls must be put in place to restrict</a:t>
            </a:r>
          </a:p>
          <a:p>
            <a:r>
              <a:rPr lang="en-US" sz="1200" kern="1200" baseline="0" dirty="0" smtClean="0">
                <a:solidFill>
                  <a:schemeClr val="tx1"/>
                </a:solidFill>
                <a:latin typeface="+mn-lt"/>
                <a:ea typeface="+mn-ea"/>
                <a:cs typeface="+mn-cs"/>
              </a:rPr>
              <a:t>the possession or use of administration utilities. Violations should be considered severe</a:t>
            </a:r>
          </a:p>
          <a:p>
            <a:r>
              <a:rPr lang="en-US" sz="1200" kern="1200" baseline="0" dirty="0" smtClean="0">
                <a:solidFill>
                  <a:schemeClr val="tx1"/>
                </a:solidFill>
                <a:latin typeface="+mn-lt"/>
                <a:ea typeface="+mn-ea"/>
                <a:cs typeface="+mn-cs"/>
              </a:rPr>
              <a:t>and dealt with in the same manner as hacker violations.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Employee Betrayal</a:t>
            </a:r>
          </a:p>
          <a:p>
            <a:r>
              <a:rPr lang="en-US" sz="1200" kern="1200" baseline="0" dirty="0" smtClean="0">
                <a:solidFill>
                  <a:schemeClr val="tx1"/>
                </a:solidFill>
                <a:latin typeface="+mn-lt"/>
                <a:ea typeface="+mn-ea"/>
                <a:cs typeface="+mn-cs"/>
              </a:rPr>
              <a:t>There is a reason why the FBI report cited the high volume of internal crimes. A person within</a:t>
            </a:r>
          </a:p>
          <a:p>
            <a:r>
              <a:rPr lang="en-US" sz="1200" kern="1200" baseline="0" dirty="0" smtClean="0">
                <a:solidFill>
                  <a:schemeClr val="tx1"/>
                </a:solidFill>
                <a:latin typeface="+mn-lt"/>
                <a:ea typeface="+mn-ea"/>
                <a:cs typeface="+mn-cs"/>
              </a:rPr>
              <a:t>the organization has more access and opportunity than anyone else. Few persons would have</a:t>
            </a:r>
          </a:p>
          <a:p>
            <a:r>
              <a:rPr lang="en-US" sz="1200" kern="1200" baseline="0" dirty="0" smtClean="0">
                <a:solidFill>
                  <a:schemeClr val="tx1"/>
                </a:solidFill>
                <a:latin typeface="+mn-lt"/>
                <a:ea typeface="+mn-ea"/>
                <a:cs typeface="+mn-cs"/>
              </a:rPr>
              <a:t>a better understanding of the security posture and weaknesses. In fact, an employee may be in</a:t>
            </a:r>
          </a:p>
          <a:p>
            <a:r>
              <a:rPr lang="en-US" sz="1200" kern="1200" baseline="0" dirty="0" smtClean="0">
                <a:solidFill>
                  <a:schemeClr val="tx1"/>
                </a:solidFill>
                <a:latin typeface="+mn-lt"/>
                <a:ea typeface="+mn-ea"/>
                <a:cs typeface="+mn-cs"/>
              </a:rPr>
              <a:t>a position of influence to socially engineer coworkers into ignoring safeguards and alert conditions.</a:t>
            </a:r>
          </a:p>
          <a:p>
            <a:r>
              <a:rPr lang="en-US" sz="1200" kern="1200" baseline="0" dirty="0" smtClean="0">
                <a:solidFill>
                  <a:schemeClr val="tx1"/>
                </a:solidFill>
                <a:latin typeface="+mn-lt"/>
                <a:ea typeface="+mn-ea"/>
                <a:cs typeface="+mn-cs"/>
              </a:rPr>
              <a:t>This is why it is important to recheck (recertify) employees’ backgrounds annually for</a:t>
            </a:r>
          </a:p>
          <a:p>
            <a:r>
              <a:rPr lang="en-US" sz="1200" kern="1200" baseline="0" dirty="0" smtClean="0">
                <a:solidFill>
                  <a:schemeClr val="tx1"/>
                </a:solidFill>
                <a:latin typeface="+mn-lt"/>
                <a:ea typeface="+mn-ea"/>
                <a:cs typeface="+mn-cs"/>
              </a:rPr>
              <a:t>changes in their financial or criminal history and also to monitor internal employee satisfaction.</a:t>
            </a:r>
          </a:p>
          <a:p>
            <a:r>
              <a:rPr lang="en-US" sz="1200" kern="1200" baseline="0" dirty="0" smtClean="0">
                <a:solidFill>
                  <a:schemeClr val="tx1"/>
                </a:solidFill>
                <a:latin typeface="+mn-lt"/>
                <a:ea typeface="+mn-ea"/>
                <a:cs typeface="+mn-cs"/>
              </a:rPr>
              <a:t>The great medieval fortresses fell by the betrayal of trusted allies.</a:t>
            </a:r>
          </a:p>
          <a:p>
            <a:r>
              <a:rPr lang="en-US" sz="1200" b="1" kern="1200" baseline="0" dirty="0" smtClean="0">
                <a:solidFill>
                  <a:schemeClr val="tx1"/>
                </a:solidFill>
                <a:latin typeface="+mn-lt"/>
                <a:ea typeface="+mn-ea"/>
                <a:cs typeface="+mn-cs"/>
              </a:rPr>
              <a:t>Ethical Hacker Gone Bad</a:t>
            </a:r>
          </a:p>
          <a:p>
            <a:r>
              <a:rPr lang="en-US" sz="1200" kern="1200" baseline="0" dirty="0" smtClean="0">
                <a:solidFill>
                  <a:schemeClr val="tx1"/>
                </a:solidFill>
                <a:latin typeface="+mn-lt"/>
                <a:ea typeface="+mn-ea"/>
                <a:cs typeface="+mn-cs"/>
              </a:rPr>
              <a:t>An </a:t>
            </a:r>
            <a:r>
              <a:rPr lang="en-US" sz="1200" i="1" kern="1200" baseline="0" dirty="0" smtClean="0">
                <a:solidFill>
                  <a:schemeClr val="tx1"/>
                </a:solidFill>
                <a:latin typeface="+mn-lt"/>
                <a:ea typeface="+mn-ea"/>
                <a:cs typeface="+mn-cs"/>
              </a:rPr>
              <a:t>ethical hacker or white hat is one who is authorized to test computer hacks and attacks</a:t>
            </a:r>
          </a:p>
          <a:p>
            <a:r>
              <a:rPr lang="en-US" sz="1200" kern="1200" baseline="0" dirty="0" smtClean="0">
                <a:solidFill>
                  <a:schemeClr val="tx1"/>
                </a:solidFill>
                <a:latin typeface="+mn-lt"/>
                <a:ea typeface="+mn-ea"/>
                <a:cs typeface="+mn-cs"/>
              </a:rPr>
              <a:t>with the goal of identifying an organization’s weakness. Some individuals participate in</a:t>
            </a:r>
          </a:p>
          <a:p>
            <a:r>
              <a:rPr lang="en-US" sz="1200" kern="1200" baseline="0" dirty="0" smtClean="0">
                <a:solidFill>
                  <a:schemeClr val="tx1"/>
                </a:solidFill>
                <a:latin typeface="+mn-lt"/>
                <a:ea typeface="+mn-ea"/>
                <a:cs typeface="+mn-cs"/>
              </a:rPr>
              <a:t>special training to learn about penetrating computer defenses. This will usually result in</a:t>
            </a:r>
          </a:p>
          <a:p>
            <a:r>
              <a:rPr lang="en-US" sz="1200" kern="1200" baseline="0" dirty="0" smtClean="0">
                <a:solidFill>
                  <a:schemeClr val="tx1"/>
                </a:solidFill>
                <a:latin typeface="+mn-lt"/>
                <a:ea typeface="+mn-ea"/>
                <a:cs typeface="+mn-cs"/>
              </a:rPr>
              <a:t>one of two outcomes.</a:t>
            </a:r>
            <a:endParaRPr lang="en-US" dirty="0"/>
          </a:p>
        </p:txBody>
      </p:sp>
      <p:sp>
        <p:nvSpPr>
          <p:cNvPr id="4" name="Slide Number Placeholder 3"/>
          <p:cNvSpPr>
            <a:spLocks noGrp="1"/>
          </p:cNvSpPr>
          <p:nvPr>
            <p:ph type="sldNum" sz="quarter" idx="10"/>
          </p:nvPr>
        </p:nvSpPr>
        <p:spPr/>
        <p:txBody>
          <a:bodyPr/>
          <a:lstStyle/>
          <a:p>
            <a:fld id="{1B5231BC-18F5-44FC-8441-3D0BC691EA5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baseline="0" dirty="0" smtClean="0">
                <a:solidFill>
                  <a:schemeClr val="tx1"/>
                </a:solidFill>
                <a:latin typeface="+mn-lt"/>
                <a:ea typeface="+mn-ea"/>
                <a:cs typeface="+mn-cs"/>
              </a:rPr>
              <a:t>Passive Attacks</a:t>
            </a:r>
          </a:p>
          <a:p>
            <a:r>
              <a:rPr lang="en-US" sz="1200" i="1" kern="1200" baseline="0" dirty="0" smtClean="0">
                <a:solidFill>
                  <a:schemeClr val="tx1"/>
                </a:solidFill>
                <a:latin typeface="+mn-lt"/>
                <a:ea typeface="+mn-ea"/>
                <a:cs typeface="+mn-cs"/>
              </a:rPr>
              <a:t>Passive attacks are characterized by techniques of observation. The intention of a passive</a:t>
            </a:r>
          </a:p>
          <a:p>
            <a:r>
              <a:rPr lang="en-US" sz="1200" kern="1200" baseline="0" dirty="0" smtClean="0">
                <a:solidFill>
                  <a:schemeClr val="tx1"/>
                </a:solidFill>
                <a:latin typeface="+mn-lt"/>
                <a:ea typeface="+mn-ea"/>
                <a:cs typeface="+mn-cs"/>
              </a:rPr>
              <a:t>attack is to gain additional information before launching an active attack. Three examples</a:t>
            </a:r>
          </a:p>
          <a:p>
            <a:r>
              <a:rPr lang="en-US" sz="1200" kern="1200" baseline="0" dirty="0" smtClean="0">
                <a:solidFill>
                  <a:schemeClr val="tx1"/>
                </a:solidFill>
                <a:latin typeface="+mn-lt"/>
                <a:ea typeface="+mn-ea"/>
                <a:cs typeface="+mn-cs"/>
              </a:rPr>
              <a:t>of passive attacks are network analysis, traffic analysis, and eavesdropping:</a:t>
            </a:r>
          </a:p>
          <a:p>
            <a:r>
              <a:rPr lang="en-US" sz="1200" b="1" kern="1200" baseline="0" dirty="0" smtClean="0">
                <a:solidFill>
                  <a:schemeClr val="tx1"/>
                </a:solidFill>
                <a:latin typeface="+mn-lt"/>
                <a:ea typeface="+mn-ea"/>
                <a:cs typeface="+mn-cs"/>
              </a:rPr>
              <a:t>Network Analysis The computer traffic across a network can be analyzed to create a map</a:t>
            </a:r>
          </a:p>
          <a:p>
            <a:r>
              <a:rPr lang="en-US" sz="1200" kern="1200" baseline="0" dirty="0" smtClean="0">
                <a:solidFill>
                  <a:schemeClr val="tx1"/>
                </a:solidFill>
                <a:latin typeface="+mn-lt"/>
                <a:ea typeface="+mn-ea"/>
                <a:cs typeface="+mn-cs"/>
              </a:rPr>
              <a:t>of the hosts and routers. Common tools such as IBM Tivoli, Cisco Works, HP </a:t>
            </a:r>
            <a:r>
              <a:rPr lang="en-US" sz="1200" kern="1200" baseline="0" dirty="0" err="1" smtClean="0">
                <a:solidFill>
                  <a:schemeClr val="tx1"/>
                </a:solidFill>
                <a:latin typeface="+mn-lt"/>
                <a:ea typeface="+mn-ea"/>
                <a:cs typeface="+mn-cs"/>
              </a:rPr>
              <a:t>Openview</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Network Instruments Observer or open source equivalents like </a:t>
            </a:r>
            <a:r>
              <a:rPr lang="en-US" sz="1200" kern="1200" baseline="0" dirty="0" err="1" smtClean="0">
                <a:solidFill>
                  <a:schemeClr val="tx1"/>
                </a:solidFill>
                <a:latin typeface="+mn-lt"/>
                <a:ea typeface="+mn-ea"/>
                <a:cs typeface="+mn-cs"/>
              </a:rPr>
              <a:t>OpenNMS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OpsView</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are useful for creating live network maps. The objective of </a:t>
            </a:r>
            <a:r>
              <a:rPr lang="en-US" sz="1200" i="1" kern="1200" baseline="0" dirty="0" smtClean="0">
                <a:solidFill>
                  <a:schemeClr val="tx1"/>
                </a:solidFill>
                <a:latin typeface="+mn-lt"/>
                <a:ea typeface="+mn-ea"/>
                <a:cs typeface="+mn-cs"/>
              </a:rPr>
              <a:t>network analysis is to create a </a:t>
            </a:r>
            <a:r>
              <a:rPr lang="en-US" sz="1200" kern="1200" baseline="0" dirty="0" smtClean="0">
                <a:solidFill>
                  <a:schemeClr val="tx1"/>
                </a:solidFill>
                <a:latin typeface="+mn-lt"/>
                <a:ea typeface="+mn-ea"/>
                <a:cs typeface="+mn-cs"/>
              </a:rPr>
              <a:t>complete profile of the network infrastructure prior to launching an active attack. Computers</a:t>
            </a:r>
          </a:p>
          <a:p>
            <a:r>
              <a:rPr lang="en-US" sz="1200" kern="1200" baseline="0" dirty="0" smtClean="0">
                <a:solidFill>
                  <a:schemeClr val="tx1"/>
                </a:solidFill>
                <a:latin typeface="+mn-lt"/>
                <a:ea typeface="+mn-ea"/>
                <a:cs typeface="+mn-cs"/>
              </a:rPr>
              <a:t>transmit large numbers of requests that other computers on the network will observe. Simple</a:t>
            </a:r>
          </a:p>
          <a:p>
            <a:r>
              <a:rPr lang="en-US" sz="1200" kern="1200" baseline="0" dirty="0" smtClean="0">
                <a:solidFill>
                  <a:schemeClr val="tx1"/>
                </a:solidFill>
                <a:latin typeface="+mn-lt"/>
                <a:ea typeface="+mn-ea"/>
                <a:cs typeface="+mn-cs"/>
              </a:rPr>
              <a:t>maps can be created with no more than the observed traffic or responses from a series of ping</a:t>
            </a:r>
          </a:p>
          <a:p>
            <a:r>
              <a:rPr lang="en-US" sz="1200" kern="1200" baseline="0" dirty="0" smtClean="0">
                <a:solidFill>
                  <a:schemeClr val="tx1"/>
                </a:solidFill>
                <a:latin typeface="+mn-lt"/>
                <a:ea typeface="+mn-ea"/>
                <a:cs typeface="+mn-cs"/>
              </a:rPr>
              <a:t>commands. The network </a:t>
            </a:r>
            <a:r>
              <a:rPr lang="en-US" sz="1200" i="1" kern="1200" baseline="0" dirty="0" smtClean="0">
                <a:solidFill>
                  <a:schemeClr val="tx1"/>
                </a:solidFill>
                <a:latin typeface="+mn-lt"/>
                <a:ea typeface="+mn-ea"/>
                <a:cs typeface="+mn-cs"/>
              </a:rPr>
              <a:t>ping command provides a simple communications test between two</a:t>
            </a:r>
          </a:p>
          <a:p>
            <a:r>
              <a:rPr lang="en-US" sz="1200" kern="1200" baseline="0" dirty="0" smtClean="0">
                <a:solidFill>
                  <a:schemeClr val="tx1"/>
                </a:solidFill>
                <a:latin typeface="+mn-lt"/>
                <a:ea typeface="+mn-ea"/>
                <a:cs typeface="+mn-cs"/>
              </a:rPr>
              <a:t>devices by sending a single request, also known as a ping. The concept of creating maps by</a:t>
            </a:r>
          </a:p>
          <a:p>
            <a:r>
              <a:rPr lang="en-US" sz="1200" kern="1200" baseline="0" dirty="0" smtClean="0">
                <a:solidFill>
                  <a:schemeClr val="tx1"/>
                </a:solidFill>
                <a:latin typeface="+mn-lt"/>
                <a:ea typeface="+mn-ea"/>
                <a:cs typeface="+mn-cs"/>
              </a:rPr>
              <a:t>using network analysis is commonly referred to as </a:t>
            </a:r>
            <a:r>
              <a:rPr lang="en-US" sz="1200" i="1" kern="1200" baseline="0" dirty="0" smtClean="0">
                <a:solidFill>
                  <a:schemeClr val="tx1"/>
                </a:solidFill>
                <a:latin typeface="+mn-lt"/>
                <a:ea typeface="+mn-ea"/>
                <a:cs typeface="+mn-cs"/>
              </a:rPr>
              <a:t>painting or </a:t>
            </a:r>
            <a:r>
              <a:rPr lang="en-US" sz="1200" i="1" kern="1200" baseline="0" dirty="0" err="1" smtClean="0">
                <a:solidFill>
                  <a:schemeClr val="tx1"/>
                </a:solidFill>
                <a:latin typeface="+mn-lt"/>
                <a:ea typeface="+mn-ea"/>
                <a:cs typeface="+mn-cs"/>
              </a:rPr>
              <a:t>footprinting</a:t>
            </a:r>
            <a:r>
              <a:rPr lang="en-US" sz="1200" i="1"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Host Traffic Analysis </a:t>
            </a:r>
            <a:r>
              <a:rPr lang="en-US" sz="1200" b="1" i="1" kern="1200" baseline="0" dirty="0" smtClean="0">
                <a:solidFill>
                  <a:schemeClr val="tx1"/>
                </a:solidFill>
                <a:latin typeface="+mn-lt"/>
                <a:ea typeface="+mn-ea"/>
                <a:cs typeface="+mn-cs"/>
              </a:rPr>
              <a:t>Traffic analysis is used to identify systems of particular interest.</a:t>
            </a:r>
          </a:p>
          <a:p>
            <a:r>
              <a:rPr lang="en-US" sz="1200" kern="1200" baseline="0" dirty="0" smtClean="0">
                <a:solidFill>
                  <a:schemeClr val="tx1"/>
                </a:solidFill>
                <a:latin typeface="+mn-lt"/>
                <a:ea typeface="+mn-ea"/>
                <a:cs typeface="+mn-cs"/>
              </a:rPr>
              <a:t>The communication between host computers can be monitored by the activity level and</a:t>
            </a:r>
          </a:p>
          <a:p>
            <a:r>
              <a:rPr lang="en-US" sz="1200" kern="1200" baseline="0" dirty="0" smtClean="0">
                <a:solidFill>
                  <a:schemeClr val="tx1"/>
                </a:solidFill>
                <a:latin typeface="+mn-lt"/>
                <a:ea typeface="+mn-ea"/>
                <a:cs typeface="+mn-cs"/>
              </a:rPr>
              <a:t>number of service requests. Host traffic analysis is an easy method used to identify servers</a:t>
            </a:r>
          </a:p>
          <a:p>
            <a:r>
              <a:rPr lang="en-US" sz="1200" kern="1200" baseline="0" dirty="0" smtClean="0">
                <a:solidFill>
                  <a:schemeClr val="tx1"/>
                </a:solidFill>
                <a:latin typeface="+mn-lt"/>
                <a:ea typeface="+mn-ea"/>
                <a:cs typeface="+mn-cs"/>
              </a:rPr>
              <a:t>on the network.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Passive attacks tend to be relatively invisible, whereas active attacks are easier to detect. The</a:t>
            </a:r>
          </a:p>
          <a:p>
            <a:r>
              <a:rPr lang="en-US" sz="1200" kern="1200" baseline="0" dirty="0" smtClean="0">
                <a:solidFill>
                  <a:schemeClr val="tx1"/>
                </a:solidFill>
                <a:latin typeface="+mn-lt"/>
                <a:ea typeface="+mn-ea"/>
                <a:cs typeface="+mn-cs"/>
              </a:rPr>
              <a:t>attacker will proceed to execute an active attack after obtaining sufficient background information.</a:t>
            </a:r>
          </a:p>
          <a:p>
            <a:r>
              <a:rPr lang="en-US" sz="1200" kern="1200" baseline="0" dirty="0" smtClean="0">
                <a:solidFill>
                  <a:schemeClr val="tx1"/>
                </a:solidFill>
                <a:latin typeface="+mn-lt"/>
                <a:ea typeface="+mn-ea"/>
                <a:cs typeface="+mn-cs"/>
              </a:rPr>
              <a:t>The </a:t>
            </a:r>
            <a:r>
              <a:rPr lang="en-US" sz="1200" i="1" kern="1200" baseline="0" dirty="0" smtClean="0">
                <a:solidFill>
                  <a:schemeClr val="tx1"/>
                </a:solidFill>
                <a:latin typeface="+mn-lt"/>
                <a:ea typeface="+mn-ea"/>
                <a:cs typeface="+mn-cs"/>
              </a:rPr>
              <a:t>active attack is designed to execute an act of theft or to cause a disruption in</a:t>
            </a:r>
          </a:p>
          <a:p>
            <a:r>
              <a:rPr lang="en-US" sz="1200" kern="1200" baseline="0" dirty="0" smtClean="0">
                <a:solidFill>
                  <a:schemeClr val="tx1"/>
                </a:solidFill>
                <a:latin typeface="+mn-lt"/>
                <a:ea typeface="+mn-ea"/>
                <a:cs typeface="+mn-cs"/>
              </a:rPr>
              <a:t>normal computer processing. Following is a list of active attacks:</a:t>
            </a:r>
          </a:p>
          <a:p>
            <a:r>
              <a:rPr lang="en-US" sz="1200" b="1" kern="1200" baseline="0" dirty="0" smtClean="0">
                <a:solidFill>
                  <a:schemeClr val="tx1"/>
                </a:solidFill>
                <a:latin typeface="+mn-lt"/>
                <a:ea typeface="+mn-ea"/>
                <a:cs typeface="+mn-cs"/>
              </a:rPr>
              <a:t>Social Engineering Criminals can trick an individual into cooperating by using a technique</a:t>
            </a:r>
          </a:p>
          <a:p>
            <a:r>
              <a:rPr lang="en-US" sz="1200" kern="1200" baseline="0" dirty="0" smtClean="0">
                <a:solidFill>
                  <a:schemeClr val="tx1"/>
                </a:solidFill>
                <a:latin typeface="+mn-lt"/>
                <a:ea typeface="+mn-ea"/>
                <a:cs typeface="+mn-cs"/>
              </a:rPr>
              <a:t>known as </a:t>
            </a:r>
            <a:r>
              <a:rPr lang="en-US" sz="1200" i="1" kern="1200" baseline="0" dirty="0" smtClean="0">
                <a:solidFill>
                  <a:schemeClr val="tx1"/>
                </a:solidFill>
                <a:latin typeface="+mn-lt"/>
                <a:ea typeface="+mn-ea"/>
                <a:cs typeface="+mn-cs"/>
              </a:rPr>
              <a:t>social engineering. The social engineer will fraudulently present themselves as a </a:t>
            </a:r>
            <a:r>
              <a:rPr lang="en-US" sz="1200" kern="1200" baseline="0" dirty="0" smtClean="0">
                <a:solidFill>
                  <a:schemeClr val="tx1"/>
                </a:solidFill>
                <a:latin typeface="+mn-lt"/>
                <a:ea typeface="+mn-ea"/>
                <a:cs typeface="+mn-cs"/>
              </a:rPr>
              <a:t>person of authority or someone in need of assistance. The social engineer’s story will be woven</a:t>
            </a:r>
          </a:p>
          <a:p>
            <a:r>
              <a:rPr lang="en-US" sz="1200" kern="1200" baseline="0" dirty="0" smtClean="0">
                <a:solidFill>
                  <a:schemeClr val="tx1"/>
                </a:solidFill>
                <a:latin typeface="+mn-lt"/>
                <a:ea typeface="+mn-ea"/>
                <a:cs typeface="+mn-cs"/>
              </a:rPr>
              <a:t>with tiny bits of truth. All social engineers are opportunists who gain access by asking for it.</a:t>
            </a:r>
          </a:p>
          <a:p>
            <a:r>
              <a:rPr lang="en-US" sz="1200" kern="1200" baseline="0" dirty="0" smtClean="0">
                <a:solidFill>
                  <a:schemeClr val="tx1"/>
                </a:solidFill>
                <a:latin typeface="+mn-lt"/>
                <a:ea typeface="+mn-ea"/>
                <a:cs typeface="+mn-cs"/>
              </a:rPr>
              <a:t>For example, the social engineer may pretend to be a contractor or employee sent to work on a</a:t>
            </a:r>
          </a:p>
          <a:p>
            <a:r>
              <a:rPr lang="en-US" sz="1200" kern="1200" baseline="0" dirty="0" smtClean="0">
                <a:solidFill>
                  <a:schemeClr val="tx1"/>
                </a:solidFill>
                <a:latin typeface="+mn-lt"/>
                <a:ea typeface="+mn-ea"/>
                <a:cs typeface="+mn-cs"/>
              </a:rPr>
              <a:t>problem. The social engineer will play upon the victim’s natural desire to help.</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Phishing A social engineering technique called </a:t>
            </a:r>
            <a:r>
              <a:rPr lang="en-US" sz="1200" b="1" i="1" kern="1200" baseline="0" dirty="0" smtClean="0">
                <a:solidFill>
                  <a:schemeClr val="tx1"/>
                </a:solidFill>
                <a:latin typeface="+mn-lt"/>
                <a:ea typeface="+mn-ea"/>
                <a:cs typeface="+mn-cs"/>
              </a:rPr>
              <a:t>phishing (pronounced fishing) utilizes fake</a:t>
            </a:r>
          </a:p>
          <a:p>
            <a:r>
              <a:rPr lang="en-US" sz="1200" kern="1200" baseline="0" dirty="0" smtClean="0">
                <a:solidFill>
                  <a:schemeClr val="tx1"/>
                </a:solidFill>
                <a:latin typeface="+mn-lt"/>
                <a:ea typeface="+mn-ea"/>
                <a:cs typeface="+mn-cs"/>
              </a:rPr>
              <a:t>emails sent to unsuspecting victims, which contain a link to the criminal’s counterfeit website.</a:t>
            </a:r>
          </a:p>
          <a:p>
            <a:r>
              <a:rPr lang="en-US" sz="1200" kern="1200" baseline="0" dirty="0" smtClean="0">
                <a:solidFill>
                  <a:schemeClr val="tx1"/>
                </a:solidFill>
                <a:latin typeface="+mn-lt"/>
                <a:ea typeface="+mn-ea"/>
                <a:cs typeface="+mn-cs"/>
              </a:rPr>
              <a:t>Anyone can copy the images and format of a legitimate website by using their Internet</a:t>
            </a:r>
          </a:p>
          <a:p>
            <a:r>
              <a:rPr lang="en-US" sz="1200" kern="1200" baseline="0" dirty="0" smtClean="0">
                <a:solidFill>
                  <a:schemeClr val="tx1"/>
                </a:solidFill>
                <a:latin typeface="+mn-lt"/>
                <a:ea typeface="+mn-ea"/>
                <a:cs typeface="+mn-cs"/>
              </a:rPr>
              <a:t>browser. A phishing criminal copies legitimate web pages into a fake email or to a fake website.</a:t>
            </a:r>
          </a:p>
          <a:p>
            <a:r>
              <a:rPr lang="en-US" sz="1200" kern="1200" baseline="0" dirty="0" smtClean="0">
                <a:solidFill>
                  <a:schemeClr val="tx1"/>
                </a:solidFill>
                <a:latin typeface="+mn-lt"/>
                <a:ea typeface="+mn-ea"/>
                <a:cs typeface="+mn-cs"/>
              </a:rPr>
              <a:t>The message tells the unsuspecting victim that it is necessary to enter personal details such</a:t>
            </a:r>
          </a:p>
          <a:p>
            <a:r>
              <a:rPr lang="en-US" sz="1200" kern="1200" baseline="0" dirty="0" smtClean="0">
                <a:solidFill>
                  <a:schemeClr val="tx1"/>
                </a:solidFill>
                <a:latin typeface="+mn-lt"/>
                <a:ea typeface="+mn-ea"/>
                <a:cs typeface="+mn-cs"/>
              </a:rPr>
              <a:t>as U.S. social security number, credit card number, bank account information, or online user</a:t>
            </a:r>
          </a:p>
          <a:p>
            <a:r>
              <a:rPr lang="en-US" sz="1200" kern="1200" baseline="0" dirty="0" smtClean="0">
                <a:solidFill>
                  <a:schemeClr val="tx1"/>
                </a:solidFill>
                <a:latin typeface="+mn-lt"/>
                <a:ea typeface="+mn-ea"/>
                <a:cs typeface="+mn-cs"/>
              </a:rPr>
              <a:t>ID and password. Phishing attacks can also be used to implement spyware on unprotected</a:t>
            </a:r>
          </a:p>
          <a:p>
            <a:r>
              <a:rPr lang="en-US" sz="1200" kern="1200" baseline="0" dirty="0" smtClean="0">
                <a:solidFill>
                  <a:schemeClr val="tx1"/>
                </a:solidFill>
                <a:latin typeface="+mn-lt"/>
                <a:ea typeface="+mn-ea"/>
                <a:cs typeface="+mn-cs"/>
              </a:rPr>
              <a:t>computers. Many phishing attacks can be avoided through user education</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Spear Phishing One of the most effective attack techniques is known as </a:t>
            </a:r>
            <a:r>
              <a:rPr lang="en-US" sz="1200" b="1" i="1" kern="1200" baseline="0" dirty="0" smtClean="0">
                <a:solidFill>
                  <a:schemeClr val="tx1"/>
                </a:solidFill>
                <a:latin typeface="+mn-lt"/>
                <a:ea typeface="+mn-ea"/>
                <a:cs typeface="+mn-cs"/>
              </a:rPr>
              <a:t>spear-phishing. This</a:t>
            </a:r>
          </a:p>
          <a:p>
            <a:r>
              <a:rPr lang="en-US" sz="1200" kern="1200" baseline="0" dirty="0" smtClean="0">
                <a:solidFill>
                  <a:schemeClr val="tx1"/>
                </a:solidFill>
                <a:latin typeface="+mn-lt"/>
                <a:ea typeface="+mn-ea"/>
                <a:cs typeface="+mn-cs"/>
              </a:rPr>
              <a:t>attack targets a specific server, user, database, or network device. Spear-phishing is easier than</a:t>
            </a:r>
          </a:p>
          <a:p>
            <a:r>
              <a:rPr lang="en-US" sz="1200" kern="1200" baseline="0" dirty="0" smtClean="0">
                <a:solidFill>
                  <a:schemeClr val="tx1"/>
                </a:solidFill>
                <a:latin typeface="+mn-lt"/>
                <a:ea typeface="+mn-ea"/>
                <a:cs typeface="+mn-cs"/>
              </a:rPr>
              <a:t>it sounds. Target systems can be identified through traffic analysis, remnant metadata found</a:t>
            </a:r>
          </a:p>
          <a:p>
            <a:r>
              <a:rPr lang="en-US" sz="1200" kern="1200" baseline="0" dirty="0" smtClean="0">
                <a:solidFill>
                  <a:schemeClr val="tx1"/>
                </a:solidFill>
                <a:latin typeface="+mn-lt"/>
                <a:ea typeface="+mn-ea"/>
                <a:cs typeface="+mn-cs"/>
              </a:rPr>
              <a:t>in exported files, or simply by browsing a web page and right-clicking View Source. Dynamic</a:t>
            </a:r>
          </a:p>
          <a:p>
            <a:r>
              <a:rPr lang="en-US" sz="1200" kern="1200" baseline="0" dirty="0" smtClean="0">
                <a:solidFill>
                  <a:schemeClr val="tx1"/>
                </a:solidFill>
                <a:latin typeface="+mn-lt"/>
                <a:ea typeface="+mn-ea"/>
                <a:cs typeface="+mn-cs"/>
              </a:rPr>
              <a:t>pages, including user-submitted forms with HTML or Post </a:t>
            </a:r>
            <a:r>
              <a:rPr lang="en-US" sz="1200" kern="1200" baseline="0" dirty="0" err="1" smtClean="0">
                <a:solidFill>
                  <a:schemeClr val="tx1"/>
                </a:solidFill>
                <a:latin typeface="+mn-lt"/>
                <a:ea typeface="+mn-ea"/>
                <a:cs typeface="+mn-cs"/>
              </a:rPr>
              <a:t>HyperText</a:t>
            </a:r>
            <a:r>
              <a:rPr lang="en-US" sz="1200" kern="1200" baseline="0" dirty="0" smtClean="0">
                <a:solidFill>
                  <a:schemeClr val="tx1"/>
                </a:solidFill>
                <a:latin typeface="+mn-lt"/>
                <a:ea typeface="+mn-ea"/>
                <a:cs typeface="+mn-cs"/>
              </a:rPr>
              <a:t> Protocol (PHP) usually</a:t>
            </a:r>
          </a:p>
          <a:p>
            <a:r>
              <a:rPr lang="en-US" sz="1200" kern="1200" baseline="0" dirty="0" smtClean="0">
                <a:solidFill>
                  <a:schemeClr val="tx1"/>
                </a:solidFill>
                <a:latin typeface="+mn-lt"/>
                <a:ea typeface="+mn-ea"/>
                <a:cs typeface="+mn-cs"/>
              </a:rPr>
              <a:t>contain a POST or GET command that contains the exact address of your server, your database</a:t>
            </a:r>
          </a:p>
          <a:p>
            <a:r>
              <a:rPr lang="en-US" sz="1200" kern="1200" baseline="0" dirty="0" smtClean="0">
                <a:solidFill>
                  <a:schemeClr val="tx1"/>
                </a:solidFill>
                <a:latin typeface="+mn-lt"/>
                <a:ea typeface="+mn-ea"/>
                <a:cs typeface="+mn-cs"/>
              </a:rPr>
              <a:t>name, valid login ID of the program, and real password. These specific parameters must be</a:t>
            </a:r>
          </a:p>
          <a:p>
            <a:r>
              <a:rPr lang="en-US" sz="1200" kern="1200" baseline="0" dirty="0" smtClean="0">
                <a:solidFill>
                  <a:schemeClr val="tx1"/>
                </a:solidFill>
                <a:latin typeface="+mn-lt"/>
                <a:ea typeface="+mn-ea"/>
                <a:cs typeface="+mn-cs"/>
              </a:rPr>
              <a:t>disclosed (required) for programming the web page to get data out of your database, for web</a:t>
            </a:r>
          </a:p>
          <a:p>
            <a:r>
              <a:rPr lang="en-US" sz="1200" kern="1200" baseline="0" dirty="0" smtClean="0">
                <a:solidFill>
                  <a:schemeClr val="tx1"/>
                </a:solidFill>
                <a:latin typeface="+mn-lt"/>
                <a:ea typeface="+mn-ea"/>
                <a:cs typeface="+mn-cs"/>
              </a:rPr>
              <a:t>surfers to view content, or for users to save data submitted through online forms.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Dumpster Diving Attackers will frequently resort to rummaging through the trash for</a:t>
            </a:r>
          </a:p>
          <a:p>
            <a:r>
              <a:rPr lang="en-US" sz="1200" kern="1200" baseline="0" dirty="0" smtClean="0">
                <a:solidFill>
                  <a:schemeClr val="tx1"/>
                </a:solidFill>
                <a:latin typeface="+mn-lt"/>
                <a:ea typeface="+mn-ea"/>
                <a:cs typeface="+mn-cs"/>
              </a:rPr>
              <a:t>discarded information. The practice is also known as </a:t>
            </a:r>
            <a:r>
              <a:rPr lang="en-US" sz="1200" i="1" kern="1200" baseline="0" dirty="0" smtClean="0">
                <a:solidFill>
                  <a:schemeClr val="tx1"/>
                </a:solidFill>
                <a:latin typeface="+mn-lt"/>
                <a:ea typeface="+mn-ea"/>
                <a:cs typeface="+mn-cs"/>
              </a:rPr>
              <a:t>Dumpster diving. Dumpster diving </a:t>
            </a:r>
            <a:r>
              <a:rPr lang="en-US" sz="1200" kern="1200" baseline="0" dirty="0" smtClean="0">
                <a:solidFill>
                  <a:schemeClr val="tx1"/>
                </a:solidFill>
                <a:latin typeface="+mn-lt"/>
                <a:ea typeface="+mn-ea"/>
                <a:cs typeface="+mn-cs"/>
              </a:rPr>
              <a:t>is perfectly legal under the condition that the individuals are not trespassing. This is the</a:t>
            </a:r>
          </a:p>
          <a:p>
            <a:r>
              <a:rPr lang="en-US" sz="1200" kern="1200" baseline="0" dirty="0" smtClean="0">
                <a:solidFill>
                  <a:schemeClr val="tx1"/>
                </a:solidFill>
                <a:latin typeface="+mn-lt"/>
                <a:ea typeface="+mn-ea"/>
                <a:cs typeface="+mn-cs"/>
              </a:rPr>
              <a:t>primary reason why proper destruction is mandatory. Most paper records and optical disks</a:t>
            </a:r>
          </a:p>
          <a:p>
            <a:r>
              <a:rPr lang="en-US" sz="1200" kern="1200" baseline="0" dirty="0" smtClean="0">
                <a:solidFill>
                  <a:schemeClr val="tx1"/>
                </a:solidFill>
                <a:latin typeface="+mn-lt"/>
                <a:ea typeface="+mn-ea"/>
                <a:cs typeface="+mn-cs"/>
              </a:rPr>
              <a:t>are destroyed by shredding</a:t>
            </a:r>
            <a:endParaRPr lang="en-US" dirty="0"/>
          </a:p>
        </p:txBody>
      </p:sp>
      <p:sp>
        <p:nvSpPr>
          <p:cNvPr id="4" name="Slide Number Placeholder 3"/>
          <p:cNvSpPr>
            <a:spLocks noGrp="1"/>
          </p:cNvSpPr>
          <p:nvPr>
            <p:ph type="sldNum" sz="quarter" idx="10"/>
          </p:nvPr>
        </p:nvSpPr>
        <p:spPr/>
        <p:txBody>
          <a:bodyPr/>
          <a:lstStyle/>
          <a:p>
            <a:fld id="{1B5231BC-18F5-44FC-8441-3D0BC691EA5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It’s rare for modern hackers to physically enter building premises because they may be</a:t>
            </a:r>
          </a:p>
          <a:p>
            <a:r>
              <a:rPr lang="en-US" sz="1200" kern="1200" baseline="0" dirty="0" smtClean="0">
                <a:solidFill>
                  <a:schemeClr val="tx1"/>
                </a:solidFill>
                <a:latin typeface="+mn-lt"/>
                <a:ea typeface="+mn-ea"/>
                <a:cs typeface="+mn-cs"/>
              </a:rPr>
              <a:t>caught or apprehended. Physical facility controls have a limited purpose in information</a:t>
            </a:r>
          </a:p>
          <a:p>
            <a:r>
              <a:rPr lang="en-US" sz="1200" kern="1200" baseline="0" dirty="0" smtClean="0">
                <a:solidFill>
                  <a:schemeClr val="tx1"/>
                </a:solidFill>
                <a:latin typeface="+mn-lt"/>
                <a:ea typeface="+mn-ea"/>
                <a:cs typeface="+mn-cs"/>
              </a:rPr>
              <a:t>security, to simply provide a local barrier for physical intrusion. These localized barriers</a:t>
            </a:r>
          </a:p>
          <a:p>
            <a:r>
              <a:rPr lang="en-US" sz="1200" kern="1200" baseline="0" dirty="0" smtClean="0">
                <a:solidFill>
                  <a:schemeClr val="tx1"/>
                </a:solidFill>
                <a:latin typeface="+mn-lt"/>
                <a:ea typeface="+mn-ea"/>
                <a:cs typeface="+mn-cs"/>
              </a:rPr>
              <a:t>protect against common crimes by persons entering and leaving the facility. With the</a:t>
            </a:r>
          </a:p>
          <a:p>
            <a:r>
              <a:rPr lang="en-US" sz="1200" kern="1200" baseline="0" dirty="0" smtClean="0">
                <a:solidFill>
                  <a:schemeClr val="tx1"/>
                </a:solidFill>
                <a:latin typeface="+mn-lt"/>
                <a:ea typeface="+mn-ea"/>
                <a:cs typeface="+mn-cs"/>
              </a:rPr>
              <a:t>advent of the Internet, a smaller percentage of criminals will chance the risks of committing</a:t>
            </a:r>
          </a:p>
          <a:p>
            <a:r>
              <a:rPr lang="en-US" sz="1200" kern="1200" baseline="0" dirty="0" smtClean="0">
                <a:solidFill>
                  <a:schemeClr val="tx1"/>
                </a:solidFill>
                <a:latin typeface="+mn-lt"/>
                <a:ea typeface="+mn-ea"/>
                <a:cs typeface="+mn-cs"/>
              </a:rPr>
              <a:t>a physical crime. The new persistent threat is through electronic attacks. A hacker can</a:t>
            </a:r>
          </a:p>
          <a:p>
            <a:r>
              <a:rPr lang="en-US" sz="1200" kern="1200" baseline="0" dirty="0" smtClean="0">
                <a:solidFill>
                  <a:schemeClr val="tx1"/>
                </a:solidFill>
                <a:latin typeface="+mn-lt"/>
                <a:ea typeface="+mn-ea"/>
                <a:cs typeface="+mn-cs"/>
              </a:rPr>
              <a:t>commit the crime at a safe distance without fear of being physically caught. Attacks may</a:t>
            </a:r>
          </a:p>
          <a:p>
            <a:r>
              <a:rPr lang="en-US" sz="1200" kern="1200" baseline="0" dirty="0" smtClean="0">
                <a:solidFill>
                  <a:schemeClr val="tx1"/>
                </a:solidFill>
                <a:latin typeface="+mn-lt"/>
                <a:ea typeface="+mn-ea"/>
                <a:cs typeface="+mn-cs"/>
              </a:rPr>
              <a:t>originate from anywhere in the world or even be sponsored by a foreign government to</a:t>
            </a:r>
          </a:p>
          <a:p>
            <a:r>
              <a:rPr lang="en-US" sz="1200" kern="1200" baseline="0" dirty="0" smtClean="0">
                <a:solidFill>
                  <a:schemeClr val="tx1"/>
                </a:solidFill>
                <a:latin typeface="+mn-lt"/>
                <a:ea typeface="+mn-ea"/>
                <a:cs typeface="+mn-cs"/>
              </a:rPr>
              <a:t>gather intelligence data.</a:t>
            </a:r>
          </a:p>
          <a:p>
            <a:r>
              <a:rPr lang="en-US" sz="1200" kern="1200" baseline="0" dirty="0" smtClean="0">
                <a:solidFill>
                  <a:schemeClr val="tx1"/>
                </a:solidFill>
                <a:latin typeface="+mn-lt"/>
                <a:ea typeface="+mn-ea"/>
                <a:cs typeface="+mn-cs"/>
              </a:rPr>
              <a:t>Technical controls to protect against electronic attacks are usually spotty and inconsistent</a:t>
            </a:r>
          </a:p>
          <a:p>
            <a:r>
              <a:rPr lang="en-US" sz="1200" kern="1200" baseline="0" dirty="0" smtClean="0">
                <a:solidFill>
                  <a:schemeClr val="tx1"/>
                </a:solidFill>
                <a:latin typeface="+mn-lt"/>
                <a:ea typeface="+mn-ea"/>
                <a:cs typeface="+mn-cs"/>
              </a:rPr>
              <a:t>because of a lack of awareness for specific threats or lopsided implementations. It is very easy</a:t>
            </a:r>
          </a:p>
          <a:p>
            <a:r>
              <a:rPr lang="en-US" sz="1200" kern="1200" baseline="0" dirty="0" smtClean="0">
                <a:solidFill>
                  <a:schemeClr val="tx1"/>
                </a:solidFill>
                <a:latin typeface="+mn-lt"/>
                <a:ea typeface="+mn-ea"/>
                <a:cs typeface="+mn-cs"/>
              </a:rPr>
              <a:t>for the technical staff to inadvertently focus on only a few areas, thereby neglecting serious</a:t>
            </a:r>
          </a:p>
          <a:p>
            <a:r>
              <a:rPr lang="en-US" sz="1200" kern="1200" baseline="0" dirty="0" smtClean="0">
                <a:solidFill>
                  <a:schemeClr val="tx1"/>
                </a:solidFill>
                <a:latin typeface="+mn-lt"/>
                <a:ea typeface="+mn-ea"/>
                <a:cs typeface="+mn-cs"/>
              </a:rPr>
              <a:t>threats that still exist in others. Technical threats against software are usually difficult for</a:t>
            </a:r>
          </a:p>
          <a:p>
            <a:r>
              <a:rPr lang="en-US" sz="1200" kern="1200" baseline="0" dirty="0" smtClean="0">
                <a:solidFill>
                  <a:schemeClr val="tx1"/>
                </a:solidFill>
                <a:latin typeface="+mn-lt"/>
                <a:ea typeface="+mn-ea"/>
                <a:cs typeface="+mn-cs"/>
              </a:rPr>
              <a:t>lay-persons to visualize in the physical world. The adage </a:t>
            </a:r>
            <a:r>
              <a:rPr lang="en-US" sz="1200" i="1" kern="1200" baseline="0" dirty="0" smtClean="0">
                <a:solidFill>
                  <a:schemeClr val="tx1"/>
                </a:solidFill>
                <a:latin typeface="+mn-lt"/>
                <a:ea typeface="+mn-ea"/>
                <a:cs typeface="+mn-cs"/>
              </a:rPr>
              <a:t>out of sight, out of mind also means</a:t>
            </a:r>
          </a:p>
          <a:p>
            <a:r>
              <a:rPr lang="en-US" sz="1200" kern="1200" baseline="0" dirty="0" smtClean="0">
                <a:solidFill>
                  <a:schemeClr val="tx1"/>
                </a:solidFill>
                <a:latin typeface="+mn-lt"/>
                <a:ea typeface="+mn-ea"/>
                <a:cs typeface="+mn-cs"/>
              </a:rPr>
              <a:t>outside of budget. Let’s take a moment to understand how the electronic threat will manifest</a:t>
            </a:r>
          </a:p>
          <a:p>
            <a:r>
              <a:rPr lang="en-US" sz="1200" kern="1200" baseline="0" dirty="0" smtClean="0">
                <a:solidFill>
                  <a:schemeClr val="tx1"/>
                </a:solidFill>
                <a:latin typeface="+mn-lt"/>
                <a:ea typeface="+mn-ea"/>
                <a:cs typeface="+mn-cs"/>
              </a:rPr>
              <a:t>in our clients’ environment.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Malware This title refers to every malicious software program ever created, whether it</a:t>
            </a:r>
          </a:p>
          <a:p>
            <a:r>
              <a:rPr lang="en-US" sz="1200" kern="1200" baseline="0" dirty="0" smtClean="0">
                <a:solidFill>
                  <a:schemeClr val="tx1"/>
                </a:solidFill>
                <a:latin typeface="+mn-lt"/>
                <a:ea typeface="+mn-ea"/>
                <a:cs typeface="+mn-cs"/>
              </a:rPr>
              <a:t>exploits a known vulnerability or creates its own. There are so many different ones, it’s easier</a:t>
            </a:r>
          </a:p>
          <a:p>
            <a:r>
              <a:rPr lang="en-US" sz="1200" kern="1200" baseline="0" dirty="0" smtClean="0">
                <a:solidFill>
                  <a:schemeClr val="tx1"/>
                </a:solidFill>
                <a:latin typeface="+mn-lt"/>
                <a:ea typeface="+mn-ea"/>
                <a:cs typeface="+mn-cs"/>
              </a:rPr>
              <a:t>to just call the entire group by the title of </a:t>
            </a:r>
            <a:r>
              <a:rPr lang="en-US" sz="1200" i="1" kern="1200" baseline="0" dirty="0" smtClean="0">
                <a:solidFill>
                  <a:schemeClr val="tx1"/>
                </a:solidFill>
                <a:latin typeface="+mn-lt"/>
                <a:ea typeface="+mn-ea"/>
                <a:cs typeface="+mn-cs"/>
              </a:rPr>
              <a:t>malware. The king of the malware threat is known</a:t>
            </a:r>
          </a:p>
          <a:p>
            <a:r>
              <a:rPr lang="en-US" sz="1200" kern="1200" baseline="0" dirty="0" smtClean="0">
                <a:solidFill>
                  <a:schemeClr val="tx1"/>
                </a:solidFill>
                <a:latin typeface="+mn-lt"/>
                <a:ea typeface="+mn-ea"/>
                <a:cs typeface="+mn-cs"/>
              </a:rPr>
              <a:t>as the Trojan horse.</a:t>
            </a:r>
          </a:p>
          <a:p>
            <a:r>
              <a:rPr lang="en-US" sz="1200" b="1" kern="1200" baseline="0" dirty="0" smtClean="0">
                <a:solidFill>
                  <a:schemeClr val="tx1"/>
                </a:solidFill>
                <a:latin typeface="+mn-lt"/>
                <a:ea typeface="+mn-ea"/>
                <a:cs typeface="+mn-cs"/>
              </a:rPr>
              <a:t>Trojan Horse A revised concept of the historical Trojan horse has been adapted to</a:t>
            </a:r>
          </a:p>
          <a:p>
            <a:r>
              <a:rPr lang="en-US" sz="1200" kern="1200" baseline="0" dirty="0" smtClean="0">
                <a:solidFill>
                  <a:schemeClr val="tx1"/>
                </a:solidFill>
                <a:latin typeface="+mn-lt"/>
                <a:ea typeface="+mn-ea"/>
                <a:cs typeface="+mn-cs"/>
              </a:rPr>
              <a:t>attack computers. In a tale from the Trojan war, soldiers hid inside a bogus gift known</a:t>
            </a:r>
          </a:p>
          <a:p>
            <a:r>
              <a:rPr lang="en-US" sz="1200" kern="1200" baseline="0" dirty="0" smtClean="0">
                <a:solidFill>
                  <a:schemeClr val="tx1"/>
                </a:solidFill>
                <a:latin typeface="+mn-lt"/>
                <a:ea typeface="+mn-ea"/>
                <a:cs typeface="+mn-cs"/>
              </a:rPr>
              <a:t>as the Trojan horse. The unassuming recipients accepted the horse and brought it inside</a:t>
            </a:r>
          </a:p>
          <a:p>
            <a:r>
              <a:rPr lang="en-US" sz="1200" kern="1200" baseline="0" dirty="0" smtClean="0">
                <a:solidFill>
                  <a:schemeClr val="tx1"/>
                </a:solidFill>
                <a:latin typeface="+mn-lt"/>
                <a:ea typeface="+mn-ea"/>
                <a:cs typeface="+mn-cs"/>
              </a:rPr>
              <a:t>their fortress, only to be attacked by enemy soldiers hiding within. Malicious programs</a:t>
            </a:r>
          </a:p>
          <a:p>
            <a:r>
              <a:rPr lang="en-US" sz="1200" kern="1200" baseline="0" dirty="0" smtClean="0">
                <a:solidFill>
                  <a:schemeClr val="tx1"/>
                </a:solidFill>
                <a:latin typeface="+mn-lt"/>
                <a:ea typeface="+mn-ea"/>
                <a:cs typeface="+mn-cs"/>
              </a:rPr>
              <a:t>frequently use the </a:t>
            </a:r>
            <a:r>
              <a:rPr lang="en-US" sz="1200" i="1" kern="1200" baseline="0" dirty="0" smtClean="0">
                <a:solidFill>
                  <a:schemeClr val="tx1"/>
                </a:solidFill>
                <a:latin typeface="+mn-lt"/>
                <a:ea typeface="+mn-ea"/>
                <a:cs typeface="+mn-cs"/>
              </a:rPr>
              <a:t>Trojan horse concept to deliver viruses, worms, logic bombs, and other</a:t>
            </a:r>
          </a:p>
          <a:p>
            <a:r>
              <a:rPr lang="en-US" sz="1200" kern="1200" baseline="0" dirty="0" smtClean="0">
                <a:solidFill>
                  <a:schemeClr val="tx1"/>
                </a:solidFill>
                <a:latin typeface="+mn-lt"/>
                <a:ea typeface="+mn-ea"/>
                <a:cs typeface="+mn-cs"/>
              </a:rPr>
              <a:t>root kits through downloaded files.</a:t>
            </a:r>
          </a:p>
          <a:p>
            <a:r>
              <a:rPr lang="en-US" sz="1200" b="1" kern="1200" baseline="0" dirty="0" smtClean="0">
                <a:solidFill>
                  <a:schemeClr val="tx1"/>
                </a:solidFill>
                <a:latin typeface="+mn-lt"/>
                <a:ea typeface="+mn-ea"/>
                <a:cs typeface="+mn-cs"/>
              </a:rPr>
              <a:t>Virus You may recall we mentioned the virus in a previous chapter. The goal of a </a:t>
            </a:r>
            <a:r>
              <a:rPr lang="en-US" sz="1200" b="1" i="1" kern="1200" baseline="0" dirty="0" smtClean="0">
                <a:solidFill>
                  <a:schemeClr val="tx1"/>
                </a:solidFill>
                <a:latin typeface="+mn-lt"/>
                <a:ea typeface="+mn-ea"/>
                <a:cs typeface="+mn-cs"/>
              </a:rPr>
              <a:t>virus</a:t>
            </a:r>
          </a:p>
          <a:p>
            <a:r>
              <a:rPr lang="en-US" sz="1200" kern="1200" baseline="0" dirty="0" smtClean="0">
                <a:solidFill>
                  <a:schemeClr val="tx1"/>
                </a:solidFill>
                <a:latin typeface="+mn-lt"/>
                <a:ea typeface="+mn-ea"/>
                <a:cs typeface="+mn-cs"/>
              </a:rPr>
              <a:t>is to disrupt operations. Users inadvertently download a program built like a Trojan horse</a:t>
            </a:r>
          </a:p>
          <a:p>
            <a:r>
              <a:rPr lang="en-US" sz="1200" kern="1200" baseline="0" dirty="0" smtClean="0">
                <a:solidFill>
                  <a:schemeClr val="tx1"/>
                </a:solidFill>
                <a:latin typeface="+mn-lt"/>
                <a:ea typeface="+mn-ea"/>
                <a:cs typeface="+mn-cs"/>
              </a:rPr>
              <a:t>containing the virus. The attacker’s goal is usually to damage your programs or data files.</a:t>
            </a:r>
          </a:p>
          <a:p>
            <a:r>
              <a:rPr lang="en-US" sz="1200" kern="1200" baseline="0" dirty="0" smtClean="0">
                <a:solidFill>
                  <a:schemeClr val="tx1"/>
                </a:solidFill>
                <a:latin typeface="+mn-lt"/>
                <a:ea typeface="+mn-ea"/>
                <a:cs typeface="+mn-cs"/>
              </a:rPr>
              <a:t>Viruses append themselves to the end-of-file (EOF) marker on computerized files.</a:t>
            </a:r>
          </a:p>
          <a:p>
            <a:r>
              <a:rPr lang="en-US" sz="1200" b="1" kern="1200" baseline="0" dirty="0" smtClean="0">
                <a:solidFill>
                  <a:schemeClr val="tx1"/>
                </a:solidFill>
                <a:latin typeface="+mn-lt"/>
                <a:ea typeface="+mn-ea"/>
                <a:cs typeface="+mn-cs"/>
              </a:rPr>
              <a:t>Internet Worm An </a:t>
            </a:r>
            <a:r>
              <a:rPr lang="en-US" sz="1200" b="1" i="1" kern="1200" baseline="0" dirty="0" smtClean="0">
                <a:solidFill>
                  <a:schemeClr val="tx1"/>
                </a:solidFill>
                <a:latin typeface="+mn-lt"/>
                <a:ea typeface="+mn-ea"/>
                <a:cs typeface="+mn-cs"/>
              </a:rPr>
              <a:t>Internet worm operates in a similar manner to the Trojan or virus,</a:t>
            </a:r>
          </a:p>
          <a:p>
            <a:r>
              <a:rPr lang="en-US" sz="1200" kern="1200" baseline="0" dirty="0" smtClean="0">
                <a:solidFill>
                  <a:schemeClr val="tx1"/>
                </a:solidFill>
                <a:latin typeface="+mn-lt"/>
                <a:ea typeface="+mn-ea"/>
                <a:cs typeface="+mn-cs"/>
              </a:rPr>
              <a:t>with one major exception: Worm programs can freely travel between computers because they</a:t>
            </a:r>
          </a:p>
          <a:p>
            <a:r>
              <a:rPr lang="en-US" sz="1200" kern="1200" baseline="0" dirty="0" smtClean="0">
                <a:solidFill>
                  <a:schemeClr val="tx1"/>
                </a:solidFill>
                <a:latin typeface="+mn-lt"/>
                <a:ea typeface="+mn-ea"/>
                <a:cs typeface="+mn-cs"/>
              </a:rPr>
              <a:t>exploit unprotected data transfer ports (software programming sockets) to access other systems.</a:t>
            </a:r>
          </a:p>
          <a:p>
            <a:r>
              <a:rPr lang="en-US" sz="1200" kern="1200" baseline="0" dirty="0" smtClean="0">
                <a:solidFill>
                  <a:schemeClr val="tx1"/>
                </a:solidFill>
                <a:latin typeface="+mn-lt"/>
                <a:ea typeface="+mn-ea"/>
                <a:cs typeface="+mn-cs"/>
              </a:rPr>
              <a:t>Internet worms started by trying to access the automatic update (file transfer) function</a:t>
            </a:r>
          </a:p>
          <a:p>
            <a:r>
              <a:rPr lang="en-US" sz="1200" kern="1200" baseline="0" dirty="0" smtClean="0">
                <a:solidFill>
                  <a:schemeClr val="tx1"/>
                </a:solidFill>
                <a:latin typeface="+mn-lt"/>
                <a:ea typeface="+mn-ea"/>
                <a:cs typeface="+mn-cs"/>
              </a:rPr>
              <a:t>through software ports with poor authentication or no authentication mechanism. As mentioned</a:t>
            </a:r>
          </a:p>
          <a:p>
            <a:r>
              <a:rPr lang="en-US" sz="1200" kern="1200" baseline="0" dirty="0" smtClean="0">
                <a:solidFill>
                  <a:schemeClr val="tx1"/>
                </a:solidFill>
                <a:latin typeface="+mn-lt"/>
                <a:ea typeface="+mn-ea"/>
                <a:cs typeface="+mn-cs"/>
              </a:rPr>
              <a:t>previously in Chapter 5, “Information Systems Life Cycle,” it is the responsibility of the IS programmer to implement security of the ports and protocols. IT technicians for hardware</a:t>
            </a:r>
          </a:p>
          <a:p>
            <a:r>
              <a:rPr lang="en-US" sz="1200" kern="1200" baseline="0" dirty="0" smtClean="0">
                <a:solidFill>
                  <a:schemeClr val="tx1"/>
                </a:solidFill>
                <a:latin typeface="+mn-lt"/>
                <a:ea typeface="+mn-ea"/>
                <a:cs typeface="+mn-cs"/>
              </a:rPr>
              <a:t>and operating system support cannot fix poor programming implementations. For IT technicians,</a:t>
            </a:r>
          </a:p>
          <a:p>
            <a:r>
              <a:rPr lang="en-US" sz="1200" kern="1200" baseline="0" dirty="0" smtClean="0">
                <a:solidFill>
                  <a:schemeClr val="tx1"/>
                </a:solidFill>
                <a:latin typeface="+mn-lt"/>
                <a:ea typeface="+mn-ea"/>
                <a:cs typeface="+mn-cs"/>
              </a:rPr>
              <a:t>the only choice is to disable software ports, but that won’t happen if the programmer</a:t>
            </a:r>
          </a:p>
          <a:p>
            <a:r>
              <a:rPr lang="en-US" sz="1200" kern="1200" baseline="0" dirty="0" smtClean="0">
                <a:solidFill>
                  <a:schemeClr val="tx1"/>
                </a:solidFill>
                <a:latin typeface="+mn-lt"/>
                <a:ea typeface="+mn-ea"/>
                <a:cs typeface="+mn-cs"/>
              </a:rPr>
              <a:t>requires the port left open for the user’s application program to operate.</a:t>
            </a:r>
          </a:p>
          <a:p>
            <a:r>
              <a:rPr lang="en-US" sz="1200" b="1" kern="1200" baseline="0" dirty="0" smtClean="0">
                <a:solidFill>
                  <a:schemeClr val="tx1"/>
                </a:solidFill>
                <a:latin typeface="+mn-lt"/>
                <a:ea typeface="+mn-ea"/>
                <a:cs typeface="+mn-cs"/>
              </a:rPr>
              <a:t>Logic Bomb The concept of the </a:t>
            </a:r>
            <a:r>
              <a:rPr lang="en-US" sz="1200" b="1" i="1" kern="1200" baseline="0" dirty="0" smtClean="0">
                <a:solidFill>
                  <a:schemeClr val="tx1"/>
                </a:solidFill>
                <a:latin typeface="+mn-lt"/>
                <a:ea typeface="+mn-ea"/>
                <a:cs typeface="+mn-cs"/>
              </a:rPr>
              <a:t>logic bomb is designed around dormant program code that</a:t>
            </a:r>
          </a:p>
          <a:p>
            <a:r>
              <a:rPr lang="en-US" sz="1200" kern="1200" baseline="0" dirty="0" smtClean="0">
                <a:solidFill>
                  <a:schemeClr val="tx1"/>
                </a:solidFill>
                <a:latin typeface="+mn-lt"/>
                <a:ea typeface="+mn-ea"/>
                <a:cs typeface="+mn-cs"/>
              </a:rPr>
              <a:t>is waiting for a trigger event to cause detonation. Unlike a virus or worm, logic bombs do not</a:t>
            </a:r>
          </a:p>
          <a:p>
            <a:r>
              <a:rPr lang="en-US" sz="1200" kern="1200" baseline="0" dirty="0" smtClean="0">
                <a:solidFill>
                  <a:schemeClr val="tx1"/>
                </a:solidFill>
                <a:latin typeface="+mn-lt"/>
                <a:ea typeface="+mn-ea"/>
                <a:cs typeface="+mn-cs"/>
              </a:rPr>
              <a:t>travel. The logic bomb remains in one location, awaiting detonation. Logic bombs are difficult</a:t>
            </a:r>
          </a:p>
          <a:p>
            <a:r>
              <a:rPr lang="en-US" sz="1200" kern="1200" baseline="0" dirty="0" smtClean="0">
                <a:solidFill>
                  <a:schemeClr val="tx1"/>
                </a:solidFill>
                <a:latin typeface="+mn-lt"/>
                <a:ea typeface="+mn-ea"/>
                <a:cs typeface="+mn-cs"/>
              </a:rPr>
              <a:t>to detect. Some logic bombs are intentional, and others are the unintentional result of poor</a:t>
            </a:r>
          </a:p>
          <a:p>
            <a:r>
              <a:rPr lang="en-US" sz="1200" kern="1200" baseline="0" dirty="0" smtClean="0">
                <a:solidFill>
                  <a:schemeClr val="tx1"/>
                </a:solidFill>
                <a:latin typeface="+mn-lt"/>
                <a:ea typeface="+mn-ea"/>
                <a:cs typeface="+mn-cs"/>
              </a:rPr>
              <a:t>programming. Intentional logic bombs can be set to detonate after the perpetrator is gone.</a:t>
            </a:r>
          </a:p>
          <a:p>
            <a:r>
              <a:rPr lang="en-US" sz="1200" b="1" kern="1200" baseline="0" dirty="0" smtClean="0">
                <a:solidFill>
                  <a:schemeClr val="tx1"/>
                </a:solidFill>
                <a:latin typeface="+mn-lt"/>
                <a:ea typeface="+mn-ea"/>
                <a:cs typeface="+mn-cs"/>
              </a:rPr>
              <a:t>Time Bomb Programmers can install </a:t>
            </a:r>
            <a:r>
              <a:rPr lang="en-US" sz="1200" b="1" i="1" kern="1200" baseline="0" dirty="0" smtClean="0">
                <a:solidFill>
                  <a:schemeClr val="tx1"/>
                </a:solidFill>
                <a:latin typeface="+mn-lt"/>
                <a:ea typeface="+mn-ea"/>
                <a:cs typeface="+mn-cs"/>
              </a:rPr>
              <a:t>time bombs in their program to disable the software</a:t>
            </a:r>
          </a:p>
          <a:p>
            <a:r>
              <a:rPr lang="en-US" sz="1200" kern="1200" baseline="0" dirty="0" smtClean="0">
                <a:solidFill>
                  <a:schemeClr val="tx1"/>
                </a:solidFill>
                <a:latin typeface="+mn-lt"/>
                <a:ea typeface="+mn-ea"/>
                <a:cs typeface="+mn-cs"/>
              </a:rPr>
              <a:t>upon a predetermined date. Time bombs might be used to kill programs on symbolic dates</a:t>
            </a:r>
          </a:p>
          <a:p>
            <a:r>
              <a:rPr lang="en-US" sz="1200" kern="1200" baseline="0" dirty="0" smtClean="0">
                <a:solidFill>
                  <a:schemeClr val="tx1"/>
                </a:solidFill>
                <a:latin typeface="+mn-lt"/>
                <a:ea typeface="+mn-ea"/>
                <a:cs typeface="+mn-cs"/>
              </a:rPr>
              <a:t>such as April Fools’ Day or the anniversary of a historic event. Free trial evaluation versions</a:t>
            </a:r>
          </a:p>
          <a:p>
            <a:r>
              <a:rPr lang="en-US" sz="1200" kern="1200" baseline="0" dirty="0" smtClean="0">
                <a:solidFill>
                  <a:schemeClr val="tx1"/>
                </a:solidFill>
                <a:latin typeface="+mn-lt"/>
                <a:ea typeface="+mn-ea"/>
                <a:cs typeface="+mn-cs"/>
              </a:rPr>
              <a:t>of software use the time bomb mechanism to disable their program after 30–60 days with</a:t>
            </a:r>
          </a:p>
          <a:p>
            <a:r>
              <a:rPr lang="en-US" sz="1200" kern="1200" baseline="0" dirty="0" smtClean="0">
                <a:solidFill>
                  <a:schemeClr val="tx1"/>
                </a:solidFill>
                <a:latin typeface="+mn-lt"/>
                <a:ea typeface="+mn-ea"/>
                <a:cs typeface="+mn-cs"/>
              </a:rPr>
              <a:t>the intention of forcing the user to purchase a license. Time bombs can be installed by the</a:t>
            </a:r>
          </a:p>
          <a:p>
            <a:r>
              <a:rPr lang="en-US" sz="1200" kern="1200" baseline="0" dirty="0" smtClean="0">
                <a:solidFill>
                  <a:schemeClr val="tx1"/>
                </a:solidFill>
                <a:latin typeface="+mn-lt"/>
                <a:ea typeface="+mn-ea"/>
                <a:cs typeface="+mn-cs"/>
              </a:rPr>
              <a:t>vendor to eliminate perpetual customer support issues by forcing upgrades after a few years.</a:t>
            </a:r>
          </a:p>
          <a:p>
            <a:r>
              <a:rPr lang="en-US" sz="1200" kern="1200" baseline="0" dirty="0" smtClean="0">
                <a:solidFill>
                  <a:schemeClr val="tx1"/>
                </a:solidFill>
                <a:latin typeface="+mn-lt"/>
                <a:ea typeface="+mn-ea"/>
                <a:cs typeface="+mn-cs"/>
              </a:rPr>
              <a:t>The software installation utility will no longer run or install, because the programmer’s time</a:t>
            </a:r>
          </a:p>
          <a:p>
            <a:r>
              <a:rPr lang="en-US" sz="1200" kern="1200" baseline="0" dirty="0" smtClean="0">
                <a:solidFill>
                  <a:schemeClr val="tx1"/>
                </a:solidFill>
                <a:latin typeface="+mn-lt"/>
                <a:ea typeface="+mn-ea"/>
                <a:cs typeface="+mn-cs"/>
              </a:rPr>
              <a:t>bomb setting disabled the program. Now when trying to run the software, a message directs</a:t>
            </a:r>
          </a:p>
          <a:p>
            <a:r>
              <a:rPr lang="en-US" sz="1200" kern="1200" baseline="0" dirty="0" smtClean="0">
                <a:solidFill>
                  <a:schemeClr val="tx1"/>
                </a:solidFill>
                <a:latin typeface="+mn-lt"/>
                <a:ea typeface="+mn-ea"/>
                <a:cs typeface="+mn-cs"/>
              </a:rPr>
              <a:t>user to contact customer support to purchase an upgrade. Hackers use the same technique to</a:t>
            </a:r>
          </a:p>
          <a:p>
            <a:r>
              <a:rPr lang="en-US" sz="1200" kern="1200" baseline="0" dirty="0" smtClean="0">
                <a:solidFill>
                  <a:schemeClr val="tx1"/>
                </a:solidFill>
                <a:latin typeface="+mn-lt"/>
                <a:ea typeface="+mn-ea"/>
                <a:cs typeface="+mn-cs"/>
              </a:rPr>
              <a:t>disrupt operations.</a:t>
            </a:r>
          </a:p>
          <a:p>
            <a:r>
              <a:rPr lang="en-US" sz="1200" b="1" kern="1200" baseline="0" dirty="0" smtClean="0">
                <a:solidFill>
                  <a:schemeClr val="tx1"/>
                </a:solidFill>
                <a:latin typeface="+mn-lt"/>
                <a:ea typeface="+mn-ea"/>
                <a:cs typeface="+mn-cs"/>
              </a:rPr>
              <a:t>Trapdoor Computer programmers frequently install a shortcut, also known as a </a:t>
            </a:r>
            <a:r>
              <a:rPr lang="en-US" sz="1200" b="1" i="1" kern="1200" baseline="0" dirty="0" smtClean="0">
                <a:solidFill>
                  <a:schemeClr val="tx1"/>
                </a:solidFill>
                <a:latin typeface="+mn-lt"/>
                <a:ea typeface="+mn-ea"/>
                <a:cs typeface="+mn-cs"/>
              </a:rPr>
              <a:t>trapdoor,</a:t>
            </a:r>
          </a:p>
          <a:p>
            <a:r>
              <a:rPr lang="en-US" sz="1200" kern="1200" baseline="0" dirty="0" smtClean="0">
                <a:solidFill>
                  <a:schemeClr val="tx1"/>
                </a:solidFill>
                <a:latin typeface="+mn-lt"/>
                <a:ea typeface="+mn-ea"/>
                <a:cs typeface="+mn-cs"/>
              </a:rPr>
              <a:t>for use during software testing. The trapdoor is a hidden access point within the computer</a:t>
            </a:r>
          </a:p>
          <a:p>
            <a:r>
              <a:rPr lang="en-US" sz="1200" kern="1200" baseline="0" dirty="0" smtClean="0">
                <a:solidFill>
                  <a:schemeClr val="tx1"/>
                </a:solidFill>
                <a:latin typeface="+mn-lt"/>
                <a:ea typeface="+mn-ea"/>
                <a:cs typeface="+mn-cs"/>
              </a:rPr>
              <a:t>software. A competent programmer will remove the majority of trapdoors before releasing</a:t>
            </a:r>
          </a:p>
          <a:p>
            <a:r>
              <a:rPr lang="en-US" sz="1200" kern="1200" baseline="0" dirty="0" smtClean="0">
                <a:solidFill>
                  <a:schemeClr val="tx1"/>
                </a:solidFill>
                <a:latin typeface="+mn-lt"/>
                <a:ea typeface="+mn-ea"/>
                <a:cs typeface="+mn-cs"/>
              </a:rPr>
              <a:t>a production version of the program. However, several vendors routinely leave a trapdoor</a:t>
            </a:r>
          </a:p>
          <a:p>
            <a:r>
              <a:rPr lang="en-US" sz="1200" kern="1200" baseline="0" dirty="0" smtClean="0">
                <a:solidFill>
                  <a:schemeClr val="tx1"/>
                </a:solidFill>
                <a:latin typeface="+mn-lt"/>
                <a:ea typeface="+mn-ea"/>
                <a:cs typeface="+mn-cs"/>
              </a:rPr>
              <a:t>in a computer program to facilitate user support. Commercial encryption software began to</a:t>
            </a:r>
          </a:p>
          <a:p>
            <a:r>
              <a:rPr lang="en-US" sz="1200" kern="1200" baseline="0" dirty="0" smtClean="0">
                <a:solidFill>
                  <a:schemeClr val="tx1"/>
                </a:solidFill>
                <a:latin typeface="+mn-lt"/>
                <a:ea typeface="+mn-ea"/>
                <a:cs typeface="+mn-cs"/>
              </a:rPr>
              <a:t>change in 1996 with the addition of “key recovery” features. This is basically a trap door</a:t>
            </a:r>
          </a:p>
          <a:p>
            <a:r>
              <a:rPr lang="en-US" sz="1200" kern="1200" baseline="0" dirty="0" smtClean="0">
                <a:solidFill>
                  <a:schemeClr val="tx1"/>
                </a:solidFill>
                <a:latin typeface="+mn-lt"/>
                <a:ea typeface="+mn-ea"/>
                <a:cs typeface="+mn-cs"/>
              </a:rPr>
              <a:t>feature to recover lost encryption keys and to allow the government to read encrypted files,</a:t>
            </a:r>
          </a:p>
          <a:p>
            <a:r>
              <a:rPr lang="en-US" sz="1200" kern="1200" baseline="0" dirty="0" smtClean="0">
                <a:solidFill>
                  <a:schemeClr val="tx1"/>
                </a:solidFill>
                <a:latin typeface="+mn-lt"/>
                <a:ea typeface="+mn-ea"/>
                <a:cs typeface="+mn-cs"/>
              </a:rPr>
              <a:t>if necessary.</a:t>
            </a:r>
          </a:p>
          <a:p>
            <a:r>
              <a:rPr lang="en-US" sz="1200" b="1" kern="1200" baseline="0" dirty="0" smtClean="0">
                <a:solidFill>
                  <a:schemeClr val="tx1"/>
                </a:solidFill>
                <a:latin typeface="+mn-lt"/>
                <a:ea typeface="+mn-ea"/>
                <a:cs typeface="+mn-cs"/>
              </a:rPr>
              <a:t>Root Kit One of the most threatening attacks is the secret compromise of the operating</a:t>
            </a:r>
          </a:p>
          <a:p>
            <a:r>
              <a:rPr lang="en-US" sz="1200" kern="1200" baseline="0" dirty="0" smtClean="0">
                <a:solidFill>
                  <a:schemeClr val="tx1"/>
                </a:solidFill>
                <a:latin typeface="+mn-lt"/>
                <a:ea typeface="+mn-ea"/>
                <a:cs typeface="+mn-cs"/>
              </a:rPr>
              <a:t>system kernel. Attackers embed a </a:t>
            </a:r>
            <a:r>
              <a:rPr lang="en-US" sz="1200" i="1" kern="1200" baseline="0" dirty="0" smtClean="0">
                <a:solidFill>
                  <a:schemeClr val="tx1"/>
                </a:solidFill>
                <a:latin typeface="+mn-lt"/>
                <a:ea typeface="+mn-ea"/>
                <a:cs typeface="+mn-cs"/>
              </a:rPr>
              <a:t>root kit into downloadable software. This malicious software</a:t>
            </a:r>
          </a:p>
          <a:p>
            <a:r>
              <a:rPr lang="en-US" sz="1200" kern="1200" baseline="0" dirty="0" smtClean="0">
                <a:solidFill>
                  <a:schemeClr val="tx1"/>
                </a:solidFill>
                <a:latin typeface="+mn-lt"/>
                <a:ea typeface="+mn-ea"/>
                <a:cs typeface="+mn-cs"/>
              </a:rPr>
              <a:t>will subvert security settings by linking itself directly into the kernel processes, system</a:t>
            </a:r>
          </a:p>
          <a:p>
            <a:r>
              <a:rPr lang="en-US" sz="1200" kern="1200" baseline="0" dirty="0" smtClean="0">
                <a:solidFill>
                  <a:schemeClr val="tx1"/>
                </a:solidFill>
                <a:latin typeface="+mn-lt"/>
                <a:ea typeface="+mn-ea"/>
                <a:cs typeface="+mn-cs"/>
              </a:rPr>
              <a:t>memory, address registers, and swap space. Root kits operate in stealth to hide their presence.</a:t>
            </a:r>
          </a:p>
          <a:p>
            <a:r>
              <a:rPr lang="en-US" sz="1200" kern="1200" baseline="0" dirty="0" smtClean="0">
                <a:solidFill>
                  <a:schemeClr val="tx1"/>
                </a:solidFill>
                <a:latin typeface="+mn-lt"/>
                <a:ea typeface="+mn-ea"/>
                <a:cs typeface="+mn-cs"/>
              </a:rPr>
              <a:t>Hackers designed root kits to never display their execution as running applications. The system</a:t>
            </a:r>
          </a:p>
          <a:p>
            <a:r>
              <a:rPr lang="en-US" sz="1200" kern="1200" baseline="0" dirty="0" smtClean="0">
                <a:solidFill>
                  <a:schemeClr val="tx1"/>
                </a:solidFill>
                <a:latin typeface="+mn-lt"/>
                <a:ea typeface="+mn-ea"/>
                <a:cs typeface="+mn-cs"/>
              </a:rPr>
              <a:t>resource monitor does not show any activity related to the presence of the root kit. After</a:t>
            </a:r>
          </a:p>
          <a:p>
            <a:r>
              <a:rPr lang="en-US" sz="1200" kern="1200" baseline="0" dirty="0" smtClean="0">
                <a:solidFill>
                  <a:schemeClr val="tx1"/>
                </a:solidFill>
                <a:latin typeface="+mn-lt"/>
                <a:ea typeface="+mn-ea"/>
                <a:cs typeface="+mn-cs"/>
              </a:rPr>
              <a:t>the root kit is installed, the hacker has control over the system. The computer is completely</a:t>
            </a:r>
          </a:p>
          <a:p>
            <a:r>
              <a:rPr lang="en-US" sz="1200" kern="1200" baseline="0" dirty="0" smtClean="0">
                <a:solidFill>
                  <a:schemeClr val="tx1"/>
                </a:solidFill>
                <a:latin typeface="+mn-lt"/>
                <a:ea typeface="+mn-ea"/>
                <a:cs typeface="+mn-cs"/>
              </a:rPr>
              <a:t>compromised. Automatic update features use the same techniques as malicious root kits to</a:t>
            </a:r>
          </a:p>
          <a:p>
            <a:r>
              <a:rPr lang="en-US" sz="1200" kern="1200" baseline="0" dirty="0" smtClean="0">
                <a:solidFill>
                  <a:schemeClr val="tx1"/>
                </a:solidFill>
                <a:latin typeface="+mn-lt"/>
                <a:ea typeface="+mn-ea"/>
                <a:cs typeface="+mn-cs"/>
              </a:rPr>
              <a:t>allow the software vendor to bypass your security settings. Vendors know that using the term</a:t>
            </a:r>
          </a:p>
          <a:p>
            <a:r>
              <a:rPr lang="en-US" sz="1200" i="1" kern="1200" baseline="0" dirty="0" smtClean="0">
                <a:solidFill>
                  <a:schemeClr val="tx1"/>
                </a:solidFill>
                <a:latin typeface="+mn-lt"/>
                <a:ea typeface="+mn-ea"/>
                <a:cs typeface="+mn-cs"/>
              </a:rPr>
              <a:t>root kit may alarm users. Software agent is just another name for a root kit.</a:t>
            </a:r>
          </a:p>
          <a:p>
            <a:r>
              <a:rPr lang="en-US" sz="1200" b="1" kern="1200" baseline="0" dirty="0" smtClean="0">
                <a:solidFill>
                  <a:schemeClr val="tx1"/>
                </a:solidFill>
                <a:latin typeface="+mn-lt"/>
                <a:ea typeface="+mn-ea"/>
                <a:cs typeface="+mn-cs"/>
              </a:rPr>
              <a:t>Brute Force Attack </a:t>
            </a:r>
            <a:r>
              <a:rPr lang="en-US" sz="1200" b="1" i="1" kern="1200" baseline="0" dirty="0" smtClean="0">
                <a:solidFill>
                  <a:schemeClr val="tx1"/>
                </a:solidFill>
                <a:latin typeface="+mn-lt"/>
                <a:ea typeface="+mn-ea"/>
                <a:cs typeface="+mn-cs"/>
              </a:rPr>
              <a:t>Brute force is the use of extreme effort to overcome an obstacle. For</a:t>
            </a:r>
          </a:p>
          <a:p>
            <a:r>
              <a:rPr lang="en-US" sz="1200" kern="1200" baseline="0" dirty="0" smtClean="0">
                <a:solidFill>
                  <a:schemeClr val="tx1"/>
                </a:solidFill>
                <a:latin typeface="+mn-lt"/>
                <a:ea typeface="+mn-ea"/>
                <a:cs typeface="+mn-cs"/>
              </a:rPr>
              <a:t>example, an amateur could discover the combination to a safe by dialing all of the 63,000</a:t>
            </a:r>
          </a:p>
          <a:p>
            <a:r>
              <a:rPr lang="en-US" sz="1200" kern="1200" baseline="0" dirty="0" smtClean="0">
                <a:solidFill>
                  <a:schemeClr val="tx1"/>
                </a:solidFill>
                <a:latin typeface="+mn-lt"/>
                <a:ea typeface="+mn-ea"/>
                <a:cs typeface="+mn-cs"/>
              </a:rPr>
              <a:t>possible combinations. There is a mathematical likelihood that the actual combination will be</a:t>
            </a:r>
          </a:p>
          <a:p>
            <a:r>
              <a:rPr lang="en-US" sz="1200" kern="1200" baseline="0" dirty="0" smtClean="0">
                <a:solidFill>
                  <a:schemeClr val="tx1"/>
                </a:solidFill>
                <a:latin typeface="+mn-lt"/>
                <a:ea typeface="+mn-ea"/>
                <a:cs typeface="+mn-cs"/>
              </a:rPr>
              <a:t>determined after trying less than one-third of the possible combinations. </a:t>
            </a:r>
            <a:r>
              <a:rPr lang="en-US" sz="1200" i="1" kern="1200" baseline="0" dirty="0" smtClean="0">
                <a:solidFill>
                  <a:schemeClr val="tx1"/>
                </a:solidFill>
                <a:latin typeface="+mn-lt"/>
                <a:ea typeface="+mn-ea"/>
                <a:cs typeface="+mn-cs"/>
              </a:rPr>
              <a:t>Brute force attacks</a:t>
            </a:r>
          </a:p>
          <a:p>
            <a:r>
              <a:rPr lang="en-US" sz="1200" kern="1200" baseline="0" dirty="0" smtClean="0">
                <a:solidFill>
                  <a:schemeClr val="tx1"/>
                </a:solidFill>
                <a:latin typeface="+mn-lt"/>
                <a:ea typeface="+mn-ea"/>
                <a:cs typeface="+mn-cs"/>
              </a:rPr>
              <a:t>are frequently used against user logon IDs and passwords. In one particular attack, all of the</a:t>
            </a:r>
            <a:endParaRPr lang="en-US" dirty="0"/>
          </a:p>
        </p:txBody>
      </p:sp>
      <p:sp>
        <p:nvSpPr>
          <p:cNvPr id="4" name="Slide Number Placeholder 3"/>
          <p:cNvSpPr>
            <a:spLocks noGrp="1"/>
          </p:cNvSpPr>
          <p:nvPr>
            <p:ph type="sldNum" sz="quarter" idx="10"/>
          </p:nvPr>
        </p:nvSpPr>
        <p:spPr/>
        <p:txBody>
          <a:bodyPr/>
          <a:lstStyle/>
          <a:p>
            <a:fld id="{1B5231BC-18F5-44FC-8441-3D0BC691EA50}"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Classified means that the data is ranked somewhere in a protection scheme (aka</a:t>
            </a:r>
          </a:p>
          <a:p>
            <a:r>
              <a:rPr lang="en-US" sz="1200" kern="1200" baseline="0" dirty="0" smtClean="0">
                <a:solidFill>
                  <a:schemeClr val="tx1"/>
                </a:solidFill>
                <a:latin typeface="+mn-lt"/>
                <a:ea typeface="+mn-ea"/>
                <a:cs typeface="+mn-cs"/>
              </a:rPr>
              <a:t>protection plan).</a:t>
            </a:r>
          </a:p>
          <a:p>
            <a:r>
              <a:rPr lang="en-US" sz="1200" b="1" kern="1200" baseline="0" dirty="0" smtClean="0">
                <a:solidFill>
                  <a:schemeClr val="tx1"/>
                </a:solidFill>
                <a:latin typeface="+mn-lt"/>
                <a:ea typeface="+mn-ea"/>
                <a:cs typeface="+mn-cs"/>
              </a:rPr>
              <a:t>Unclassified is synonymous with public records or unprotected data. This type of</a:t>
            </a:r>
          </a:p>
          <a:p>
            <a:r>
              <a:rPr lang="en-US" sz="1200" kern="1200" baseline="0" dirty="0" smtClean="0">
                <a:solidFill>
                  <a:schemeClr val="tx1"/>
                </a:solidFill>
                <a:latin typeface="+mn-lt"/>
                <a:ea typeface="+mn-ea"/>
                <a:cs typeface="+mn-cs"/>
              </a:rPr>
              <a:t>design has been used for hundreds, if not thousands, of years in government, military,</a:t>
            </a:r>
          </a:p>
          <a:p>
            <a:r>
              <a:rPr lang="en-US" sz="1200" kern="1200" baseline="0" dirty="0" smtClean="0">
                <a:solidFill>
                  <a:schemeClr val="tx1"/>
                </a:solidFill>
                <a:latin typeface="+mn-lt"/>
                <a:ea typeface="+mn-ea"/>
                <a:cs typeface="+mn-cs"/>
              </a:rPr>
              <a:t>and commerce.</a:t>
            </a:r>
            <a:endParaRPr lang="en-US" dirty="0"/>
          </a:p>
        </p:txBody>
      </p:sp>
      <p:sp>
        <p:nvSpPr>
          <p:cNvPr id="4" name="Slide Number Placeholder 3"/>
          <p:cNvSpPr>
            <a:spLocks noGrp="1"/>
          </p:cNvSpPr>
          <p:nvPr>
            <p:ph type="sldNum" sz="quarter" idx="10"/>
          </p:nvPr>
        </p:nvSpPr>
        <p:spPr/>
        <p:txBody>
          <a:bodyPr/>
          <a:lstStyle/>
          <a:p>
            <a:fld id="{1B5231BC-18F5-44FC-8441-3D0BC691EA50}"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963" name="Picture 171" descr="8"/>
          <p:cNvPicPr>
            <a:picLocks noChangeArrowheads="1"/>
          </p:cNvPicPr>
          <p:nvPr/>
        </p:nvPicPr>
        <p:blipFill>
          <a:blip r:embed="rId2" cstate="print"/>
          <a:srcRect l="200"/>
          <a:stretch>
            <a:fillRect/>
          </a:stretch>
        </p:blipFill>
        <p:spPr bwMode="auto">
          <a:xfrm>
            <a:off x="0" y="5168900"/>
            <a:ext cx="9140825" cy="1700213"/>
          </a:xfrm>
          <a:prstGeom prst="rect">
            <a:avLst/>
          </a:prstGeom>
          <a:noFill/>
        </p:spPr>
      </p:pic>
      <p:pic>
        <p:nvPicPr>
          <p:cNvPr id="33964" name="Picture 172" descr="8"/>
          <p:cNvPicPr>
            <a:picLocks noChangeAspect="1" noChangeArrowheads="1"/>
          </p:cNvPicPr>
          <p:nvPr/>
        </p:nvPicPr>
        <p:blipFill>
          <a:blip r:embed="rId3" cstate="print"/>
          <a:srcRect/>
          <a:stretch>
            <a:fillRect/>
          </a:stretch>
        </p:blipFill>
        <p:spPr bwMode="auto">
          <a:xfrm>
            <a:off x="0" y="0"/>
            <a:ext cx="9144000" cy="1689100"/>
          </a:xfrm>
          <a:prstGeom prst="rect">
            <a:avLst/>
          </a:prstGeom>
          <a:noFill/>
        </p:spPr>
      </p:pic>
      <p:sp>
        <p:nvSpPr>
          <p:cNvPr id="33800" name="Rectangle 8"/>
          <p:cNvSpPr>
            <a:spLocks noGrp="1" noChangeArrowheads="1"/>
          </p:cNvSpPr>
          <p:nvPr>
            <p:ph type="ctrTitle"/>
          </p:nvPr>
        </p:nvSpPr>
        <p:spPr bwMode="black">
          <a:xfrm>
            <a:off x="390525" y="2493963"/>
            <a:ext cx="7954963" cy="1470025"/>
          </a:xfrm>
        </p:spPr>
        <p:txBody>
          <a:bodyPr/>
          <a:lstStyle>
            <a:lvl1pPr>
              <a:defRPr>
                <a:solidFill>
                  <a:schemeClr val="tx1"/>
                </a:solidFill>
              </a:defRPr>
            </a:lvl1pPr>
          </a:lstStyle>
          <a:p>
            <a:r>
              <a:rPr lang="en-US" altLang="en-US" smtClean="0"/>
              <a:t>Click to edit Master title style</a:t>
            </a:r>
            <a:endParaRPr lang="en-US" altLang="en-US"/>
          </a:p>
        </p:txBody>
      </p:sp>
      <p:sp>
        <p:nvSpPr>
          <p:cNvPr id="33801" name="Rectangle 9"/>
          <p:cNvSpPr>
            <a:spLocks noGrp="1" noChangeArrowheads="1"/>
          </p:cNvSpPr>
          <p:nvPr>
            <p:ph type="subTitle" idx="1"/>
          </p:nvPr>
        </p:nvSpPr>
        <p:spPr bwMode="black">
          <a:xfrm>
            <a:off x="1949450" y="4106863"/>
            <a:ext cx="6400800" cy="1044575"/>
          </a:xfrm>
        </p:spPr>
        <p:txBody>
          <a:bodyPr/>
          <a:lstStyle>
            <a:lvl1pPr marL="0" indent="0">
              <a:buFont typeface="Wingdings" pitchFamily="2" charset="2"/>
              <a:buNone/>
              <a:defRPr sz="2000">
                <a:solidFill>
                  <a:srgbClr val="CCFF99"/>
                </a:solidFill>
              </a:defRPr>
            </a:lvl1pPr>
          </a:lstStyle>
          <a:p>
            <a:r>
              <a:rPr lang="en-US" smtClean="0"/>
              <a:t>Click to edit Master subtitle style</a:t>
            </a:r>
            <a:endParaRPr lang="en-US"/>
          </a:p>
        </p:txBody>
      </p:sp>
      <p:sp>
        <p:nvSpPr>
          <p:cNvPr id="33951" name="Rectangle 159"/>
          <p:cNvSpPr>
            <a:spLocks noChangeArrowheads="1"/>
          </p:cNvSpPr>
          <p:nvPr/>
        </p:nvSpPr>
        <p:spPr bwMode="white">
          <a:xfrm>
            <a:off x="7324725" y="6270625"/>
            <a:ext cx="1549400" cy="244475"/>
          </a:xfrm>
          <a:prstGeom prst="rect">
            <a:avLst/>
          </a:prstGeom>
          <a:noFill/>
          <a:ln w="9525">
            <a:noFill/>
            <a:miter lim="800000"/>
            <a:headEnd/>
            <a:tailEnd/>
          </a:ln>
          <a:effectLst/>
        </p:spPr>
        <p:txBody>
          <a:bodyPr>
            <a:spAutoFit/>
          </a:bodyPr>
          <a:lstStyle/>
          <a:p>
            <a:pPr algn="r" eaLnBrk="0" hangingPunct="0"/>
            <a:r>
              <a:rPr lang="en-US" altLang="en-US" sz="1000" dirty="0" smtClean="0"/>
              <a:t>IF 37325P</a:t>
            </a:r>
            <a:endParaRPr lang="en-US" altLang="en-US" sz="1000" dirty="0"/>
          </a:p>
        </p:txBody>
      </p:sp>
      <p:sp>
        <p:nvSpPr>
          <p:cNvPr id="33955" name="Line 163"/>
          <p:cNvSpPr>
            <a:spLocks noChangeShapeType="1"/>
          </p:cNvSpPr>
          <p:nvPr/>
        </p:nvSpPr>
        <p:spPr bwMode="black">
          <a:xfrm flipV="1">
            <a:off x="1863725" y="4217988"/>
            <a:ext cx="0" cy="933450"/>
          </a:xfrm>
          <a:prstGeom prst="line">
            <a:avLst/>
          </a:prstGeom>
          <a:noFill/>
          <a:ln w="12700">
            <a:solidFill>
              <a:schemeClr val="tx2"/>
            </a:solidFill>
            <a:round/>
            <a:headEnd/>
            <a:tailEnd/>
          </a:ln>
          <a:effectLst/>
        </p:spPr>
        <p:txBody>
          <a:bodyPr/>
          <a:lstStyle/>
          <a:p>
            <a:endParaRPr lang="en-US"/>
          </a:p>
        </p:txBody>
      </p:sp>
      <p:sp>
        <p:nvSpPr>
          <p:cNvPr id="33956" name="Line 164"/>
          <p:cNvSpPr>
            <a:spLocks noChangeShapeType="1"/>
          </p:cNvSpPr>
          <p:nvPr/>
        </p:nvSpPr>
        <p:spPr bwMode="black">
          <a:xfrm flipV="1">
            <a:off x="1862138" y="1362075"/>
            <a:ext cx="0" cy="328613"/>
          </a:xfrm>
          <a:prstGeom prst="line">
            <a:avLst/>
          </a:prstGeom>
          <a:noFill/>
          <a:ln w="12700">
            <a:solidFill>
              <a:schemeClr val="tx1"/>
            </a:solidFill>
            <a:round/>
            <a:headEnd/>
            <a:tailEnd/>
          </a:ln>
          <a:effectLst/>
        </p:spPr>
        <p:txBody>
          <a:bodyPr/>
          <a:lstStyle/>
          <a:p>
            <a:endParaRPr lang="en-US"/>
          </a:p>
        </p:txBody>
      </p:sp>
      <p:sp>
        <p:nvSpPr>
          <p:cNvPr id="33969" name="Rectangle 177"/>
          <p:cNvSpPr>
            <a:spLocks noGrp="1" noChangeArrowheads="1"/>
          </p:cNvSpPr>
          <p:nvPr>
            <p:ph type="dt" sz="quarter" idx="2"/>
          </p:nvPr>
        </p:nvSpPr>
        <p:spPr bwMode="auto">
          <a:xfrm>
            <a:off x="5391150" y="6221413"/>
            <a:ext cx="1619250"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fld id="{C8F2D796-8910-4F36-A10E-F278261F01E6}" type="datetimeFigureOut">
              <a:rPr lang="en-US" smtClean="0"/>
              <a:pPr/>
              <a:t>1/24/2015</a:t>
            </a:fld>
            <a:endParaRPr lang="en-US"/>
          </a:p>
        </p:txBody>
      </p:sp>
      <p:sp>
        <p:nvSpPr>
          <p:cNvPr id="33970" name="Rectangle 178"/>
          <p:cNvSpPr>
            <a:spLocks noGrp="1" noChangeArrowheads="1"/>
          </p:cNvSpPr>
          <p:nvPr>
            <p:ph type="ftr" sz="quarter" idx="3"/>
          </p:nvPr>
        </p:nvSpPr>
        <p:spPr bwMode="auto">
          <a:xfrm>
            <a:off x="2024063" y="6221413"/>
            <a:ext cx="2897187"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endParaRPr lang="en-US"/>
          </a:p>
        </p:txBody>
      </p:sp>
      <p:sp>
        <p:nvSpPr>
          <p:cNvPr id="33971" name="Rectangle 179"/>
          <p:cNvSpPr>
            <a:spLocks noChangeArrowheads="1"/>
          </p:cNvSpPr>
          <p:nvPr/>
        </p:nvSpPr>
        <p:spPr bwMode="black">
          <a:xfrm>
            <a:off x="2006600" y="1287463"/>
            <a:ext cx="5564188" cy="306387"/>
          </a:xfrm>
          <a:prstGeom prst="rect">
            <a:avLst/>
          </a:prstGeom>
          <a:noFill/>
          <a:ln w="9525" algn="ctr">
            <a:noFill/>
            <a:miter lim="800000"/>
            <a:headEnd/>
            <a:tailEnd/>
          </a:ln>
          <a:effectLst/>
        </p:spPr>
        <p:txBody>
          <a:bodyPr lIns="18288" tIns="18288" rIns="18288" bIns="18288" anchor="ctr"/>
          <a:lstStyle/>
          <a:p>
            <a:pPr marL="342900" indent="-342900">
              <a:lnSpc>
                <a:spcPct val="98000"/>
              </a:lnSpc>
              <a:spcBef>
                <a:spcPct val="20000"/>
              </a:spcBef>
            </a:pPr>
            <a:r>
              <a:rPr lang="en-US" dirty="0" err="1" smtClean="0">
                <a:solidFill>
                  <a:srgbClr val="FFFFFF"/>
                </a:solidFill>
              </a:rPr>
              <a:t>Universitas</a:t>
            </a:r>
            <a:r>
              <a:rPr lang="en-US" dirty="0" smtClean="0">
                <a:solidFill>
                  <a:srgbClr val="FFFFFF"/>
                </a:solidFill>
              </a:rPr>
              <a:t> </a:t>
            </a:r>
            <a:r>
              <a:rPr lang="en-US" dirty="0" err="1" smtClean="0">
                <a:solidFill>
                  <a:srgbClr val="FFFFFF"/>
                </a:solidFill>
              </a:rPr>
              <a:t>Komputer</a:t>
            </a:r>
            <a:r>
              <a:rPr lang="en-US" dirty="0" smtClean="0">
                <a:solidFill>
                  <a:srgbClr val="FFFFFF"/>
                </a:solidFill>
              </a:rPr>
              <a:t> Indonesia</a:t>
            </a:r>
            <a:endParaRPr lang="en-US" dirty="0">
              <a:solidFill>
                <a:srgbClr val="FFFFFF"/>
              </a:solidFill>
            </a:endParaRPr>
          </a:p>
        </p:txBody>
      </p:sp>
      <p:pic>
        <p:nvPicPr>
          <p:cNvPr id="15" name="Picture 14" descr="UNIKOMcolor.gif"/>
          <p:cNvPicPr>
            <a:picLocks noChangeAspect="1"/>
          </p:cNvPicPr>
          <p:nvPr/>
        </p:nvPicPr>
        <p:blipFill>
          <a:blip r:embed="rId4" cstate="print"/>
          <a:stretch>
            <a:fillRect/>
          </a:stretch>
        </p:blipFill>
        <p:spPr>
          <a:xfrm>
            <a:off x="7570787" y="265113"/>
            <a:ext cx="1303337" cy="13494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4925" y="871538"/>
            <a:ext cx="2076450" cy="480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871538"/>
            <a:ext cx="6078537" cy="480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81129"/>
            <a:ext cx="7772400" cy="1106553"/>
          </a:xfrm>
        </p:spPr>
        <p:txBody>
          <a:bodyPr/>
          <a:lstStyle>
            <a:lvl1pPr>
              <a:defRPr baseline="0">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5541235"/>
            <a:ext cx="6400800" cy="69492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D7EADDBC-36A0-4F35-94B6-88DB398E3C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FF3DB-2200-4963-B465-C235CDE20378}" type="slidenum">
              <a:rPr lang="en-US" smtClean="0"/>
              <a:pPr/>
              <a:t>‹#›</a:t>
            </a:fld>
            <a:endParaRPr lang="en-US"/>
          </a:p>
        </p:txBody>
      </p:sp>
    </p:spTree>
    <p:extLst>
      <p:ext uri="{BB962C8B-B14F-4D97-AF65-F5344CB8AC3E}">
        <p14:creationId xmlns="" xmlns:p14="http://schemas.microsoft.com/office/powerpoint/2010/main" val="20551764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74639"/>
            <a:ext cx="6563072"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123728" y="1600201"/>
            <a:ext cx="6563072" cy="4525963"/>
          </a:xfrm>
        </p:spPr>
        <p:txBody>
          <a:bodyPr/>
          <a:lstStyle>
            <a:lvl1pPr algn="l">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D7EADDBC-36A0-4F35-94B6-88DB398E3C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FF3DB-2200-4963-B465-C235CDE20378}" type="slidenum">
              <a:rPr lang="en-US" smtClean="0"/>
              <a:pPr/>
              <a:t>‹#›</a:t>
            </a:fld>
            <a:endParaRPr lang="en-US"/>
          </a:p>
        </p:txBody>
      </p:sp>
    </p:spTree>
    <p:extLst>
      <p:ext uri="{BB962C8B-B14F-4D97-AF65-F5344CB8AC3E}">
        <p14:creationId xmlns="" xmlns:p14="http://schemas.microsoft.com/office/powerpoint/2010/main" val="14567651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74639"/>
            <a:ext cx="8219256" cy="1143000"/>
          </a:xfrm>
          <a:solidFill>
            <a:schemeClr val="tx1">
              <a:lumMod val="95000"/>
              <a:lumOff val="5000"/>
            </a:schemeClr>
          </a:solidFill>
        </p:spPr>
        <p:txBody>
          <a:bodyPr/>
          <a:lstStyle>
            <a:lvl1pPr algn="ctr">
              <a:defRPr>
                <a:solidFill>
                  <a:srgbClr val="FFFF00"/>
                </a:solidFill>
              </a:defRPr>
            </a:lvl1pPr>
          </a:lstStyle>
          <a:p>
            <a:r>
              <a:rPr lang="en-US" dirty="0" smtClean="0"/>
              <a:t>Title</a:t>
            </a:r>
            <a:endParaRPr lang="en-US" dirty="0"/>
          </a:p>
        </p:txBody>
      </p:sp>
      <p:sp>
        <p:nvSpPr>
          <p:cNvPr id="3" name="Content Placeholder 2"/>
          <p:cNvSpPr>
            <a:spLocks noGrp="1"/>
          </p:cNvSpPr>
          <p:nvPr>
            <p:ph idx="1" hasCustomPrompt="1"/>
          </p:nvPr>
        </p:nvSpPr>
        <p:spPr>
          <a:xfrm>
            <a:off x="457200" y="1981200"/>
            <a:ext cx="8219256" cy="4137324"/>
          </a:xfrm>
        </p:spPr>
        <p:txBody>
          <a:bodyPr/>
          <a:lstStyle>
            <a:lvl1pPr marL="258763" indent="-258763" algn="l">
              <a:buFont typeface="Arial" pitchFamily="34" charset="0"/>
              <a:buChar char="•"/>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D7EADDBC-36A0-4F35-94B6-88DB398E3C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FF3DB-2200-4963-B465-C235CDE20378}" type="slidenum">
              <a:rPr lang="en-US" smtClean="0"/>
              <a:pPr/>
              <a:t>‹#›</a:t>
            </a:fld>
            <a:endParaRPr lang="en-US"/>
          </a:p>
        </p:txBody>
      </p:sp>
    </p:spTree>
    <p:extLst>
      <p:ext uri="{BB962C8B-B14F-4D97-AF65-F5344CB8AC3E}">
        <p14:creationId xmlns="" xmlns:p14="http://schemas.microsoft.com/office/powerpoint/2010/main" val="702463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2838" y="1776413"/>
            <a:ext cx="3597275"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1CFF3DB-2200-4963-B465-C235CDE203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bwMode="auto">
          <a:xfrm>
            <a:off x="153988" y="871538"/>
            <a:ext cx="8245475" cy="498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775" name="Rectangle 7"/>
          <p:cNvSpPr>
            <a:spLocks noGrp="1" noChangeArrowheads="1"/>
          </p:cNvSpPr>
          <p:nvPr>
            <p:ph type="body" idx="1"/>
          </p:nvPr>
        </p:nvSpPr>
        <p:spPr bwMode="auto">
          <a:xfrm>
            <a:off x="1112838" y="1776413"/>
            <a:ext cx="7348537" cy="390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3036" name="Picture 268" descr="8"/>
          <p:cNvPicPr>
            <a:picLocks noChangeArrowheads="1"/>
          </p:cNvPicPr>
          <p:nvPr/>
        </p:nvPicPr>
        <p:blipFill>
          <a:blip r:embed="rId13" cstate="print"/>
          <a:srcRect l="200" b="41270"/>
          <a:stretch>
            <a:fillRect/>
          </a:stretch>
        </p:blipFill>
        <p:spPr bwMode="auto">
          <a:xfrm>
            <a:off x="0" y="6470650"/>
            <a:ext cx="9140825" cy="385763"/>
          </a:xfrm>
          <a:prstGeom prst="rect">
            <a:avLst/>
          </a:prstGeom>
          <a:noFill/>
        </p:spPr>
      </p:pic>
      <p:pic>
        <p:nvPicPr>
          <p:cNvPr id="33037" name="Picture 269" descr="8"/>
          <p:cNvPicPr>
            <a:picLocks noChangeAspect="1" noChangeArrowheads="1"/>
          </p:cNvPicPr>
          <p:nvPr/>
        </p:nvPicPr>
        <p:blipFill>
          <a:blip r:embed="rId14" cstate="print"/>
          <a:srcRect t="33553" b="23215"/>
          <a:stretch>
            <a:fillRect/>
          </a:stretch>
        </p:blipFill>
        <p:spPr bwMode="auto">
          <a:xfrm>
            <a:off x="0" y="0"/>
            <a:ext cx="9144000" cy="384175"/>
          </a:xfrm>
          <a:prstGeom prst="rect">
            <a:avLst/>
          </a:prstGeom>
          <a:noFill/>
        </p:spPr>
      </p:pic>
      <p:sp>
        <p:nvSpPr>
          <p:cNvPr id="33039" name="Rectangle 271"/>
          <p:cNvSpPr>
            <a:spLocks noGrp="1" noChangeArrowheads="1"/>
          </p:cNvSpPr>
          <p:nvPr>
            <p:ph type="sldNum" sz="quarter" idx="4"/>
          </p:nvPr>
        </p:nvSpPr>
        <p:spPr bwMode="black">
          <a:xfrm>
            <a:off x="153988" y="6500813"/>
            <a:ext cx="1006475" cy="3206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000" b="1"/>
            </a:lvl1pPr>
          </a:lstStyle>
          <a:p>
            <a:fld id="{21CFF3DB-2200-4963-B465-C235CDE20378}" type="slidenum">
              <a:rPr lang="en-US" smtClean="0"/>
              <a:pPr/>
              <a:t>‹#›</a:t>
            </a:fld>
            <a:endParaRPr lang="en-US"/>
          </a:p>
        </p:txBody>
      </p:sp>
      <p:sp>
        <p:nvSpPr>
          <p:cNvPr id="33040" name="Text Box 272"/>
          <p:cNvSpPr txBox="1">
            <a:spLocks noChangeArrowheads="1"/>
          </p:cNvSpPr>
          <p:nvPr/>
        </p:nvSpPr>
        <p:spPr bwMode="auto">
          <a:xfrm>
            <a:off x="1447800" y="52388"/>
            <a:ext cx="2722220" cy="307777"/>
          </a:xfrm>
          <a:prstGeom prst="rect">
            <a:avLst/>
          </a:prstGeom>
          <a:noFill/>
          <a:ln w="9525">
            <a:noFill/>
            <a:miter lim="800000"/>
            <a:headEnd/>
            <a:tailEnd/>
          </a:ln>
          <a:effectLst/>
        </p:spPr>
        <p:txBody>
          <a:bodyPr wrap="none">
            <a:spAutoFit/>
          </a:bodyPr>
          <a:lstStyle/>
          <a:p>
            <a:pPr eaLnBrk="0" hangingPunct="0"/>
            <a:r>
              <a:rPr lang="en-US" altLang="en-US" sz="1400" dirty="0" err="1" smtClean="0"/>
              <a:t>Universitas</a:t>
            </a:r>
            <a:r>
              <a:rPr lang="en-US" altLang="en-US" sz="1400" dirty="0" smtClean="0"/>
              <a:t> </a:t>
            </a:r>
            <a:r>
              <a:rPr lang="en-US" altLang="en-US" sz="1400" dirty="0" err="1" smtClean="0"/>
              <a:t>Komputer</a:t>
            </a:r>
            <a:r>
              <a:rPr lang="en-US" altLang="en-US" sz="1400" dirty="0" smtClean="0"/>
              <a:t> Indonesia</a:t>
            </a:r>
            <a:endParaRPr lang="en-US" altLang="en-US" sz="1400" dirty="0"/>
          </a:p>
        </p:txBody>
      </p:sp>
      <p:sp>
        <p:nvSpPr>
          <p:cNvPr id="33041" name="Rectangle 273"/>
          <p:cNvSpPr>
            <a:spLocks noChangeArrowheads="1"/>
          </p:cNvSpPr>
          <p:nvPr/>
        </p:nvSpPr>
        <p:spPr bwMode="auto">
          <a:xfrm>
            <a:off x="1447800" y="6502400"/>
            <a:ext cx="5940425" cy="244475"/>
          </a:xfrm>
          <a:prstGeom prst="rect">
            <a:avLst/>
          </a:prstGeom>
          <a:noFill/>
          <a:ln w="9525">
            <a:noFill/>
            <a:miter lim="800000"/>
            <a:headEnd/>
            <a:tailEnd/>
          </a:ln>
          <a:effectLst/>
        </p:spPr>
        <p:txBody>
          <a:bodyPr>
            <a:spAutoFit/>
          </a:bodyPr>
          <a:lstStyle/>
          <a:p>
            <a:pPr eaLnBrk="0" hangingPunct="0"/>
            <a:r>
              <a:rPr lang="en-US" altLang="en-US" sz="1000" b="1" dirty="0" smtClean="0"/>
              <a:t>2D Transformation-Computer</a:t>
            </a:r>
            <a:r>
              <a:rPr lang="en-US" altLang="en-US" sz="1000" b="1" baseline="0" dirty="0" smtClean="0"/>
              <a:t> Graphic</a:t>
            </a:r>
            <a:endParaRPr lang="en-US" altLang="en-US" sz="1000" dirty="0"/>
          </a:p>
        </p:txBody>
      </p:sp>
      <p:sp>
        <p:nvSpPr>
          <p:cNvPr id="33042" name="Line 274"/>
          <p:cNvSpPr>
            <a:spLocks noChangeShapeType="1"/>
          </p:cNvSpPr>
          <p:nvPr/>
        </p:nvSpPr>
        <p:spPr bwMode="auto">
          <a:xfrm>
            <a:off x="1447800" y="147638"/>
            <a:ext cx="0" cy="231775"/>
          </a:xfrm>
          <a:prstGeom prst="line">
            <a:avLst/>
          </a:prstGeom>
          <a:noFill/>
          <a:ln w="9525">
            <a:solidFill>
              <a:schemeClr val="tx1"/>
            </a:solidFill>
            <a:round/>
            <a:headEnd/>
            <a:tailEnd/>
          </a:ln>
          <a:effectLst/>
        </p:spPr>
        <p:txBody>
          <a:bodyPr wrap="none" anchor="ctr"/>
          <a:lstStyle/>
          <a:p>
            <a:endParaRPr lang="en-US"/>
          </a:p>
        </p:txBody>
      </p:sp>
      <p:sp>
        <p:nvSpPr>
          <p:cNvPr id="33043" name="Line 275"/>
          <p:cNvSpPr>
            <a:spLocks noChangeShapeType="1"/>
          </p:cNvSpPr>
          <p:nvPr/>
        </p:nvSpPr>
        <p:spPr bwMode="auto">
          <a:xfrm>
            <a:off x="1447800" y="6475413"/>
            <a:ext cx="0" cy="195262"/>
          </a:xfrm>
          <a:prstGeom prst="line">
            <a:avLst/>
          </a:prstGeom>
          <a:noFill/>
          <a:ln w="9525">
            <a:solidFill>
              <a:schemeClr val="tx1"/>
            </a:solidFill>
            <a:round/>
            <a:headEnd/>
            <a:tailEnd/>
          </a:ln>
          <a:effectLst/>
        </p:spPr>
        <p:txBody>
          <a:bodyPr wrap="none" anchor="ctr"/>
          <a:lstStyle/>
          <a:p>
            <a:endParaRPr lang="en-US"/>
          </a:p>
        </p:txBody>
      </p:sp>
      <p:sp>
        <p:nvSpPr>
          <p:cNvPr id="33044" name="Rectangle 276"/>
          <p:cNvSpPr>
            <a:spLocks noChangeArrowheads="1"/>
          </p:cNvSpPr>
          <p:nvPr/>
        </p:nvSpPr>
        <p:spPr bwMode="auto">
          <a:xfrm>
            <a:off x="7481888" y="6499225"/>
            <a:ext cx="1549400" cy="244475"/>
          </a:xfrm>
          <a:prstGeom prst="rect">
            <a:avLst/>
          </a:prstGeom>
          <a:noFill/>
          <a:ln w="9525">
            <a:noFill/>
            <a:miter lim="800000"/>
            <a:headEnd/>
            <a:tailEnd/>
          </a:ln>
          <a:effectLst/>
        </p:spPr>
        <p:txBody>
          <a:bodyPr>
            <a:spAutoFit/>
          </a:bodyPr>
          <a:lstStyle/>
          <a:p>
            <a:pPr algn="r" eaLnBrk="0" hangingPunct="0"/>
            <a:r>
              <a:rPr lang="en-US" altLang="en-US" sz="1000" dirty="0" smtClean="0"/>
              <a:t>IF37325P</a:t>
            </a:r>
            <a:endParaRPr lang="en-US" altLang="en-US" sz="1000" dirty="0"/>
          </a:p>
        </p:txBody>
      </p:sp>
      <p:pic>
        <p:nvPicPr>
          <p:cNvPr id="14" name="Picture 13" descr="unikombw.gif"/>
          <p:cNvPicPr>
            <a:picLocks noChangeAspect="1"/>
          </p:cNvPicPr>
          <p:nvPr/>
        </p:nvPicPr>
        <p:blipFill>
          <a:blip r:embed="rId15"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8578851" y="-38100"/>
            <a:ext cx="452438" cy="450784"/>
          </a:xfrm>
          <a:prstGeom prst="rect">
            <a:avLst/>
          </a:prstGeom>
          <a:effectLst>
            <a:outerShdw blurRad="50800" dist="50800" dir="5400000" algn="ctr" rotWithShape="0">
              <a:schemeClr val="tx1"/>
            </a:outerShdw>
          </a:effec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a:solidFill>
            <a:schemeClr val="bg2"/>
          </a:solidFill>
          <a:latin typeface="+mj-lt"/>
          <a:ea typeface="+mj-ea"/>
          <a:cs typeface="+mj-cs"/>
        </a:defRPr>
      </a:lvl1pPr>
      <a:lvl2pPr algn="l" rtl="0" eaLnBrk="1" fontAlgn="base" hangingPunct="1">
        <a:lnSpc>
          <a:spcPct val="90000"/>
        </a:lnSpc>
        <a:spcBef>
          <a:spcPct val="0"/>
        </a:spcBef>
        <a:spcAft>
          <a:spcPct val="0"/>
        </a:spcAft>
        <a:defRPr sz="2800">
          <a:solidFill>
            <a:schemeClr val="bg2"/>
          </a:solidFill>
          <a:latin typeface="Arial" charset="0"/>
          <a:cs typeface="Arial" charset="0"/>
        </a:defRPr>
      </a:lvl2pPr>
      <a:lvl3pPr algn="l" rtl="0" eaLnBrk="1" fontAlgn="base" hangingPunct="1">
        <a:lnSpc>
          <a:spcPct val="90000"/>
        </a:lnSpc>
        <a:spcBef>
          <a:spcPct val="0"/>
        </a:spcBef>
        <a:spcAft>
          <a:spcPct val="0"/>
        </a:spcAft>
        <a:defRPr sz="2800">
          <a:solidFill>
            <a:schemeClr val="bg2"/>
          </a:solidFill>
          <a:latin typeface="Arial" charset="0"/>
          <a:cs typeface="Arial" charset="0"/>
        </a:defRPr>
      </a:lvl3pPr>
      <a:lvl4pPr algn="l" rtl="0" eaLnBrk="1" fontAlgn="base" hangingPunct="1">
        <a:lnSpc>
          <a:spcPct val="90000"/>
        </a:lnSpc>
        <a:spcBef>
          <a:spcPct val="0"/>
        </a:spcBef>
        <a:spcAft>
          <a:spcPct val="0"/>
        </a:spcAft>
        <a:defRPr sz="2800">
          <a:solidFill>
            <a:schemeClr val="bg2"/>
          </a:solidFill>
          <a:latin typeface="Arial" charset="0"/>
          <a:cs typeface="Arial" charset="0"/>
        </a:defRPr>
      </a:lvl4pPr>
      <a:lvl5pPr algn="l" rtl="0" eaLnBrk="1" fontAlgn="base" hangingPunct="1">
        <a:lnSpc>
          <a:spcPct val="90000"/>
        </a:lnSpc>
        <a:spcBef>
          <a:spcPct val="0"/>
        </a:spcBef>
        <a:spcAft>
          <a:spcPct val="0"/>
        </a:spcAft>
        <a:defRPr sz="2800">
          <a:solidFill>
            <a:schemeClr val="bg2"/>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bg2"/>
          </a:solidFill>
          <a:latin typeface="Arial" charset="0"/>
          <a:cs typeface="Arial" charset="0"/>
        </a:defRPr>
      </a:lvl6pPr>
      <a:lvl7pPr marL="914400" algn="l" rtl="0" eaLnBrk="1" fontAlgn="base" hangingPunct="1">
        <a:lnSpc>
          <a:spcPct val="90000"/>
        </a:lnSpc>
        <a:spcBef>
          <a:spcPct val="0"/>
        </a:spcBef>
        <a:spcAft>
          <a:spcPct val="0"/>
        </a:spcAft>
        <a:defRPr sz="2800">
          <a:solidFill>
            <a:schemeClr val="bg2"/>
          </a:solidFill>
          <a:latin typeface="Arial" charset="0"/>
          <a:cs typeface="Arial" charset="0"/>
        </a:defRPr>
      </a:lvl7pPr>
      <a:lvl8pPr marL="1371600" algn="l" rtl="0" eaLnBrk="1" fontAlgn="base" hangingPunct="1">
        <a:lnSpc>
          <a:spcPct val="90000"/>
        </a:lnSpc>
        <a:spcBef>
          <a:spcPct val="0"/>
        </a:spcBef>
        <a:spcAft>
          <a:spcPct val="0"/>
        </a:spcAft>
        <a:defRPr sz="2800">
          <a:solidFill>
            <a:schemeClr val="bg2"/>
          </a:solidFill>
          <a:latin typeface="Arial" charset="0"/>
          <a:cs typeface="Arial" charset="0"/>
        </a:defRPr>
      </a:lvl8pPr>
      <a:lvl9pPr marL="1828800" algn="l" rtl="0" eaLnBrk="1" fontAlgn="base" hangingPunct="1">
        <a:lnSpc>
          <a:spcPct val="90000"/>
        </a:lnSpc>
        <a:spcBef>
          <a:spcPct val="0"/>
        </a:spcBef>
        <a:spcAft>
          <a:spcPct val="0"/>
        </a:spcAft>
        <a:defRPr sz="2800">
          <a:solidFill>
            <a:schemeClr val="bg2"/>
          </a:solidFill>
          <a:latin typeface="Arial" charset="0"/>
          <a:cs typeface="Arial" charset="0"/>
        </a:defRPr>
      </a:lvl9pPr>
    </p:titleStyle>
    <p:bodyStyle>
      <a:lvl1pPr marL="228600" indent="-228600" algn="l" rtl="0" eaLnBrk="1" fontAlgn="base" hangingPunct="1">
        <a:spcBef>
          <a:spcPct val="0"/>
        </a:spcBef>
        <a:spcAft>
          <a:spcPct val="0"/>
        </a:spcAft>
        <a:buClr>
          <a:srgbClr val="CCFF99"/>
        </a:buClr>
        <a:buFont typeface="Wingdings" pitchFamily="2" charset="2"/>
        <a:buChar char="§"/>
        <a:defRPr>
          <a:solidFill>
            <a:schemeClr val="tx1"/>
          </a:solidFill>
          <a:latin typeface="+mn-lt"/>
          <a:ea typeface="+mn-ea"/>
          <a:cs typeface="+mn-cs"/>
        </a:defRPr>
      </a:lvl1pPr>
      <a:lvl2pPr marL="509588" indent="-166688" algn="l" rtl="0" eaLnBrk="1" fontAlgn="base" hangingPunct="1">
        <a:spcBef>
          <a:spcPct val="25000"/>
        </a:spcBef>
        <a:spcAft>
          <a:spcPct val="15000"/>
        </a:spcAft>
        <a:buClr>
          <a:srgbClr val="CCFF99"/>
        </a:buClr>
        <a:buFont typeface="Arial" charset="0"/>
        <a:buChar char="–"/>
        <a:defRPr sz="1400">
          <a:solidFill>
            <a:schemeClr val="tx1"/>
          </a:solidFill>
          <a:latin typeface="+mn-lt"/>
          <a:cs typeface="+mn-cs"/>
        </a:defRPr>
      </a:lvl2pPr>
      <a:lvl3pPr marL="790575"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3pPr>
      <a:lvl4pPr marL="1084263" indent="-179388" algn="l" rtl="0" eaLnBrk="1" fontAlgn="base" hangingPunct="1">
        <a:spcBef>
          <a:spcPct val="20000"/>
        </a:spcBef>
        <a:spcAft>
          <a:spcPct val="0"/>
        </a:spcAft>
        <a:buClr>
          <a:srgbClr val="CCFF99"/>
        </a:buClr>
        <a:buChar char="–"/>
        <a:defRPr sz="1400">
          <a:solidFill>
            <a:schemeClr val="tx1"/>
          </a:solidFill>
          <a:latin typeface="+mn-lt"/>
          <a:cs typeface="+mn-cs"/>
        </a:defRPr>
      </a:lvl4pPr>
      <a:lvl5pPr marL="13716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5pPr>
      <a:lvl6pPr marL="18288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6pPr>
      <a:lvl7pPr marL="22860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7pPr>
      <a:lvl8pPr marL="27432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8pPr>
      <a:lvl9pPr marL="32004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ADDBC-36A0-4F35-94B6-88DB398E3C1C}" type="datetimeFigureOut">
              <a:rPr lang="en-US" smtClean="0"/>
              <a:pPr/>
              <a:t>1/24/2015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FF3DB-2200-4963-B465-C235CDE20378}" type="slidenum">
              <a:rPr lang="en-US" smtClean="0"/>
              <a:pPr/>
              <a:t>‹#›</a:t>
            </a:fld>
            <a:endParaRPr lang="en-US"/>
          </a:p>
        </p:txBody>
      </p:sp>
    </p:spTree>
    <p:extLst>
      <p:ext uri="{BB962C8B-B14F-4D97-AF65-F5344CB8AC3E}">
        <p14:creationId xmlns="" xmlns:p14="http://schemas.microsoft.com/office/powerpoint/2010/main" val="204059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93963"/>
            <a:ext cx="6973888" cy="1470025"/>
          </a:xfrm>
          <a:solidFill>
            <a:schemeClr val="bg2">
              <a:lumMod val="10000"/>
            </a:schemeClr>
          </a:solidFill>
        </p:spPr>
        <p:txBody>
          <a:bodyPr>
            <a:normAutofit/>
          </a:bodyPr>
          <a:lstStyle/>
          <a:p>
            <a:r>
              <a:rPr lang="en-US" sz="2800" dirty="0" smtClean="0"/>
              <a:t>Chap 11 : Protecting</a:t>
            </a:r>
            <a:br>
              <a:rPr lang="en-US" sz="2800" dirty="0" smtClean="0"/>
            </a:br>
            <a:r>
              <a:rPr lang="en-US" sz="2800" dirty="0" smtClean="0"/>
              <a:t>Information Assets</a:t>
            </a:r>
            <a:endParaRPr lang="en-US" sz="2800" dirty="0"/>
          </a:p>
        </p:txBody>
      </p:sp>
      <p:sp>
        <p:nvSpPr>
          <p:cNvPr id="3" name="Subtitle 2"/>
          <p:cNvSpPr>
            <a:spLocks noGrp="1"/>
          </p:cNvSpPr>
          <p:nvPr>
            <p:ph type="subTitle" idx="1"/>
          </p:nvPr>
        </p:nvSpPr>
        <p:spPr>
          <a:xfrm>
            <a:off x="1371600" y="4876800"/>
            <a:ext cx="6400800" cy="694928"/>
          </a:xfrm>
        </p:spPr>
        <p:txBody>
          <a:bodyPr>
            <a:noAutofit/>
          </a:bodyPr>
          <a:lstStyle/>
          <a:p>
            <a:r>
              <a:rPr lang="en-US" sz="2400" dirty="0" smtClean="0"/>
              <a:t>Dr. Ir. </a:t>
            </a:r>
            <a:r>
              <a:rPr lang="en-US" sz="2400" dirty="0" err="1" smtClean="0"/>
              <a:t>Yeffry</a:t>
            </a:r>
            <a:r>
              <a:rPr lang="en-US" sz="2400" dirty="0" smtClean="0"/>
              <a:t> </a:t>
            </a:r>
            <a:r>
              <a:rPr lang="en-US" sz="2400" dirty="0" err="1" smtClean="0"/>
              <a:t>Handoko</a:t>
            </a:r>
            <a:r>
              <a:rPr lang="en-US" sz="2400" dirty="0" smtClean="0"/>
              <a:t> Putra, M.T</a:t>
            </a:r>
          </a:p>
          <a:p>
            <a:endParaRPr lang="en-US" sz="2400" dirty="0"/>
          </a:p>
          <a:p>
            <a:r>
              <a:rPr lang="en-US" sz="2400" dirty="0" smtClean="0"/>
              <a:t>Magister </a:t>
            </a:r>
            <a:r>
              <a:rPr lang="en-US" sz="2400" dirty="0" err="1" smtClean="0"/>
              <a:t>Sistem</a:t>
            </a:r>
            <a:r>
              <a:rPr lang="en-US" sz="2400" dirty="0" smtClean="0"/>
              <a:t> </a:t>
            </a:r>
            <a:r>
              <a:rPr lang="en-US" sz="2400" dirty="0" err="1" smtClean="0"/>
              <a:t>Informasi</a:t>
            </a:r>
            <a:endParaRPr lang="en-US" sz="2400" dirty="0" smtClean="0"/>
          </a:p>
          <a:p>
            <a:r>
              <a:rPr lang="en-US" sz="2400" dirty="0" err="1" smtClean="0"/>
              <a:t>Universitas</a:t>
            </a:r>
            <a:r>
              <a:rPr lang="en-US" sz="2400" dirty="0" smtClean="0"/>
              <a:t> </a:t>
            </a:r>
            <a:r>
              <a:rPr lang="en-US" sz="2400" dirty="0" err="1" smtClean="0"/>
              <a:t>Komputer</a:t>
            </a:r>
            <a:r>
              <a:rPr lang="en-US" sz="2400" dirty="0" smtClean="0"/>
              <a:t> Indonesia </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DDoS</a:t>
            </a:r>
            <a:r>
              <a:rPr lang="en-US" dirty="0" smtClean="0"/>
              <a:t> </a:t>
            </a:r>
            <a:r>
              <a:rPr lang="en-US" dirty="0" smtClean="0"/>
              <a:t>attack method</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57691" y="1981200"/>
            <a:ext cx="4617506" cy="41370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Bot</a:t>
            </a:r>
            <a:r>
              <a:rPr lang="en-US" dirty="0" smtClean="0"/>
              <a:t>-net concept of remote-control attacks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80356" y="2187575"/>
            <a:ext cx="5972175" cy="37242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reCAPTCHA</a:t>
            </a:r>
            <a:r>
              <a:rPr lang="en-US" dirty="0" smtClean="0"/>
              <a:t> for input validation to reduce automated submission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52600" y="1600200"/>
            <a:ext cx="4343400" cy="494643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implementation of middleware in computer programming</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33400" y="2133600"/>
            <a:ext cx="8186761" cy="2667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Cross-network connectivity</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42281" y="2106612"/>
            <a:ext cx="5648325" cy="3886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attack</a:t>
            </a:r>
            <a:endParaRPr lang="en-US" dirty="0"/>
          </a:p>
        </p:txBody>
      </p:sp>
      <p:sp>
        <p:nvSpPr>
          <p:cNvPr id="3" name="Content Placeholder 2"/>
          <p:cNvSpPr>
            <a:spLocks noGrp="1"/>
          </p:cNvSpPr>
          <p:nvPr>
            <p:ph idx="1"/>
          </p:nvPr>
        </p:nvSpPr>
        <p:spPr/>
        <p:txBody>
          <a:bodyPr/>
          <a:lstStyle/>
          <a:p>
            <a:r>
              <a:rPr lang="en-US" b="1" dirty="0" smtClean="0"/>
              <a:t>Source Routing</a:t>
            </a:r>
          </a:p>
          <a:p>
            <a:r>
              <a:rPr lang="en-US" b="1" dirty="0" smtClean="0"/>
              <a:t>Salami Technique</a:t>
            </a:r>
          </a:p>
          <a:p>
            <a:r>
              <a:rPr lang="en-US" b="1" dirty="0" smtClean="0"/>
              <a:t>Packet Replay</a:t>
            </a:r>
          </a:p>
          <a:p>
            <a:r>
              <a:rPr lang="en-US" b="1" dirty="0" smtClean="0"/>
              <a:t>Message Modification</a:t>
            </a:r>
          </a:p>
          <a:p>
            <a:r>
              <a:rPr lang="en-US" b="1" dirty="0" smtClean="0"/>
              <a:t>Email Spamming and Spoofing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Implementing Administrative Protection</a:t>
            </a:r>
            <a:endParaRPr lang="en-US" dirty="0"/>
          </a:p>
        </p:txBody>
      </p:sp>
      <p:sp>
        <p:nvSpPr>
          <p:cNvPr id="3" name="Content Placeholder 2"/>
          <p:cNvSpPr>
            <a:spLocks noGrp="1"/>
          </p:cNvSpPr>
          <p:nvPr>
            <p:ph idx="1"/>
          </p:nvPr>
        </p:nvSpPr>
        <p:spPr>
          <a:xfrm>
            <a:off x="457200" y="1676400"/>
            <a:ext cx="8219256" cy="4137324"/>
          </a:xfrm>
        </p:spPr>
        <p:txBody>
          <a:bodyPr>
            <a:noAutofit/>
          </a:bodyPr>
          <a:lstStyle/>
          <a:p>
            <a:r>
              <a:rPr lang="en-US" sz="1800" dirty="0" smtClean="0"/>
              <a:t>Formal organizational reporting structure with accurate job descriptions (maintained by HR for </a:t>
            </a:r>
            <a:r>
              <a:rPr lang="en-US" sz="1800" i="1" dirty="0" smtClean="0"/>
              <a:t>all personnel including contractors)</a:t>
            </a:r>
          </a:p>
          <a:p>
            <a:r>
              <a:rPr lang="en-US" sz="1800" dirty="0" smtClean="0"/>
              <a:t>Physical and environmental protection of IT assets</a:t>
            </a:r>
          </a:p>
          <a:p>
            <a:r>
              <a:rPr lang="en-US" sz="1800" dirty="0" smtClean="0"/>
              <a:t>Classification of data in the organization’s possession (by value, type, or risk threshold)</a:t>
            </a:r>
          </a:p>
          <a:p>
            <a:r>
              <a:rPr lang="en-US" sz="1800" dirty="0" smtClean="0"/>
              <a:t>Records management policy (based on ISO 15489 with IT backup/restore functions)</a:t>
            </a:r>
          </a:p>
          <a:p>
            <a:r>
              <a:rPr lang="en-US" sz="1800" dirty="0" smtClean="0"/>
              <a:t>Access control policy (all data, all departmental functions across the organization)</a:t>
            </a:r>
          </a:p>
          <a:p>
            <a:r>
              <a:rPr lang="en-US" sz="1800" dirty="0" smtClean="0"/>
              <a:t>Personnel security policy (maintained by HR)</a:t>
            </a:r>
          </a:p>
          <a:p>
            <a:r>
              <a:rPr lang="en-US" sz="1800" dirty="0" smtClean="0"/>
              <a:t>Identification and authentication policy (authorized users, devices, program access)</a:t>
            </a:r>
          </a:p>
          <a:p>
            <a:r>
              <a:rPr lang="en-US" sz="1800" dirty="0" smtClean="0"/>
              <a:t>Security planning policy with capital budgeting (created by the steering committee with input from IT and Finance)</a:t>
            </a:r>
          </a:p>
          <a:p>
            <a:r>
              <a:rPr lang="en-US" sz="1800" dirty="0" smtClean="0"/>
              <a:t>Risk assessment policy focused on the likelihood of occurrence or consequence of loss</a:t>
            </a:r>
          </a:p>
          <a:p>
            <a:r>
              <a:rPr lang="en-US" sz="1800" dirty="0" smtClean="0"/>
              <a:t>System and services acquisition policy (by Procurement)</a:t>
            </a:r>
          </a:p>
          <a:p>
            <a:r>
              <a:rPr lang="en-US" sz="1800" dirty="0" smtClean="0"/>
              <a:t>System protection policy (by Legal, CFO, and IT for all computing devices)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Implementing Administrative Protection</a:t>
            </a:r>
            <a:endParaRPr lang="en-US" dirty="0"/>
          </a:p>
        </p:txBody>
      </p:sp>
      <p:sp>
        <p:nvSpPr>
          <p:cNvPr id="3" name="Content Placeholder 2"/>
          <p:cNvSpPr>
            <a:spLocks noGrp="1"/>
          </p:cNvSpPr>
          <p:nvPr>
            <p:ph idx="1"/>
          </p:nvPr>
        </p:nvSpPr>
        <p:spPr>
          <a:xfrm>
            <a:off x="381000" y="1600200"/>
            <a:ext cx="8219256" cy="4137324"/>
          </a:xfrm>
        </p:spPr>
        <p:txBody>
          <a:bodyPr>
            <a:noAutofit/>
          </a:bodyPr>
          <a:lstStyle/>
          <a:p>
            <a:r>
              <a:rPr lang="en-US" sz="1800" dirty="0" smtClean="0"/>
              <a:t>Communications protection policy (governing all connected networks, IT, ISP, and </a:t>
            </a:r>
            <a:r>
              <a:rPr lang="en-US" sz="1800" dirty="0" err="1" smtClean="0"/>
              <a:t>telcom</a:t>
            </a:r>
            <a:r>
              <a:rPr lang="en-US" sz="1800" dirty="0" smtClean="0"/>
              <a:t> provider)</a:t>
            </a:r>
          </a:p>
          <a:p>
            <a:r>
              <a:rPr lang="en-US" sz="1800" dirty="0" smtClean="0"/>
              <a:t>Configuration management policy (by Quality, mandatory change control)</a:t>
            </a:r>
          </a:p>
          <a:p>
            <a:r>
              <a:rPr lang="en-US" sz="1800" dirty="0" smtClean="0"/>
              <a:t>Acceptable use policy (maintained by HR)</a:t>
            </a:r>
          </a:p>
          <a:p>
            <a:r>
              <a:rPr lang="en-US" sz="1800" dirty="0" smtClean="0"/>
              <a:t>Computing/communications maintenance policy (for systems and devices)</a:t>
            </a:r>
          </a:p>
          <a:p>
            <a:r>
              <a:rPr lang="en-US" sz="1800" dirty="0" smtClean="0"/>
              <a:t>Media protection policy (print, electronic, CD, HDD, tape, portable drives, and so forth)</a:t>
            </a:r>
          </a:p>
          <a:p>
            <a:r>
              <a:rPr lang="en-US" sz="1800" dirty="0" smtClean="0"/>
              <a:t>Telecommuting policy (for remote workers)</a:t>
            </a:r>
          </a:p>
          <a:p>
            <a:r>
              <a:rPr lang="en-US" sz="1800" dirty="0" smtClean="0"/>
              <a:t>Network connection and data sharing with business partners (Legal, IT, internal audit)</a:t>
            </a:r>
          </a:p>
          <a:p>
            <a:r>
              <a:rPr lang="en-US" sz="1800" dirty="0" smtClean="0"/>
              <a:t>Contingency planning policy (driven by program office, business unit subcomponents)</a:t>
            </a:r>
          </a:p>
          <a:p>
            <a:r>
              <a:rPr lang="en-US" sz="1800" dirty="0" smtClean="0"/>
              <a:t>Incident response policy (HR, Legal, law enforcement, Facility, and IT components)</a:t>
            </a:r>
          </a:p>
          <a:p>
            <a:r>
              <a:rPr lang="en-US" sz="1800" dirty="0" smtClean="0"/>
              <a:t>Audit and accountability policy (executive audit committee, internal audit)</a:t>
            </a:r>
          </a:p>
          <a:p>
            <a:r>
              <a:rPr lang="en-US" sz="1800" dirty="0" smtClean="0"/>
              <a:t>Security assessment mandating use of specific technical certification procedures (prerequisite to management accreditation) policy (governing all connected networks, IT, ISP, and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 Data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Classified</a:t>
            </a:r>
          </a:p>
          <a:p>
            <a:r>
              <a:rPr lang="en-US" b="1" dirty="0" smtClean="0"/>
              <a:t>Unclassified</a:t>
            </a:r>
          </a:p>
          <a:p>
            <a:endParaRPr lang="en-US" b="1" dirty="0" smtClean="0"/>
          </a:p>
          <a:p>
            <a:r>
              <a:rPr lang="en-US" dirty="0" smtClean="0"/>
              <a:t>For example, credit card data requires special security with partial records destruction of account number segments and account authenticators in accordance with payment card industry (PCI) standards. To violate the PCI standards could bring forfeiture of merchant privileges plus civil and criminal liability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Records management classification process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981200"/>
            <a:ext cx="8169852" cy="228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tworkmagazineindia.com/200312/20031220.jpg"/>
          <p:cNvPicPr>
            <a:picLocks noChangeAspect="1" noChangeArrowheads="1"/>
          </p:cNvPicPr>
          <p:nvPr/>
        </p:nvPicPr>
        <p:blipFill>
          <a:blip r:embed="rId2" cstate="print"/>
          <a:srcRect/>
          <a:stretch>
            <a:fillRect/>
          </a:stretch>
        </p:blipFill>
        <p:spPr bwMode="auto">
          <a:xfrm>
            <a:off x="381000" y="1219200"/>
            <a:ext cx="8448954" cy="4038600"/>
          </a:xfrm>
          <a:prstGeom prst="rect">
            <a:avLst/>
          </a:prstGeom>
          <a:noFill/>
        </p:spPr>
      </p:pic>
      <p:sp>
        <p:nvSpPr>
          <p:cNvPr id="3" name="Oval 2"/>
          <p:cNvSpPr/>
          <p:nvPr/>
        </p:nvSpPr>
        <p:spPr>
          <a:xfrm>
            <a:off x="457200" y="3048000"/>
            <a:ext cx="3962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Technical Control Classification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using a combination of mandatory controls or discretionary controls. </a:t>
            </a:r>
          </a:p>
          <a:p>
            <a:r>
              <a:rPr lang="en-US" b="1" dirty="0" smtClean="0"/>
              <a:t>Mandatory Access Controls</a:t>
            </a:r>
          </a:p>
          <a:p>
            <a:r>
              <a:rPr lang="en-US" b="1" dirty="0" smtClean="0"/>
              <a:t>Discretionary Access Controls</a:t>
            </a:r>
          </a:p>
          <a:p>
            <a:r>
              <a:rPr lang="en-US" b="1" dirty="0" smtClean="0"/>
              <a:t>Role-Based Access Controls</a:t>
            </a:r>
          </a:p>
          <a:p>
            <a:r>
              <a:rPr lang="en-US" b="1" dirty="0" smtClean="0"/>
              <a:t>Task-Based Access Controls</a:t>
            </a:r>
          </a:p>
          <a:p>
            <a:r>
              <a:rPr lang="en-US" b="1" dirty="0" smtClean="0"/>
              <a:t>Attribute-Based Access Controls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Software Controls</a:t>
            </a:r>
            <a:endParaRPr lang="en-US" dirty="0"/>
          </a:p>
        </p:txBody>
      </p:sp>
      <p:sp>
        <p:nvSpPr>
          <p:cNvPr id="3" name="Content Placeholder 2"/>
          <p:cNvSpPr>
            <a:spLocks noGrp="1"/>
          </p:cNvSpPr>
          <p:nvPr>
            <p:ph idx="1"/>
          </p:nvPr>
        </p:nvSpPr>
        <p:spPr/>
        <p:txBody>
          <a:bodyPr>
            <a:normAutofit/>
          </a:bodyPr>
          <a:lstStyle/>
          <a:p>
            <a:r>
              <a:rPr lang="en-US" sz="2800" b="1" dirty="0" smtClean="0"/>
              <a:t>Database views for security</a:t>
            </a:r>
          </a:p>
          <a:p>
            <a:r>
              <a:rPr lang="en-US" sz="2800" b="1" dirty="0" smtClean="0"/>
              <a:t>Restricted User Interface</a:t>
            </a:r>
          </a:p>
          <a:p>
            <a:r>
              <a:rPr lang="en-US" sz="2800" b="1" dirty="0" smtClean="0"/>
              <a:t>Security Labels</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 views for security</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09600" y="1905000"/>
            <a:ext cx="8285903" cy="2819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Authentication Methods</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04800" y="1752600"/>
            <a:ext cx="8077200" cy="270348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Authentication Methods</a:t>
            </a:r>
            <a:endParaRPr lang="en-US" dirty="0"/>
          </a:p>
        </p:txBody>
      </p:sp>
      <p:sp>
        <p:nvSpPr>
          <p:cNvPr id="4" name="Content Placeholder 3"/>
          <p:cNvSpPr>
            <a:spLocks noGrp="1"/>
          </p:cNvSpPr>
          <p:nvPr>
            <p:ph idx="1"/>
          </p:nvPr>
        </p:nvSpPr>
        <p:spPr/>
        <p:txBody>
          <a:bodyPr>
            <a:normAutofit lnSpcReduction="10000"/>
          </a:bodyPr>
          <a:lstStyle/>
          <a:p>
            <a:r>
              <a:rPr lang="en-US" b="1" dirty="0" smtClean="0"/>
              <a:t>login ID and password</a:t>
            </a:r>
          </a:p>
          <a:p>
            <a:r>
              <a:rPr lang="en-US" b="1" dirty="0" smtClean="0"/>
              <a:t>PIN.</a:t>
            </a:r>
          </a:p>
          <a:p>
            <a:r>
              <a:rPr lang="en-US" b="1" dirty="0" smtClean="0"/>
              <a:t>Using Biometrics</a:t>
            </a:r>
          </a:p>
          <a:p>
            <a:pPr lvl="1"/>
            <a:r>
              <a:rPr lang="en-US" b="1" dirty="0" smtClean="0"/>
              <a:t>Fingerprint         - Palm Print   - Retina scanning</a:t>
            </a:r>
          </a:p>
          <a:p>
            <a:pPr lvl="1"/>
            <a:endParaRPr lang="en-US" b="1" dirty="0" smtClean="0"/>
          </a:p>
          <a:p>
            <a:pPr lvl="1"/>
            <a:endParaRPr lang="en-US" b="1" dirty="0" smtClean="0"/>
          </a:p>
          <a:p>
            <a:pPr lvl="1"/>
            <a:endParaRPr lang="en-US" b="1" dirty="0" smtClean="0"/>
          </a:p>
          <a:p>
            <a:pPr lvl="1"/>
            <a:r>
              <a:rPr lang="en-US" b="1" dirty="0" smtClean="0"/>
              <a:t>Face Scan</a:t>
            </a:r>
            <a:endParaRPr lang="en-US" b="1" dirty="0"/>
          </a:p>
        </p:txBody>
      </p:sp>
      <p:grpSp>
        <p:nvGrpSpPr>
          <p:cNvPr id="8" name="Group 7"/>
          <p:cNvGrpSpPr/>
          <p:nvPr/>
        </p:nvGrpSpPr>
        <p:grpSpPr>
          <a:xfrm>
            <a:off x="1447801" y="3962400"/>
            <a:ext cx="3810000" cy="1600200"/>
            <a:chOff x="1447800" y="4267200"/>
            <a:chExt cx="3895725" cy="1676400"/>
          </a:xfrm>
        </p:grpSpPr>
        <p:pic>
          <p:nvPicPr>
            <p:cNvPr id="10243" name="Picture 3"/>
            <p:cNvPicPr>
              <a:picLocks noChangeAspect="1" noChangeArrowheads="1"/>
            </p:cNvPicPr>
            <p:nvPr/>
          </p:nvPicPr>
          <p:blipFill>
            <a:blip r:embed="rId2" cstate="print"/>
            <a:srcRect/>
            <a:stretch>
              <a:fillRect/>
            </a:stretch>
          </p:blipFill>
          <p:spPr bwMode="auto">
            <a:xfrm>
              <a:off x="1447800" y="4343400"/>
              <a:ext cx="1180475" cy="16002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cstate="print"/>
            <a:srcRect/>
            <a:stretch>
              <a:fillRect/>
            </a:stretch>
          </p:blipFill>
          <p:spPr bwMode="auto">
            <a:xfrm>
              <a:off x="4038600" y="4267200"/>
              <a:ext cx="1304925" cy="1558981"/>
            </a:xfrm>
            <a:prstGeom prst="rect">
              <a:avLst/>
            </a:prstGeom>
            <a:noFill/>
            <a:ln w="9525">
              <a:noFill/>
              <a:miter lim="800000"/>
              <a:headEnd/>
              <a:tailEnd/>
            </a:ln>
            <a:effec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Access Protection</a:t>
            </a:r>
            <a:endParaRPr lang="en-US" dirty="0"/>
          </a:p>
        </p:txBody>
      </p:sp>
      <p:sp>
        <p:nvSpPr>
          <p:cNvPr id="3" name="Content Placeholder 2"/>
          <p:cNvSpPr>
            <a:spLocks noGrp="1"/>
          </p:cNvSpPr>
          <p:nvPr>
            <p:ph idx="1"/>
          </p:nvPr>
        </p:nvSpPr>
        <p:spPr/>
        <p:txBody>
          <a:bodyPr/>
          <a:lstStyle/>
          <a:p>
            <a:r>
              <a:rPr lang="en-US" b="1" dirty="0" smtClean="0"/>
              <a:t>Kerberos Single Sign-On</a:t>
            </a:r>
          </a:p>
          <a:p>
            <a:endParaRPr lang="en-US" b="1" dirty="0" smtClean="0"/>
          </a:p>
          <a:p>
            <a:endParaRPr lang="en-US" b="1" dirty="0" smtClean="0"/>
          </a:p>
          <a:p>
            <a:endParaRPr lang="en-US" b="1" dirty="0" smtClean="0"/>
          </a:p>
          <a:p>
            <a:endParaRPr lang="en-US" b="1" dirty="0" smtClean="0"/>
          </a:p>
          <a:p>
            <a:r>
              <a:rPr lang="en-US" b="1" dirty="0" smtClean="0"/>
              <a:t>Network Firewalls</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685800" y="2590800"/>
            <a:ext cx="6896100" cy="20383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Kerberos single sign-on</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639044" y="1981200"/>
            <a:ext cx="3854799" cy="41370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technology</a:t>
            </a:r>
            <a:endParaRPr lang="en-US" dirty="0"/>
          </a:p>
        </p:txBody>
      </p:sp>
      <p:sp>
        <p:nvSpPr>
          <p:cNvPr id="3" name="Content Placeholder 2"/>
          <p:cNvSpPr>
            <a:spLocks noGrp="1"/>
          </p:cNvSpPr>
          <p:nvPr>
            <p:ph idx="1"/>
          </p:nvPr>
        </p:nvSpPr>
        <p:spPr/>
        <p:txBody>
          <a:bodyPr/>
          <a:lstStyle/>
          <a:p>
            <a:r>
              <a:rPr lang="en-US" b="1" dirty="0" smtClean="0"/>
              <a:t>First Generation: Packet Filter </a:t>
            </a:r>
          </a:p>
          <a:p>
            <a:pPr>
              <a:buNone/>
            </a:pPr>
            <a:r>
              <a:rPr lang="en-US" b="1" dirty="0" smtClean="0"/>
              <a:t>	</a:t>
            </a:r>
            <a:r>
              <a:rPr lang="en-US" sz="2400" dirty="0" smtClean="0"/>
              <a:t>The first generation was a packet filter. Filtering is based on the sending and receiving address combined with the service port (a packet). The advantage of this design is its low cost.</a:t>
            </a:r>
            <a:endParaRPr lang="en-US" sz="2400" dirty="0"/>
          </a:p>
        </p:txBody>
      </p:sp>
      <p:pic>
        <p:nvPicPr>
          <p:cNvPr id="13314" name="Picture 2"/>
          <p:cNvPicPr>
            <a:picLocks noChangeAspect="1" noChangeArrowheads="1"/>
          </p:cNvPicPr>
          <p:nvPr/>
        </p:nvPicPr>
        <p:blipFill>
          <a:blip r:embed="rId2" cstate="print"/>
          <a:srcRect/>
          <a:stretch>
            <a:fillRect/>
          </a:stretch>
        </p:blipFill>
        <p:spPr bwMode="auto">
          <a:xfrm>
            <a:off x="914400" y="3886199"/>
            <a:ext cx="6477000" cy="2293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technology</a:t>
            </a:r>
            <a:endParaRPr lang="en-US" dirty="0"/>
          </a:p>
        </p:txBody>
      </p:sp>
      <p:sp>
        <p:nvSpPr>
          <p:cNvPr id="3" name="Content Placeholder 2"/>
          <p:cNvSpPr>
            <a:spLocks noGrp="1"/>
          </p:cNvSpPr>
          <p:nvPr>
            <p:ph idx="1"/>
          </p:nvPr>
        </p:nvSpPr>
        <p:spPr/>
        <p:txBody>
          <a:bodyPr>
            <a:normAutofit/>
          </a:bodyPr>
          <a:lstStyle/>
          <a:p>
            <a:r>
              <a:rPr lang="en-US" b="1" dirty="0" smtClean="0"/>
              <a:t>Second Generation: Application Proxy Filter</a:t>
            </a:r>
          </a:p>
          <a:p>
            <a:pPr>
              <a:buNone/>
            </a:pPr>
            <a:r>
              <a:rPr lang="en-US" sz="2400" dirty="0" smtClean="0"/>
              <a:t>	A firewall application program was added to the first-generation design of packet filtering. The second generation uses an application proxy to relay requests through the firewall. The proxy checks the inbound request to ensure that it complies with safe computing in both format and type of request. Application proxies perform user requests without granting direct access to the target software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technology</a:t>
            </a:r>
            <a:endParaRPr lang="en-US" dirty="0"/>
          </a:p>
        </p:txBody>
      </p:sp>
      <p:sp>
        <p:nvSpPr>
          <p:cNvPr id="3" name="Content Placeholder 2"/>
          <p:cNvSpPr>
            <a:spLocks noGrp="1"/>
          </p:cNvSpPr>
          <p:nvPr>
            <p:ph idx="1"/>
          </p:nvPr>
        </p:nvSpPr>
        <p:spPr/>
        <p:txBody>
          <a:bodyPr>
            <a:normAutofit/>
          </a:bodyPr>
          <a:lstStyle/>
          <a:p>
            <a:r>
              <a:rPr lang="en-US" b="1" dirty="0" smtClean="0"/>
              <a:t>Second Generation: Application Proxy Filter</a:t>
            </a:r>
          </a:p>
          <a:p>
            <a:pPr>
              <a:buNone/>
            </a:pPr>
            <a:r>
              <a:rPr lang="en-US" sz="2400" dirty="0" smtClean="0"/>
              <a:t>	</a:t>
            </a:r>
            <a:endParaRPr lang="en-US" sz="2400" dirty="0"/>
          </a:p>
        </p:txBody>
      </p:sp>
      <p:pic>
        <p:nvPicPr>
          <p:cNvPr id="14338" name="Picture 2"/>
          <p:cNvPicPr>
            <a:picLocks noChangeAspect="1" noChangeArrowheads="1"/>
          </p:cNvPicPr>
          <p:nvPr/>
        </p:nvPicPr>
        <p:blipFill>
          <a:blip r:embed="rId2" cstate="print"/>
          <a:srcRect/>
          <a:stretch>
            <a:fillRect/>
          </a:stretch>
        </p:blipFill>
        <p:spPr bwMode="auto">
          <a:xfrm>
            <a:off x="1143000" y="2667000"/>
            <a:ext cx="619125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0" y="609600"/>
            <a:ext cx="5334000" cy="56769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04800" y="571500"/>
            <a:ext cx="325755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Third Generation: </a:t>
            </a:r>
            <a:r>
              <a:rPr lang="en-US" b="1" dirty="0" err="1" smtClean="0"/>
              <a:t>Stateful</a:t>
            </a:r>
            <a:r>
              <a:rPr lang="en-US" b="1" dirty="0" smtClean="0"/>
              <a:t> Inspection</a:t>
            </a:r>
          </a:p>
          <a:p>
            <a:r>
              <a:rPr lang="en-US" b="1" dirty="0" smtClean="0"/>
              <a:t>Fourth Generation: Adaptive Response</a:t>
            </a:r>
          </a:p>
          <a:p>
            <a:r>
              <a:rPr lang="en-US" b="1" dirty="0" smtClean="0"/>
              <a:t>Fifth Generation: Kernel Process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Fifth Generation: Kernel Process</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838200" y="2895600"/>
            <a:ext cx="6153150"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common types of VPNs</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371600" y="1676399"/>
            <a:ext cx="6019800" cy="507724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types of VPN technology</a:t>
            </a:r>
            <a:endParaRPr lang="en-US" dirty="0"/>
          </a:p>
        </p:txBody>
      </p:sp>
      <p:sp>
        <p:nvSpPr>
          <p:cNvPr id="3" name="Content Placeholder 2"/>
          <p:cNvSpPr>
            <a:spLocks noGrp="1"/>
          </p:cNvSpPr>
          <p:nvPr>
            <p:ph idx="1"/>
          </p:nvPr>
        </p:nvSpPr>
        <p:spPr/>
        <p:txBody>
          <a:bodyPr>
            <a:normAutofit/>
          </a:bodyPr>
          <a:lstStyle/>
          <a:p>
            <a:r>
              <a:rPr lang="en-US" sz="2800" dirty="0" smtClean="0"/>
              <a:t>Point-to-Point Tunneling P NN </a:t>
            </a:r>
            <a:r>
              <a:rPr lang="en-US" sz="2800" dirty="0" err="1" smtClean="0"/>
              <a:t>rotocol</a:t>
            </a:r>
            <a:r>
              <a:rPr lang="en-US" sz="2800" dirty="0" smtClean="0"/>
              <a:t>, or PPTP</a:t>
            </a:r>
          </a:p>
          <a:p>
            <a:r>
              <a:rPr lang="en-US" sz="2800" dirty="0" smtClean="0"/>
              <a:t>Layer 2 Tunneling Protocol, or L2TP (OSI layer 2, Data-Link)</a:t>
            </a:r>
          </a:p>
          <a:p>
            <a:r>
              <a:rPr lang="en-US" sz="2800" dirty="0" smtClean="0"/>
              <a:t>Secure Sockets Layer, or SSL (OSI layer 5, Session)</a:t>
            </a:r>
          </a:p>
          <a:p>
            <a:r>
              <a:rPr lang="en-US" sz="2800" dirty="0" smtClean="0"/>
              <a:t>Internet Protocol Security, or </a:t>
            </a:r>
            <a:r>
              <a:rPr lang="en-US" sz="2800" dirty="0" err="1" smtClean="0"/>
              <a:t>IPsec</a:t>
            </a:r>
            <a:r>
              <a:rPr lang="en-US" sz="2800" dirty="0" smtClean="0"/>
              <a:t> (OSI layer 3, Networking</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normAutofit fontScale="90000"/>
          </a:bodyPr>
          <a:lstStyle/>
          <a:p>
            <a:r>
              <a:rPr lang="en-US" b="1" dirty="0" smtClean="0"/>
              <a:t>Recognizing Types of Threats and Computer Crimes</a:t>
            </a:r>
            <a:endParaRPr lang="en-US" dirty="0"/>
          </a:p>
        </p:txBody>
      </p:sp>
      <p:sp>
        <p:nvSpPr>
          <p:cNvPr id="3" name="Content Placeholder 2"/>
          <p:cNvSpPr>
            <a:spLocks noGrp="1"/>
          </p:cNvSpPr>
          <p:nvPr>
            <p:ph idx="1"/>
          </p:nvPr>
        </p:nvSpPr>
        <p:spPr/>
        <p:txBody>
          <a:bodyPr>
            <a:normAutofit fontScale="92500" lnSpcReduction="10000"/>
          </a:bodyPr>
          <a:lstStyle/>
          <a:p>
            <a:pPr marL="236538" indent="-236538" algn="l">
              <a:buFont typeface="Arial" pitchFamily="34" charset="0"/>
              <a:buChar char="•"/>
            </a:pPr>
            <a:r>
              <a:rPr lang="en-US" b="1" dirty="0" smtClean="0"/>
              <a:t>Theft</a:t>
            </a:r>
          </a:p>
          <a:p>
            <a:pPr marL="236538" indent="-236538" algn="l">
              <a:buFont typeface="Arial" pitchFamily="34" charset="0"/>
              <a:buChar char="•"/>
            </a:pPr>
            <a:r>
              <a:rPr lang="en-US" b="1" dirty="0" smtClean="0"/>
              <a:t>Fraud</a:t>
            </a:r>
          </a:p>
          <a:p>
            <a:pPr marL="236538" indent="-236538" algn="l">
              <a:buFont typeface="Arial" pitchFamily="34" charset="0"/>
              <a:buChar char="•"/>
            </a:pPr>
            <a:r>
              <a:rPr lang="en-US" b="1" dirty="0" smtClean="0"/>
              <a:t>Sabotage</a:t>
            </a:r>
          </a:p>
          <a:p>
            <a:pPr marL="236538" indent="-236538" algn="l">
              <a:buFont typeface="Arial" pitchFamily="34" charset="0"/>
              <a:buChar char="•"/>
            </a:pPr>
            <a:r>
              <a:rPr lang="en-US" b="1" smtClean="0"/>
              <a:t>Industrial </a:t>
            </a:r>
            <a:r>
              <a:rPr lang="en-US" b="1" dirty="0" smtClean="0"/>
              <a:t>Espionage</a:t>
            </a:r>
          </a:p>
          <a:p>
            <a:pPr marL="236538" indent="-236538" algn="l">
              <a:buFont typeface="Arial" pitchFamily="34" charset="0"/>
              <a:buChar char="•"/>
            </a:pPr>
            <a:r>
              <a:rPr lang="en-US" b="1" dirty="0" smtClean="0"/>
              <a:t>Unauthorized Disclosure</a:t>
            </a:r>
          </a:p>
          <a:p>
            <a:pPr marL="236538" indent="-236538" algn="l">
              <a:buFont typeface="Arial" pitchFamily="34" charset="0"/>
              <a:buChar char="•"/>
            </a:pPr>
            <a:r>
              <a:rPr lang="en-US" b="1" dirty="0" smtClean="0"/>
              <a:t>Loss of Credibility</a:t>
            </a:r>
          </a:p>
          <a:p>
            <a:pPr marL="236538" indent="-236538" algn="l">
              <a:buFont typeface="Arial" pitchFamily="34" charset="0"/>
              <a:buChar char="•"/>
            </a:pPr>
            <a:r>
              <a:rPr lang="en-US" b="1" dirty="0" smtClean="0"/>
              <a:t>Loss of Proprietary Information</a:t>
            </a:r>
          </a:p>
          <a:p>
            <a:pPr marL="236538" indent="-236538" algn="l">
              <a:buFont typeface="Arial" pitchFamily="34" charset="0"/>
              <a:buChar char="•"/>
            </a:pPr>
            <a:r>
              <a:rPr lang="en-US" b="1" dirty="0" smtClean="0"/>
              <a:t>Legal Repercussions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3400" y="1219200"/>
            <a:ext cx="8048625"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Identifying the Perpetrators</a:t>
            </a:r>
            <a:endParaRPr lang="en-US" dirty="0"/>
          </a:p>
        </p:txBody>
      </p:sp>
      <p:sp>
        <p:nvSpPr>
          <p:cNvPr id="3" name="Content Placeholder 2"/>
          <p:cNvSpPr>
            <a:spLocks noGrp="1"/>
          </p:cNvSpPr>
          <p:nvPr>
            <p:ph idx="1"/>
          </p:nvPr>
        </p:nvSpPr>
        <p:spPr/>
        <p:txBody>
          <a:bodyPr/>
          <a:lstStyle/>
          <a:p>
            <a:r>
              <a:rPr lang="en-US" b="1" dirty="0" smtClean="0"/>
              <a:t>Hackers</a:t>
            </a:r>
          </a:p>
          <a:p>
            <a:r>
              <a:rPr lang="en-US" b="1" dirty="0" smtClean="0"/>
              <a:t>Crackers</a:t>
            </a:r>
          </a:p>
          <a:p>
            <a:r>
              <a:rPr lang="en-US" b="1" dirty="0" smtClean="0"/>
              <a:t>Script Kiddies</a:t>
            </a:r>
          </a:p>
          <a:p>
            <a:r>
              <a:rPr lang="en-US" b="1" dirty="0" smtClean="0"/>
              <a:t>Employee Betrayal</a:t>
            </a:r>
          </a:p>
          <a:p>
            <a:r>
              <a:rPr lang="en-US" b="1" dirty="0" smtClean="0"/>
              <a:t>Ethical Hacker Gone Bad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Understanding Attack Methods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Passive Attacks</a:t>
            </a:r>
          </a:p>
          <a:p>
            <a:pPr lvl="1"/>
            <a:r>
              <a:rPr lang="en-US" dirty="0" smtClean="0"/>
              <a:t>network analysis</a:t>
            </a:r>
          </a:p>
          <a:p>
            <a:pPr lvl="1"/>
            <a:r>
              <a:rPr lang="en-US" dirty="0" smtClean="0"/>
              <a:t>traffic analysis</a:t>
            </a:r>
          </a:p>
          <a:p>
            <a:pPr lvl="1"/>
            <a:r>
              <a:rPr lang="en-US" dirty="0" smtClean="0"/>
              <a:t>Eavesdropping</a:t>
            </a:r>
          </a:p>
          <a:p>
            <a:r>
              <a:rPr lang="en-US" b="1" dirty="0" smtClean="0"/>
              <a:t>Active Attacks</a:t>
            </a:r>
          </a:p>
          <a:p>
            <a:pPr lvl="1"/>
            <a:r>
              <a:rPr lang="en-US" b="1" dirty="0" smtClean="0"/>
              <a:t>Social Engineering</a:t>
            </a:r>
          </a:p>
          <a:p>
            <a:pPr lvl="1"/>
            <a:r>
              <a:rPr lang="en-US" b="1" dirty="0" smtClean="0"/>
              <a:t>Phishing</a:t>
            </a:r>
          </a:p>
          <a:p>
            <a:pPr lvl="1"/>
            <a:r>
              <a:rPr lang="en-US" b="1" dirty="0" smtClean="0"/>
              <a:t>Spear Phishing</a:t>
            </a:r>
          </a:p>
          <a:p>
            <a:pPr lvl="1"/>
            <a:r>
              <a:rPr lang="en-US" b="1" dirty="0" smtClean="0"/>
              <a:t>Dumpster Diving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76400"/>
            <a:ext cx="9068833" cy="3581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Persistent Electronic Threats</a:t>
            </a:r>
            <a:endParaRPr lang="en-US" dirty="0"/>
          </a:p>
        </p:txBody>
      </p:sp>
      <p:sp>
        <p:nvSpPr>
          <p:cNvPr id="3" name="Content Placeholder 2"/>
          <p:cNvSpPr>
            <a:spLocks noGrp="1"/>
          </p:cNvSpPr>
          <p:nvPr>
            <p:ph idx="1"/>
          </p:nvPr>
        </p:nvSpPr>
        <p:spPr>
          <a:xfrm>
            <a:off x="457200" y="1981200"/>
            <a:ext cx="3962400" cy="4876800"/>
          </a:xfrm>
        </p:spPr>
        <p:txBody>
          <a:bodyPr>
            <a:normAutofit fontScale="85000" lnSpcReduction="20000"/>
          </a:bodyPr>
          <a:lstStyle/>
          <a:p>
            <a:r>
              <a:rPr lang="en-US" b="1" dirty="0" smtClean="0"/>
              <a:t>Malware</a:t>
            </a:r>
          </a:p>
          <a:p>
            <a:r>
              <a:rPr lang="en-US" b="1" dirty="0" smtClean="0"/>
              <a:t>Trojan Horse</a:t>
            </a:r>
          </a:p>
          <a:p>
            <a:r>
              <a:rPr lang="en-US" b="1" dirty="0" smtClean="0"/>
              <a:t>Virus</a:t>
            </a:r>
          </a:p>
          <a:p>
            <a:r>
              <a:rPr lang="en-US" b="1" dirty="0" smtClean="0"/>
              <a:t>Internet Worm</a:t>
            </a:r>
          </a:p>
          <a:p>
            <a:r>
              <a:rPr lang="en-US" b="1" dirty="0" smtClean="0"/>
              <a:t>Logic Bomb</a:t>
            </a:r>
          </a:p>
          <a:p>
            <a:r>
              <a:rPr lang="en-US" b="1" dirty="0" smtClean="0"/>
              <a:t>Time Bomb </a:t>
            </a:r>
          </a:p>
          <a:p>
            <a:r>
              <a:rPr lang="en-US" b="1" dirty="0" smtClean="0"/>
              <a:t>Trapdoor</a:t>
            </a:r>
          </a:p>
          <a:p>
            <a:r>
              <a:rPr lang="en-US" b="1" dirty="0" smtClean="0"/>
              <a:t>Root Kit</a:t>
            </a:r>
          </a:p>
          <a:p>
            <a:r>
              <a:rPr lang="en-US" b="1" dirty="0" smtClean="0"/>
              <a:t>Brute Force Attack</a:t>
            </a:r>
          </a:p>
          <a:p>
            <a:pPr marL="265113" indent="-265113"/>
            <a:r>
              <a:rPr lang="en-US" b="1" dirty="0" smtClean="0"/>
              <a:t>Denial of Service (</a:t>
            </a:r>
            <a:r>
              <a:rPr lang="en-US" b="1" dirty="0" err="1" smtClean="0"/>
              <a:t>DoS</a:t>
            </a:r>
            <a:r>
              <a:rPr lang="en-US" b="1" dirty="0" smtClean="0"/>
              <a:t>)</a:t>
            </a:r>
          </a:p>
          <a:p>
            <a:pPr marL="265113" indent="-265113"/>
            <a:r>
              <a:rPr lang="en-US" b="1" dirty="0" smtClean="0"/>
              <a:t>Distributed Denial of Service (</a:t>
            </a:r>
            <a:r>
              <a:rPr lang="en-US" b="1" dirty="0" err="1" smtClean="0"/>
              <a:t>DDoS</a:t>
            </a:r>
            <a:r>
              <a:rPr lang="en-US" b="1" dirty="0" smtClean="0"/>
              <a:t>)</a:t>
            </a:r>
          </a:p>
          <a:p>
            <a:endParaRPr lang="en-US" b="1" dirty="0" smtClean="0"/>
          </a:p>
        </p:txBody>
      </p:sp>
      <p:sp>
        <p:nvSpPr>
          <p:cNvPr id="5" name="Content Placeholder 2"/>
          <p:cNvSpPr txBox="1">
            <a:spLocks/>
          </p:cNvSpPr>
          <p:nvPr/>
        </p:nvSpPr>
        <p:spPr>
          <a:xfrm>
            <a:off x="4495800" y="1981200"/>
            <a:ext cx="3962400" cy="4876800"/>
          </a:xfrm>
          <a:prstGeom prst="rect">
            <a:avLst/>
          </a:prstGeom>
        </p:spPr>
        <p:txBody>
          <a:bodyPr vert="horz" lIns="91440" tIns="45720" rIns="91440" bIns="45720" rtlCol="0">
            <a:noAutofit/>
          </a:bodyPr>
          <a:lstStyle/>
          <a:p>
            <a:pPr marL="265113" indent="-265113">
              <a:buFont typeface="Arial" pitchFamily="34" charset="0"/>
              <a:buChar char="•"/>
            </a:pPr>
            <a:r>
              <a:rPr lang="en-US" sz="2400" b="1" dirty="0" smtClean="0"/>
              <a:t>IP Fragmentation Attack</a:t>
            </a:r>
          </a:p>
          <a:p>
            <a:pPr marL="265113" indent="-265113">
              <a:buFont typeface="Arial" pitchFamily="34" charset="0"/>
              <a:buChar char="•"/>
            </a:pPr>
            <a:r>
              <a:rPr lang="en-US" sz="2400" b="1" dirty="0" smtClean="0"/>
              <a:t>Crash-Restart</a:t>
            </a:r>
          </a:p>
          <a:p>
            <a:pPr marL="265113" indent="-265113">
              <a:buFont typeface="Arial" pitchFamily="34" charset="0"/>
              <a:buChar char="•"/>
            </a:pPr>
            <a:r>
              <a:rPr lang="en-US" sz="2400" b="1" dirty="0" smtClean="0"/>
              <a:t>Maintenance Accounts</a:t>
            </a:r>
          </a:p>
          <a:p>
            <a:pPr marL="265113" indent="-265113">
              <a:buFont typeface="Arial" pitchFamily="34" charset="0"/>
              <a:buChar char="•"/>
            </a:pPr>
            <a:r>
              <a:rPr lang="en-US" sz="2400" b="1" dirty="0" smtClean="0"/>
              <a:t>Robot Networks</a:t>
            </a:r>
          </a:p>
          <a:p>
            <a:pPr marL="265113" indent="-265113">
              <a:buFont typeface="Arial" pitchFamily="34" charset="0"/>
              <a:buChar char="•"/>
            </a:pPr>
            <a:r>
              <a:rPr lang="en-US" sz="2400" b="1" dirty="0" smtClean="0"/>
              <a:t>Programming Vulnerability</a:t>
            </a:r>
          </a:p>
          <a:p>
            <a:pPr marL="265113" indent="-265113">
              <a:buFont typeface="Arial" pitchFamily="34" charset="0"/>
              <a:buChar char="•"/>
            </a:pPr>
            <a:r>
              <a:rPr lang="en-US" sz="2400" b="1" dirty="0" smtClean="0"/>
              <a:t>Cross-Site Scripting (XSS)</a:t>
            </a:r>
          </a:p>
          <a:p>
            <a:pPr marL="265113" indent="-265113">
              <a:buFont typeface="Arial" pitchFamily="34" charset="0"/>
              <a:buChar char="•"/>
            </a:pPr>
            <a:r>
              <a:rPr lang="en-US" sz="2400" b="1" dirty="0" smtClean="0"/>
              <a:t>Middleware Attack</a:t>
            </a:r>
          </a:p>
          <a:p>
            <a:pPr marL="265113" indent="-265113">
              <a:buFont typeface="Arial" pitchFamily="34" charset="0"/>
              <a:buChar char="•"/>
            </a:pPr>
            <a:r>
              <a:rPr lang="en-US" sz="2400" b="1" dirty="0" smtClean="0"/>
              <a:t>Zero-Day Attack</a:t>
            </a:r>
          </a:p>
          <a:p>
            <a:pPr marL="265113" indent="-265113">
              <a:buFont typeface="Arial" pitchFamily="34" charset="0"/>
              <a:buChar char="•"/>
            </a:pPr>
            <a:r>
              <a:rPr lang="en-US" sz="2400" b="1" dirty="0" smtClean="0"/>
              <a:t>Remote Access Attack</a:t>
            </a:r>
            <a:endParaRPr lang="en-US" sz="2400" dirty="0"/>
          </a:p>
        </p:txBody>
      </p:sp>
    </p:spTree>
  </p:cSld>
  <p:clrMapOvr>
    <a:masterClrMapping/>
  </p:clrMapOvr>
</p:sld>
</file>

<file path=ppt/theme/theme1.xml><?xml version="1.0" encoding="utf-8"?>
<a:theme xmlns:a="http://schemas.openxmlformats.org/drawingml/2006/main" name="spiro_black">
  <a:themeElements>
    <a:clrScheme name="Custom 1">
      <a:dk1>
        <a:srgbClr val="CCCCFF"/>
      </a:dk1>
      <a:lt1>
        <a:srgbClr val="FFFFFF"/>
      </a:lt1>
      <a:dk2>
        <a:srgbClr val="000000"/>
      </a:dk2>
      <a:lt2>
        <a:srgbClr val="808080"/>
      </a:lt2>
      <a:accent1>
        <a:srgbClr val="7889FB"/>
      </a:accent1>
      <a:accent2>
        <a:srgbClr val="DFFF66"/>
      </a:accent2>
      <a:accent3>
        <a:srgbClr val="AAAAAA"/>
      </a:accent3>
      <a:accent4>
        <a:srgbClr val="DADADA"/>
      </a:accent4>
      <a:accent5>
        <a:srgbClr val="BEC4FD"/>
      </a:accent5>
      <a:accent6>
        <a:srgbClr val="CAE75C"/>
      </a:accent6>
      <a:hlink>
        <a:srgbClr val="CCFF0C"/>
      </a:hlink>
      <a:folHlink>
        <a:srgbClr val="D18213"/>
      </a:folHlink>
    </a:clrScheme>
    <a:fontScheme name="spiro_blac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iro_black 1">
        <a:dk1>
          <a:srgbClr val="CCCCFF"/>
        </a:dk1>
        <a:lt1>
          <a:srgbClr val="FFFFFF"/>
        </a:lt1>
        <a:dk2>
          <a:srgbClr val="000000"/>
        </a:dk2>
        <a:lt2>
          <a:srgbClr val="808080"/>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 2 template</Template>
  <TotalTime>503</TotalTime>
  <Words>3761</Words>
  <Application>Microsoft Office PowerPoint</Application>
  <PresentationFormat>On-screen Show (4:3)</PresentationFormat>
  <Paragraphs>364</Paragraphs>
  <Slides>33</Slides>
  <Notes>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spiro_black</vt:lpstr>
      <vt:lpstr>26</vt:lpstr>
      <vt:lpstr>Chap 11 : Protecting Information Assets</vt:lpstr>
      <vt:lpstr>Slide 2</vt:lpstr>
      <vt:lpstr>Slide 3</vt:lpstr>
      <vt:lpstr>Recognizing Types of Threats and Computer Crimes</vt:lpstr>
      <vt:lpstr>Slide 5</vt:lpstr>
      <vt:lpstr>Identifying the Perpetrators</vt:lpstr>
      <vt:lpstr>Understanding Attack Methods</vt:lpstr>
      <vt:lpstr>Slide 8</vt:lpstr>
      <vt:lpstr>Persistent Electronic Threats</vt:lpstr>
      <vt:lpstr>DDoS attack method</vt:lpstr>
      <vt:lpstr>Bot-net concept of remote-control attacks</vt:lpstr>
      <vt:lpstr>Using reCAPTCHA for input validation to reduce automated submission</vt:lpstr>
      <vt:lpstr>Typical implementation of middleware in computer programming</vt:lpstr>
      <vt:lpstr>Cross-network connectivity</vt:lpstr>
      <vt:lpstr>Other attack</vt:lpstr>
      <vt:lpstr>Implementing Administrative Protection</vt:lpstr>
      <vt:lpstr>Implementing Administrative Protection</vt:lpstr>
      <vt:lpstr>Proper Data Classification</vt:lpstr>
      <vt:lpstr>Records management classification process</vt:lpstr>
      <vt:lpstr>Technical Control Classification</vt:lpstr>
      <vt:lpstr>Application Software Controls</vt:lpstr>
      <vt:lpstr>Database views for security</vt:lpstr>
      <vt:lpstr>Authentication Methods</vt:lpstr>
      <vt:lpstr>Authentication Methods</vt:lpstr>
      <vt:lpstr>Network Access Protection</vt:lpstr>
      <vt:lpstr>Kerberos single sign-on</vt:lpstr>
      <vt:lpstr>firewall technology</vt:lpstr>
      <vt:lpstr>firewall technology</vt:lpstr>
      <vt:lpstr>firewall technology</vt:lpstr>
      <vt:lpstr>Slide 30</vt:lpstr>
      <vt:lpstr>Slide 31</vt:lpstr>
      <vt:lpstr>Three common types of VPNs</vt:lpstr>
      <vt:lpstr>four types of VPN technology</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9 Management, Planning, and Organization of Information Systems</dc:title>
  <dc:creator>KaprodiMSI</dc:creator>
  <cp:lastModifiedBy>YEFFRY </cp:lastModifiedBy>
  <cp:revision>31</cp:revision>
  <dcterms:created xsi:type="dcterms:W3CDTF">2014-10-31T02:02:57Z</dcterms:created>
  <dcterms:modified xsi:type="dcterms:W3CDTF">2015-01-24T03:38:37Z</dcterms:modified>
</cp:coreProperties>
</file>