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264" r:id="rId3"/>
    <p:sldId id="266" r:id="rId4"/>
    <p:sldId id="267" r:id="rId5"/>
    <p:sldId id="268" r:id="rId6"/>
    <p:sldId id="272" r:id="rId7"/>
    <p:sldId id="269" r:id="rId8"/>
    <p:sldId id="270" r:id="rId9"/>
    <p:sldId id="271" r:id="rId10"/>
    <p:sldId id="273" r:id="rId11"/>
    <p:sldId id="274" r:id="rId12"/>
    <p:sldId id="275" r:id="rId13"/>
    <p:sldId id="276" r:id="rId14"/>
    <p:sldId id="277" r:id="rId15"/>
    <p:sldId id="278" r:id="rId16"/>
    <p:sldId id="279" r:id="rId17"/>
    <p:sldId id="280" r:id="rId18"/>
    <p:sldId id="281"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2" d="100"/>
          <a:sy n="72" d="100"/>
        </p:scale>
        <p:origin x="660"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1/13/2019</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1/13/2019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1/13/2019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1/13/2019</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3612" y="228600"/>
            <a:ext cx="7922974" cy="3298825"/>
          </a:xfrm>
        </p:spPr>
        <p:txBody>
          <a:bodyPr/>
          <a:lstStyle/>
          <a:p>
            <a:r>
              <a:rPr lang="en-US" dirty="0">
                <a:latin typeface="Agency FB" panose="020B0503020202020204" pitchFamily="34" charset="0"/>
              </a:rPr>
              <a:t>KOMPUTER APLIKASI IT I</a:t>
            </a:r>
          </a:p>
        </p:txBody>
      </p:sp>
      <p:sp>
        <p:nvSpPr>
          <p:cNvPr id="3" name="Subtitle 2"/>
          <p:cNvSpPr>
            <a:spLocks noGrp="1"/>
          </p:cNvSpPr>
          <p:nvPr>
            <p:ph type="subTitle" idx="1"/>
          </p:nvPr>
        </p:nvSpPr>
        <p:spPr>
          <a:xfrm>
            <a:off x="3508463" y="3527425"/>
            <a:ext cx="7008574" cy="1981200"/>
          </a:xfrm>
        </p:spPr>
        <p:txBody>
          <a:bodyPr>
            <a:normAutofit/>
          </a:bodyPr>
          <a:lstStyle/>
          <a:p>
            <a:r>
              <a:rPr lang="en-US" sz="4400" dirty="0">
                <a:latin typeface="Agency FB" panose="020B0503020202020204" pitchFamily="34" charset="0"/>
              </a:rPr>
              <a:t>FORM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9220200" cy="5715000"/>
          </a:xfrm>
        </p:spPr>
        <p:txBody>
          <a:bodyPr>
            <a:normAutofit/>
          </a:bodyPr>
          <a:lstStyle/>
          <a:p>
            <a:pPr>
              <a:lnSpc>
                <a:spcPct val="100000"/>
              </a:lnSpc>
            </a:pPr>
            <a:br>
              <a:rPr lang="en-US" sz="4000" dirty="0"/>
            </a:br>
            <a:r>
              <a:rPr lang="en-US" sz="2400" dirty="0"/>
              <a:t>&lt;html&gt;</a:t>
            </a:r>
            <a:br>
              <a:rPr lang="en-US" sz="2400" dirty="0"/>
            </a:br>
            <a:r>
              <a:rPr lang="en-US" sz="2400" dirty="0"/>
              <a:t>&lt;head&gt; &lt;title&gt;</a:t>
            </a:r>
            <a:r>
              <a:rPr lang="en-US" sz="2400" dirty="0" err="1"/>
              <a:t>textarea</a:t>
            </a:r>
            <a:r>
              <a:rPr lang="en-US" sz="2400" dirty="0"/>
              <a:t>&lt;/title&gt; &lt;/head&gt; </a:t>
            </a:r>
            <a:br>
              <a:rPr lang="en-US" sz="2400" dirty="0"/>
            </a:br>
            <a:r>
              <a:rPr lang="en-US" sz="2400" dirty="0"/>
              <a:t>&lt;body&gt; </a:t>
            </a:r>
            <a:br>
              <a:rPr lang="en-US" sz="2400" dirty="0"/>
            </a:br>
            <a:r>
              <a:rPr lang="en-US" sz="2400" dirty="0"/>
              <a:t>   &lt;form&gt; </a:t>
            </a:r>
            <a:br>
              <a:rPr lang="en-US" sz="2400" dirty="0"/>
            </a:br>
            <a:r>
              <a:rPr lang="en-US" sz="2400" dirty="0"/>
              <a:t>	</a:t>
            </a:r>
            <a:r>
              <a:rPr lang="en-US" sz="2400" dirty="0" err="1"/>
              <a:t>Catatan</a:t>
            </a:r>
            <a:r>
              <a:rPr lang="en-US" sz="2400" dirty="0"/>
              <a:t> :&lt;</a:t>
            </a:r>
            <a:r>
              <a:rPr lang="en-US" sz="2400" dirty="0" err="1"/>
              <a:t>br</a:t>
            </a:r>
            <a:r>
              <a:rPr lang="en-US" sz="2400" dirty="0"/>
              <a:t>&gt; </a:t>
            </a:r>
            <a:br>
              <a:rPr lang="en-US" sz="2400" dirty="0"/>
            </a:br>
            <a:r>
              <a:rPr lang="en-US" sz="2400" dirty="0"/>
              <a:t>	&lt;</a:t>
            </a:r>
            <a:r>
              <a:rPr lang="en-US" sz="2400" dirty="0" err="1"/>
              <a:t>textarea</a:t>
            </a:r>
            <a:r>
              <a:rPr lang="en-US" sz="2400" dirty="0"/>
              <a:t> name = "</a:t>
            </a:r>
            <a:r>
              <a:rPr lang="en-US" sz="2400" dirty="0" err="1"/>
              <a:t>catatan</a:t>
            </a:r>
            <a:r>
              <a:rPr lang="en-US" sz="2400" dirty="0"/>
              <a:t>"  rows = "5" cols = "40"&gt;</a:t>
            </a:r>
            <a:br>
              <a:rPr lang="en-US" sz="2400" dirty="0"/>
            </a:br>
            <a:r>
              <a:rPr lang="en-US" sz="2400" dirty="0"/>
              <a:t>		</a:t>
            </a:r>
            <a:r>
              <a:rPr lang="en-US" sz="2400" dirty="0" err="1"/>
              <a:t>Menurut</a:t>
            </a:r>
            <a:r>
              <a:rPr lang="en-US" sz="2400" dirty="0"/>
              <a:t> </a:t>
            </a:r>
            <a:r>
              <a:rPr lang="en-US" sz="2400" dirty="0" err="1"/>
              <a:t>Saya</a:t>
            </a:r>
            <a:r>
              <a:rPr lang="en-US" sz="2400" dirty="0"/>
              <a:t> : </a:t>
            </a:r>
            <a:br>
              <a:rPr lang="en-US" sz="2400" dirty="0"/>
            </a:br>
            <a:r>
              <a:rPr lang="en-US" sz="2400" dirty="0"/>
              <a:t>	&lt;/</a:t>
            </a:r>
            <a:r>
              <a:rPr lang="en-US" sz="2400" dirty="0" err="1"/>
              <a:t>textarea</a:t>
            </a:r>
            <a:r>
              <a:rPr lang="en-US" sz="2400" dirty="0"/>
              <a:t>&gt; </a:t>
            </a:r>
            <a:br>
              <a:rPr lang="en-US" sz="2400" dirty="0"/>
            </a:br>
            <a:r>
              <a:rPr lang="en-US" sz="2400" dirty="0"/>
              <a:t>   &lt;/form&gt; </a:t>
            </a:r>
            <a:br>
              <a:rPr lang="en-US" sz="2400" dirty="0"/>
            </a:br>
            <a:r>
              <a:rPr lang="en-US" sz="2400" dirty="0"/>
              <a:t>&lt;/body&gt; </a:t>
            </a:r>
            <a:br>
              <a:rPr lang="en-US" sz="2400" dirty="0"/>
            </a:br>
            <a:r>
              <a:rPr lang="en-US" sz="2400" dirty="0"/>
              <a:t>&lt;/html&gt;</a:t>
            </a:r>
            <a:br>
              <a:rPr lang="en-US" sz="2400" dirty="0"/>
            </a:br>
            <a:r>
              <a:rPr lang="en-US" sz="2400" dirty="0"/>
              <a:t>.  </a:t>
            </a:r>
          </a:p>
        </p:txBody>
      </p:sp>
      <p:sp>
        <p:nvSpPr>
          <p:cNvPr id="3" name="Text Placeholder 2"/>
          <p:cNvSpPr>
            <a:spLocks noGrp="1"/>
          </p:cNvSpPr>
          <p:nvPr>
            <p:ph type="body" idx="1"/>
          </p:nvPr>
        </p:nvSpPr>
        <p:spPr>
          <a:xfrm>
            <a:off x="608012" y="152401"/>
            <a:ext cx="7008574" cy="685799"/>
          </a:xfrm>
        </p:spPr>
        <p:txBody>
          <a:bodyPr>
            <a:noAutofit/>
          </a:bodyPr>
          <a:lstStyle/>
          <a:p>
            <a:r>
              <a:rPr lang="en-US" sz="4000" dirty="0"/>
              <a:t>Textarea.html</a:t>
            </a:r>
          </a:p>
        </p:txBody>
      </p:sp>
    </p:spTree>
    <p:extLst>
      <p:ext uri="{BB962C8B-B14F-4D97-AF65-F5344CB8AC3E}">
        <p14:creationId xmlns:p14="http://schemas.microsoft.com/office/powerpoint/2010/main" val="276098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676400"/>
            <a:ext cx="8839200" cy="4876800"/>
          </a:xfrm>
        </p:spPr>
        <p:txBody>
          <a:bodyPr>
            <a:normAutofit/>
          </a:bodyPr>
          <a:lstStyle/>
          <a:p>
            <a:br>
              <a:rPr lang="en-US" sz="4000" dirty="0"/>
            </a:br>
            <a:r>
              <a:rPr lang="en-US" sz="2800" dirty="0" err="1"/>
              <a:t>Untuk</a:t>
            </a:r>
            <a:r>
              <a:rPr lang="en-US" sz="2800" dirty="0"/>
              <a:t> </a:t>
            </a:r>
            <a:r>
              <a:rPr lang="en-US" sz="2800" dirty="0" err="1"/>
              <a:t>menentukan</a:t>
            </a:r>
            <a:r>
              <a:rPr lang="en-US" sz="2800" dirty="0"/>
              <a:t> </a:t>
            </a:r>
            <a:r>
              <a:rPr lang="en-US" sz="2800" dirty="0" err="1"/>
              <a:t>pilihan</a:t>
            </a:r>
            <a:r>
              <a:rPr lang="en-US" sz="2800" dirty="0"/>
              <a:t> </a:t>
            </a:r>
            <a:r>
              <a:rPr lang="en-US" sz="2800" dirty="0" err="1"/>
              <a:t>dengan</a:t>
            </a:r>
            <a:r>
              <a:rPr lang="en-US" sz="2800" dirty="0"/>
              <a:t> </a:t>
            </a:r>
            <a:r>
              <a:rPr lang="en-US" sz="2800" dirty="0" err="1"/>
              <a:t>cara</a:t>
            </a:r>
            <a:r>
              <a:rPr lang="en-US" sz="2800" dirty="0"/>
              <a:t> </a:t>
            </a:r>
            <a:r>
              <a:rPr lang="en-US" sz="2800" dirty="0" err="1"/>
              <a:t>memilih</a:t>
            </a:r>
            <a:r>
              <a:rPr lang="en-US" sz="2800" dirty="0"/>
              <a:t> </a:t>
            </a:r>
            <a:r>
              <a:rPr lang="en-US" sz="2800" dirty="0" err="1"/>
              <a:t>sendiri</a:t>
            </a:r>
            <a:r>
              <a:rPr lang="en-US" sz="2800" dirty="0"/>
              <a:t> </a:t>
            </a:r>
            <a:r>
              <a:rPr lang="en-US" sz="2800" dirty="0" err="1"/>
              <a:t>terhadap</a:t>
            </a:r>
            <a:r>
              <a:rPr lang="en-US" sz="2800" dirty="0"/>
              <a:t> yang </a:t>
            </a:r>
            <a:r>
              <a:rPr lang="en-US" sz="2800" dirty="0" err="1"/>
              <a:t>ditampilkan</a:t>
            </a:r>
            <a:r>
              <a:rPr lang="en-US" sz="2800" dirty="0"/>
              <a:t> </a:t>
            </a:r>
            <a:r>
              <a:rPr lang="en-US" sz="2800" dirty="0" err="1"/>
              <a:t>pada</a:t>
            </a:r>
            <a:r>
              <a:rPr lang="en-US" sz="2800" dirty="0"/>
              <a:t> </a:t>
            </a:r>
            <a:r>
              <a:rPr lang="en-US" sz="2800" dirty="0" err="1"/>
              <a:t>daftar</a:t>
            </a:r>
            <a:r>
              <a:rPr lang="en-US" sz="2800" dirty="0"/>
              <a:t> </a:t>
            </a:r>
            <a:r>
              <a:rPr lang="en-US" sz="2800" dirty="0" err="1"/>
              <a:t>tertentu</a:t>
            </a:r>
            <a:r>
              <a:rPr lang="en-US" sz="2800" dirty="0"/>
              <a:t> </a:t>
            </a:r>
            <a:r>
              <a:rPr lang="en-US" sz="2800" dirty="0" err="1"/>
              <a:t>dapat</a:t>
            </a:r>
            <a:r>
              <a:rPr lang="en-US" sz="2800" dirty="0"/>
              <a:t> </a:t>
            </a:r>
            <a:r>
              <a:rPr lang="en-US" sz="2800" dirty="0" err="1"/>
              <a:t>dibuat</a:t>
            </a:r>
            <a:r>
              <a:rPr lang="en-US" sz="2800" dirty="0"/>
              <a:t> </a:t>
            </a:r>
            <a:r>
              <a:rPr lang="en-US" sz="2800" dirty="0" err="1"/>
              <a:t>dengan</a:t>
            </a:r>
            <a:r>
              <a:rPr lang="en-US" sz="2800" dirty="0"/>
              <a:t> </a:t>
            </a:r>
            <a:r>
              <a:rPr lang="en-US" sz="2800" dirty="0" err="1"/>
              <a:t>menggunakan</a:t>
            </a:r>
            <a:r>
              <a:rPr lang="en-US" sz="2800" dirty="0"/>
              <a:t> </a:t>
            </a:r>
            <a:r>
              <a:rPr lang="en-US" sz="2800" dirty="0" err="1"/>
              <a:t>pasangan</a:t>
            </a:r>
            <a:r>
              <a:rPr lang="en-US" sz="2800" dirty="0"/>
              <a:t> tag &lt;select&gt; </a:t>
            </a:r>
            <a:r>
              <a:rPr lang="en-US" sz="2800" dirty="0" err="1"/>
              <a:t>dan</a:t>
            </a:r>
            <a:r>
              <a:rPr lang="en-US" sz="2800" dirty="0"/>
              <a:t> &lt;/select&gt;.</a:t>
            </a:r>
            <a:br>
              <a:rPr lang="en-US" sz="2800" dirty="0"/>
            </a:br>
            <a:br>
              <a:rPr lang="en-US" sz="2800" dirty="0"/>
            </a:br>
            <a:br>
              <a:rPr lang="en-US" sz="2800" dirty="0"/>
            </a:br>
            <a:r>
              <a:rPr lang="en-US" sz="2800" dirty="0" err="1"/>
              <a:t>Istilah</a:t>
            </a:r>
            <a:r>
              <a:rPr lang="en-US" sz="2800" dirty="0"/>
              <a:t> lain </a:t>
            </a:r>
            <a:r>
              <a:rPr lang="en-US" sz="2800" dirty="0" err="1"/>
              <a:t>dari</a:t>
            </a:r>
            <a:r>
              <a:rPr lang="en-US" sz="2800" dirty="0"/>
              <a:t> select </a:t>
            </a:r>
            <a:r>
              <a:rPr lang="en-US" sz="2800" dirty="0" err="1"/>
              <a:t>adalah</a:t>
            </a:r>
            <a:r>
              <a:rPr lang="en-US" sz="2800" dirty="0"/>
              <a:t> </a:t>
            </a:r>
            <a:r>
              <a:rPr lang="en-US" sz="2800" dirty="0" err="1"/>
              <a:t>kotak</a:t>
            </a:r>
            <a:r>
              <a:rPr lang="en-US" sz="2800" dirty="0"/>
              <a:t> combo (drop-down) </a:t>
            </a:r>
            <a:r>
              <a:rPr lang="en-US" sz="2800" dirty="0" err="1"/>
              <a:t>atau</a:t>
            </a:r>
            <a:r>
              <a:rPr lang="en-US" sz="2800" dirty="0"/>
              <a:t> </a:t>
            </a:r>
            <a:r>
              <a:rPr lang="en-US" sz="2800" dirty="0" err="1"/>
              <a:t>daftar</a:t>
            </a:r>
            <a:r>
              <a:rPr lang="en-US" sz="2800" dirty="0"/>
              <a:t> </a:t>
            </a:r>
            <a:r>
              <a:rPr lang="en-US" sz="2800" dirty="0" err="1"/>
              <a:t>pilihan</a:t>
            </a:r>
            <a:r>
              <a:rPr lang="en-US" sz="2800" dirty="0"/>
              <a:t>.</a:t>
            </a:r>
            <a:br>
              <a:rPr lang="en-US" sz="2800" dirty="0"/>
            </a:br>
            <a:endParaRPr lang="en-US" sz="2800" dirty="0"/>
          </a:p>
        </p:txBody>
      </p:sp>
      <p:sp>
        <p:nvSpPr>
          <p:cNvPr id="3" name="Text Placeholder 2"/>
          <p:cNvSpPr>
            <a:spLocks noGrp="1"/>
          </p:cNvSpPr>
          <p:nvPr>
            <p:ph type="body" idx="1"/>
          </p:nvPr>
        </p:nvSpPr>
        <p:spPr>
          <a:xfrm>
            <a:off x="608012" y="152401"/>
            <a:ext cx="7008574" cy="1219199"/>
          </a:xfrm>
        </p:spPr>
        <p:txBody>
          <a:bodyPr>
            <a:noAutofit/>
          </a:bodyPr>
          <a:lstStyle/>
          <a:p>
            <a:r>
              <a:rPr lang="en-US" sz="4000" dirty="0" err="1"/>
              <a:t>Penggunaan</a:t>
            </a:r>
            <a:r>
              <a:rPr lang="en-US" sz="4000" dirty="0"/>
              <a:t> Select </a:t>
            </a:r>
            <a:r>
              <a:rPr lang="en-US" sz="4000" dirty="0" err="1"/>
              <a:t>Pada</a:t>
            </a:r>
            <a:r>
              <a:rPr lang="en-US" sz="4000" dirty="0"/>
              <a:t> </a:t>
            </a:r>
            <a:r>
              <a:rPr lang="en-US" sz="4000" dirty="0" err="1"/>
              <a:t>Formulir</a:t>
            </a:r>
            <a:endParaRPr lang="en-US" sz="4000" dirty="0"/>
          </a:p>
        </p:txBody>
      </p:sp>
    </p:spTree>
    <p:extLst>
      <p:ext uri="{BB962C8B-B14F-4D97-AF65-F5344CB8AC3E}">
        <p14:creationId xmlns:p14="http://schemas.microsoft.com/office/powerpoint/2010/main" val="372012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9220200" cy="5715000"/>
          </a:xfrm>
        </p:spPr>
        <p:txBody>
          <a:bodyPr>
            <a:normAutofit/>
          </a:bodyPr>
          <a:lstStyle/>
          <a:p>
            <a:br>
              <a:rPr lang="en-US" sz="4000" dirty="0"/>
            </a:br>
            <a:r>
              <a:rPr lang="en-US" sz="2400" dirty="0"/>
              <a:t>&lt;html&gt; </a:t>
            </a:r>
            <a:br>
              <a:rPr lang="en-US" sz="2400" dirty="0"/>
            </a:br>
            <a:r>
              <a:rPr lang="en-US" sz="2400" dirty="0"/>
              <a:t>&lt;head&gt; </a:t>
            </a:r>
            <a:br>
              <a:rPr lang="en-US" sz="2400" dirty="0"/>
            </a:br>
            <a:r>
              <a:rPr lang="en-US" sz="2400" dirty="0"/>
              <a:t>	&lt;title&gt; Select / combo &lt;/title&gt; </a:t>
            </a:r>
            <a:br>
              <a:rPr lang="en-US" sz="2400" dirty="0"/>
            </a:br>
            <a:r>
              <a:rPr lang="en-US" sz="2400" dirty="0"/>
              <a:t>&lt;/head&gt; </a:t>
            </a:r>
            <a:br>
              <a:rPr lang="en-US" sz="2400" dirty="0"/>
            </a:br>
            <a:r>
              <a:rPr lang="en-US" sz="2400" dirty="0"/>
              <a:t>&lt;body&gt; </a:t>
            </a:r>
            <a:br>
              <a:rPr lang="en-US" sz="2400" dirty="0"/>
            </a:br>
            <a:r>
              <a:rPr lang="en-US" sz="2400" dirty="0"/>
              <a:t>   	&lt;form&gt; </a:t>
            </a:r>
            <a:br>
              <a:rPr lang="en-US" sz="2400" dirty="0"/>
            </a:br>
            <a:r>
              <a:rPr lang="en-US" sz="2400" dirty="0"/>
              <a:t>		</a:t>
            </a:r>
            <a:r>
              <a:rPr lang="en-US" sz="2400" dirty="0" err="1"/>
              <a:t>Makanan</a:t>
            </a:r>
            <a:r>
              <a:rPr lang="en-US" sz="2400" dirty="0"/>
              <a:t> yang paling </a:t>
            </a:r>
            <a:r>
              <a:rPr lang="en-US" sz="2400" dirty="0" err="1"/>
              <a:t>anda</a:t>
            </a:r>
            <a:r>
              <a:rPr lang="en-US" sz="2400" dirty="0"/>
              <a:t> </a:t>
            </a:r>
            <a:r>
              <a:rPr lang="en-US" sz="2400" dirty="0" err="1"/>
              <a:t>suka</a:t>
            </a:r>
            <a:r>
              <a:rPr lang="en-US" sz="2400" dirty="0"/>
              <a:t> :&lt;</a:t>
            </a:r>
            <a:r>
              <a:rPr lang="en-US" sz="2400" dirty="0" err="1"/>
              <a:t>br</a:t>
            </a:r>
            <a:r>
              <a:rPr lang="en-US" sz="2400" dirty="0"/>
              <a:t>&gt; </a:t>
            </a:r>
            <a:br>
              <a:rPr lang="en-US" sz="2400" dirty="0"/>
            </a:br>
            <a:r>
              <a:rPr lang="en-US" sz="2400" dirty="0"/>
              <a:t>		&lt;select name = "</a:t>
            </a:r>
            <a:r>
              <a:rPr lang="en-US" sz="2400" dirty="0" err="1"/>
              <a:t>Makanan</a:t>
            </a:r>
            <a:r>
              <a:rPr lang="en-US" sz="2400" dirty="0"/>
              <a:t>"&gt; </a:t>
            </a:r>
            <a:br>
              <a:rPr lang="en-US" sz="2400" dirty="0"/>
            </a:br>
            <a:r>
              <a:rPr lang="en-US" sz="2400" dirty="0"/>
              <a:t>			&lt;option&gt; Sate &lt;/option&gt;</a:t>
            </a:r>
            <a:br>
              <a:rPr lang="en-US" sz="2400" dirty="0"/>
            </a:br>
            <a:r>
              <a:rPr lang="en-US" sz="2400" dirty="0"/>
              <a:t>			&lt;option&gt; Soto &lt;/option&gt;</a:t>
            </a:r>
            <a:br>
              <a:rPr lang="en-US" sz="2400" dirty="0"/>
            </a:br>
            <a:r>
              <a:rPr lang="en-US" sz="2400" dirty="0"/>
              <a:t>			&lt;option&gt; </a:t>
            </a:r>
            <a:r>
              <a:rPr lang="en-US" sz="2400" dirty="0" err="1"/>
              <a:t>Martabak</a:t>
            </a:r>
            <a:r>
              <a:rPr lang="en-US" sz="2400" dirty="0"/>
              <a:t> &lt;/option&gt;</a:t>
            </a:r>
            <a:br>
              <a:rPr lang="en-US" sz="2400" dirty="0"/>
            </a:br>
            <a:r>
              <a:rPr lang="en-US" sz="2400" dirty="0"/>
              <a:t>			&lt;option&gt; Lain-lain &lt;/option&gt;</a:t>
            </a:r>
            <a:br>
              <a:rPr lang="en-US" sz="2400" dirty="0"/>
            </a:br>
            <a:r>
              <a:rPr lang="en-US" sz="2400" dirty="0"/>
              <a:t>		&lt;/select&gt; </a:t>
            </a:r>
            <a:br>
              <a:rPr lang="en-US" sz="2400" dirty="0"/>
            </a:br>
            <a:r>
              <a:rPr lang="en-US" sz="2400" dirty="0"/>
              <a:t>    	&lt;/form&gt; </a:t>
            </a:r>
            <a:br>
              <a:rPr lang="en-US" sz="2400" dirty="0"/>
            </a:br>
            <a:r>
              <a:rPr lang="en-US" sz="2400" dirty="0"/>
              <a:t>&lt;/body&gt; </a:t>
            </a:r>
            <a:br>
              <a:rPr lang="en-US" sz="2400" dirty="0"/>
            </a:br>
            <a:r>
              <a:rPr lang="en-US" sz="2400" dirty="0"/>
              <a:t>&lt;/html&gt;</a:t>
            </a:r>
          </a:p>
        </p:txBody>
      </p:sp>
      <p:sp>
        <p:nvSpPr>
          <p:cNvPr id="3" name="Text Placeholder 2"/>
          <p:cNvSpPr>
            <a:spLocks noGrp="1"/>
          </p:cNvSpPr>
          <p:nvPr>
            <p:ph type="body" idx="1"/>
          </p:nvPr>
        </p:nvSpPr>
        <p:spPr>
          <a:xfrm>
            <a:off x="608012" y="152401"/>
            <a:ext cx="7008574" cy="685799"/>
          </a:xfrm>
        </p:spPr>
        <p:txBody>
          <a:bodyPr>
            <a:noAutofit/>
          </a:bodyPr>
          <a:lstStyle/>
          <a:p>
            <a:r>
              <a:rPr lang="en-US" sz="4000" dirty="0"/>
              <a:t>Select.html</a:t>
            </a:r>
          </a:p>
        </p:txBody>
      </p:sp>
    </p:spTree>
    <p:extLst>
      <p:ext uri="{BB962C8B-B14F-4D97-AF65-F5344CB8AC3E}">
        <p14:creationId xmlns:p14="http://schemas.microsoft.com/office/powerpoint/2010/main" val="67562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676400"/>
            <a:ext cx="8839200" cy="4876800"/>
          </a:xfrm>
        </p:spPr>
        <p:txBody>
          <a:bodyPr>
            <a:normAutofit/>
          </a:bodyPr>
          <a:lstStyle/>
          <a:p>
            <a:pPr algn="just"/>
            <a:br>
              <a:rPr lang="en-US" sz="4000" dirty="0"/>
            </a:br>
            <a:r>
              <a:rPr lang="en-US" sz="2800" dirty="0" err="1"/>
              <a:t>Memilih</a:t>
            </a:r>
            <a:r>
              <a:rPr lang="en-US" sz="2800" dirty="0"/>
              <a:t> </a:t>
            </a:r>
            <a:r>
              <a:rPr lang="en-US" sz="2800" dirty="0" err="1"/>
              <a:t>sebuah</a:t>
            </a:r>
            <a:r>
              <a:rPr lang="en-US" sz="2800" dirty="0"/>
              <a:t> </a:t>
            </a:r>
            <a:r>
              <a:rPr lang="en-US" sz="2800" dirty="0" err="1"/>
              <a:t>informasi</a:t>
            </a:r>
            <a:r>
              <a:rPr lang="en-US" sz="2800" dirty="0"/>
              <a:t> </a:t>
            </a:r>
            <a:r>
              <a:rPr lang="en-US" sz="2800" dirty="0" err="1"/>
              <a:t>dengan</a:t>
            </a:r>
            <a:r>
              <a:rPr lang="en-US" sz="2800" dirty="0"/>
              <a:t> </a:t>
            </a:r>
            <a:r>
              <a:rPr lang="en-US" sz="2800" dirty="0" err="1"/>
              <a:t>cara</a:t>
            </a:r>
            <a:r>
              <a:rPr lang="en-US" sz="2800" dirty="0"/>
              <a:t> </a:t>
            </a:r>
            <a:r>
              <a:rPr lang="en-US" sz="2800" dirty="0" err="1"/>
              <a:t>mengklik</a:t>
            </a:r>
            <a:r>
              <a:rPr lang="en-US" sz="2800" dirty="0"/>
              <a:t> </a:t>
            </a:r>
            <a:r>
              <a:rPr lang="en-US" sz="2800" dirty="0" err="1"/>
              <a:t>kotak</a:t>
            </a:r>
            <a:r>
              <a:rPr lang="en-US" sz="2800" dirty="0"/>
              <a:t> </a:t>
            </a:r>
            <a:r>
              <a:rPr lang="en-US" sz="2800" dirty="0" err="1"/>
              <a:t>tertentu</a:t>
            </a:r>
            <a:r>
              <a:rPr lang="en-US" sz="2800" dirty="0"/>
              <a:t> </a:t>
            </a:r>
            <a:r>
              <a:rPr lang="en-US" sz="2800" dirty="0" err="1"/>
              <a:t>dan</a:t>
            </a:r>
            <a:r>
              <a:rPr lang="en-US" sz="2800" dirty="0"/>
              <a:t> </a:t>
            </a:r>
            <a:r>
              <a:rPr lang="en-US" sz="2800" dirty="0" err="1"/>
              <a:t>selanjutnya</a:t>
            </a:r>
            <a:r>
              <a:rPr lang="en-US" sz="2800" dirty="0"/>
              <a:t> </a:t>
            </a:r>
            <a:r>
              <a:rPr lang="en-US" sz="2800" dirty="0" err="1"/>
              <a:t>terdapat</a:t>
            </a:r>
            <a:r>
              <a:rPr lang="en-US" sz="2800" dirty="0"/>
              <a:t> </a:t>
            </a:r>
            <a:r>
              <a:rPr lang="en-US" sz="2800" dirty="0" err="1"/>
              <a:t>karakter</a:t>
            </a:r>
            <a:r>
              <a:rPr lang="en-US" sz="2800" dirty="0"/>
              <a:t> </a:t>
            </a:r>
            <a:r>
              <a:rPr lang="en-US" sz="2800" dirty="0" err="1"/>
              <a:t>khusus</a:t>
            </a:r>
            <a:r>
              <a:rPr lang="en-US" sz="2800" dirty="0"/>
              <a:t> yang </a:t>
            </a:r>
            <a:r>
              <a:rPr lang="en-US" sz="2800" dirty="0" err="1"/>
              <a:t>menandai</a:t>
            </a:r>
            <a:r>
              <a:rPr lang="en-US" sz="2800" dirty="0"/>
              <a:t> </a:t>
            </a:r>
            <a:r>
              <a:rPr lang="en-US" sz="2800" dirty="0" err="1"/>
              <a:t>kotak</a:t>
            </a:r>
            <a:r>
              <a:rPr lang="en-US" sz="2800" dirty="0"/>
              <a:t> </a:t>
            </a:r>
            <a:r>
              <a:rPr lang="en-US" sz="2800" dirty="0" err="1"/>
              <a:t>tersebut</a:t>
            </a:r>
            <a:r>
              <a:rPr lang="en-US" sz="2800" dirty="0"/>
              <a:t>.</a:t>
            </a:r>
            <a:br>
              <a:rPr lang="en-US" sz="2800" dirty="0"/>
            </a:br>
            <a:r>
              <a:rPr lang="en-US" sz="2800" dirty="0" err="1"/>
              <a:t>Pada</a:t>
            </a:r>
            <a:r>
              <a:rPr lang="en-US" sz="2800" dirty="0"/>
              <a:t> </a:t>
            </a:r>
            <a:r>
              <a:rPr lang="en-US" sz="2800" dirty="0" err="1"/>
              <a:t>formulir</a:t>
            </a:r>
            <a:r>
              <a:rPr lang="en-US" sz="2800" dirty="0"/>
              <a:t> </a:t>
            </a:r>
            <a:r>
              <a:rPr lang="en-US" sz="2800" dirty="0" err="1"/>
              <a:t>inilah</a:t>
            </a:r>
            <a:r>
              <a:rPr lang="en-US" sz="2800" dirty="0"/>
              <a:t> yang </a:t>
            </a:r>
            <a:r>
              <a:rPr lang="en-US" sz="2800" dirty="0" err="1"/>
              <a:t>dinamakan</a:t>
            </a:r>
            <a:r>
              <a:rPr lang="en-US" sz="2800" dirty="0"/>
              <a:t> </a:t>
            </a:r>
            <a:r>
              <a:rPr lang="en-US" sz="2800" dirty="0" err="1"/>
              <a:t>tipe</a:t>
            </a:r>
            <a:r>
              <a:rPr lang="en-US" sz="2800" dirty="0"/>
              <a:t> </a:t>
            </a:r>
            <a:r>
              <a:rPr lang="en-US" sz="2800" dirty="0">
                <a:solidFill>
                  <a:srgbClr val="C00000"/>
                </a:solidFill>
                <a:effectLst>
                  <a:outerShdw blurRad="38100" dist="38100" dir="2700000" algn="tl">
                    <a:srgbClr val="000000">
                      <a:alpha val="43137"/>
                    </a:srgbClr>
                  </a:outerShdw>
                </a:effectLst>
              </a:rPr>
              <a:t>checkbox</a:t>
            </a:r>
            <a:r>
              <a:rPr lang="en-US" sz="2800" dirty="0"/>
              <a:t>. </a:t>
            </a:r>
            <a:br>
              <a:rPr lang="en-US" sz="2800" dirty="0"/>
            </a:br>
            <a:r>
              <a:rPr lang="en-US" sz="2800" dirty="0" err="1"/>
              <a:t>Karakter</a:t>
            </a:r>
            <a:r>
              <a:rPr lang="en-US" sz="2800" dirty="0"/>
              <a:t> </a:t>
            </a:r>
            <a:r>
              <a:rPr lang="en-US" sz="2800" dirty="0" err="1"/>
              <a:t>tersebut</a:t>
            </a:r>
            <a:r>
              <a:rPr lang="en-US" sz="2800" dirty="0"/>
              <a:t> </a:t>
            </a:r>
            <a:r>
              <a:rPr lang="en-US" sz="2800" dirty="0" err="1"/>
              <a:t>umumnya</a:t>
            </a:r>
            <a:r>
              <a:rPr lang="en-US" sz="2800" dirty="0"/>
              <a:t> </a:t>
            </a:r>
            <a:r>
              <a:rPr lang="en-US" sz="2800" dirty="0" err="1"/>
              <a:t>berbentuk</a:t>
            </a:r>
            <a:r>
              <a:rPr lang="en-US" sz="2800" dirty="0"/>
              <a:t> </a:t>
            </a:r>
            <a:r>
              <a:rPr lang="en-US" sz="2800" dirty="0" err="1"/>
              <a:t>tanda</a:t>
            </a:r>
            <a:r>
              <a:rPr lang="en-US" sz="2800" dirty="0"/>
              <a:t> </a:t>
            </a:r>
            <a:r>
              <a:rPr lang="en-US" sz="2800" dirty="0">
                <a:effectLst>
                  <a:outerShdw blurRad="38100" dist="38100" dir="2700000" algn="tl">
                    <a:srgbClr val="000000">
                      <a:alpha val="43137"/>
                    </a:srgbClr>
                  </a:outerShdw>
                </a:effectLst>
              </a:rPr>
              <a:t>checklist/</a:t>
            </a:r>
            <a:r>
              <a:rPr lang="en-US" sz="2800" dirty="0" err="1">
                <a:effectLst>
                  <a:outerShdw blurRad="38100" dist="38100" dir="2700000" algn="tl">
                    <a:srgbClr val="000000">
                      <a:alpha val="43137"/>
                    </a:srgbClr>
                  </a:outerShdw>
                </a:effectLst>
              </a:rPr>
              <a:t>centang</a:t>
            </a:r>
            <a:r>
              <a:rPr lang="en-US" sz="2800" dirty="0"/>
              <a:t>.</a:t>
            </a:r>
            <a:br>
              <a:rPr lang="en-US" sz="2800" dirty="0"/>
            </a:br>
            <a:endParaRPr lang="en-US" sz="2800" dirty="0"/>
          </a:p>
        </p:txBody>
      </p:sp>
      <p:sp>
        <p:nvSpPr>
          <p:cNvPr id="3" name="Text Placeholder 2"/>
          <p:cNvSpPr>
            <a:spLocks noGrp="1"/>
          </p:cNvSpPr>
          <p:nvPr>
            <p:ph type="body" idx="1"/>
          </p:nvPr>
        </p:nvSpPr>
        <p:spPr>
          <a:xfrm>
            <a:off x="608012" y="152401"/>
            <a:ext cx="7008574" cy="1219199"/>
          </a:xfrm>
        </p:spPr>
        <p:txBody>
          <a:bodyPr>
            <a:noAutofit/>
          </a:bodyPr>
          <a:lstStyle/>
          <a:p>
            <a:r>
              <a:rPr lang="en-US" sz="4000" dirty="0" err="1"/>
              <a:t>Penggunaan</a:t>
            </a:r>
            <a:r>
              <a:rPr lang="en-US" sz="4000" dirty="0"/>
              <a:t> </a:t>
            </a:r>
            <a:r>
              <a:rPr lang="en-US" sz="4000" dirty="0" err="1"/>
              <a:t>CheckBox</a:t>
            </a:r>
            <a:r>
              <a:rPr lang="en-US" sz="4000" dirty="0"/>
              <a:t> </a:t>
            </a:r>
            <a:r>
              <a:rPr lang="en-US" sz="4000" dirty="0" err="1"/>
              <a:t>Pada</a:t>
            </a:r>
            <a:r>
              <a:rPr lang="en-US" sz="4000" dirty="0"/>
              <a:t> </a:t>
            </a:r>
            <a:r>
              <a:rPr lang="en-US" sz="4000" dirty="0" err="1"/>
              <a:t>Formulir</a:t>
            </a:r>
            <a:endParaRPr lang="en-US" sz="4000" dirty="0"/>
          </a:p>
        </p:txBody>
      </p:sp>
    </p:spTree>
    <p:extLst>
      <p:ext uri="{BB962C8B-B14F-4D97-AF65-F5344CB8AC3E}">
        <p14:creationId xmlns:p14="http://schemas.microsoft.com/office/powerpoint/2010/main" val="3951370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9220200" cy="5715000"/>
          </a:xfrm>
        </p:spPr>
        <p:txBody>
          <a:bodyPr>
            <a:normAutofit fontScale="90000"/>
          </a:bodyPr>
          <a:lstStyle/>
          <a:p>
            <a:br>
              <a:rPr lang="en-US" sz="4000" dirty="0"/>
            </a:br>
            <a:r>
              <a:rPr lang="en-US" sz="2400" dirty="0"/>
              <a:t>&lt;html&gt; </a:t>
            </a:r>
            <a:br>
              <a:rPr lang="en-US" sz="2400" dirty="0"/>
            </a:br>
            <a:r>
              <a:rPr lang="en-US" sz="2400" dirty="0"/>
              <a:t>&lt;head&gt; </a:t>
            </a:r>
            <a:br>
              <a:rPr lang="en-US" sz="2400" dirty="0"/>
            </a:br>
            <a:r>
              <a:rPr lang="en-US" sz="2400" dirty="0"/>
              <a:t>	&lt;title&gt;check box&lt;/title&gt; </a:t>
            </a:r>
            <a:br>
              <a:rPr lang="en-US" sz="2400" dirty="0"/>
            </a:br>
            <a:r>
              <a:rPr lang="en-US" sz="2400" dirty="0"/>
              <a:t>&lt;/head&gt;</a:t>
            </a:r>
            <a:br>
              <a:rPr lang="en-US" sz="2400" dirty="0"/>
            </a:br>
            <a:r>
              <a:rPr lang="en-US" sz="2400" dirty="0"/>
              <a:t>&lt;body&gt; </a:t>
            </a:r>
            <a:br>
              <a:rPr lang="en-US" sz="2400" dirty="0"/>
            </a:br>
            <a:r>
              <a:rPr lang="en-US" sz="2400" dirty="0"/>
              <a:t>   &lt;form&gt; </a:t>
            </a:r>
            <a:br>
              <a:rPr lang="en-US" sz="2400" dirty="0"/>
            </a:br>
            <a:r>
              <a:rPr lang="en-US" sz="2400" dirty="0"/>
              <a:t>	    </a:t>
            </a:r>
            <a:r>
              <a:rPr lang="en-US" sz="2400" dirty="0" err="1"/>
              <a:t>Sayur</a:t>
            </a:r>
            <a:r>
              <a:rPr lang="en-US" sz="2400" dirty="0"/>
              <a:t> </a:t>
            </a:r>
            <a:r>
              <a:rPr lang="en-US" sz="2400" dirty="0" err="1"/>
              <a:t>Kesukaan</a:t>
            </a:r>
            <a:r>
              <a:rPr lang="en-US" sz="2400" dirty="0"/>
              <a:t> </a:t>
            </a:r>
            <a:r>
              <a:rPr lang="en-US" sz="2400" dirty="0" err="1"/>
              <a:t>Anda</a:t>
            </a:r>
            <a:r>
              <a:rPr lang="en-US" sz="2400" dirty="0"/>
              <a:t> :&lt;</a:t>
            </a:r>
            <a:r>
              <a:rPr lang="en-US" sz="2400" dirty="0" err="1"/>
              <a:t>br</a:t>
            </a:r>
            <a:r>
              <a:rPr lang="en-US" sz="2400" dirty="0"/>
              <a:t>&gt; </a:t>
            </a:r>
            <a:br>
              <a:rPr lang="en-US" sz="2400" dirty="0"/>
            </a:br>
            <a:r>
              <a:rPr lang="en-US" sz="2400" dirty="0"/>
              <a:t>	   &lt;input type = "checkbox" name = "</a:t>
            </a:r>
            <a:r>
              <a:rPr lang="en-US" sz="2400" dirty="0" err="1"/>
              <a:t>bayam</a:t>
            </a:r>
            <a:r>
              <a:rPr lang="en-US" sz="2400" dirty="0"/>
              <a:t>" checked&gt;</a:t>
            </a:r>
            <a:r>
              <a:rPr lang="en-US" sz="2400" dirty="0" err="1"/>
              <a:t>Bayam</a:t>
            </a:r>
            <a:r>
              <a:rPr lang="en-US" sz="2400" dirty="0"/>
              <a:t> &lt;</a:t>
            </a:r>
            <a:r>
              <a:rPr lang="en-US" sz="2400" dirty="0" err="1"/>
              <a:t>br</a:t>
            </a:r>
            <a:r>
              <a:rPr lang="en-US" sz="2400" dirty="0"/>
              <a:t>&gt; </a:t>
            </a:r>
            <a:br>
              <a:rPr lang="en-US" sz="2400" dirty="0"/>
            </a:br>
            <a:r>
              <a:rPr lang="en-US" sz="2400" dirty="0"/>
              <a:t>	   &lt;input type = "checkbox" name = "</a:t>
            </a:r>
            <a:r>
              <a:rPr lang="en-US" sz="2400" dirty="0" err="1"/>
              <a:t>kol</a:t>
            </a:r>
            <a:r>
              <a:rPr lang="en-US" sz="2400" dirty="0"/>
              <a:t>" &gt;</a:t>
            </a:r>
            <a:r>
              <a:rPr lang="en-US" sz="2400" dirty="0" err="1"/>
              <a:t>Kol</a:t>
            </a:r>
            <a:r>
              <a:rPr lang="en-US" sz="2400" dirty="0"/>
              <a:t> &lt;</a:t>
            </a:r>
            <a:r>
              <a:rPr lang="en-US" sz="2400" dirty="0" err="1"/>
              <a:t>br</a:t>
            </a:r>
            <a:r>
              <a:rPr lang="en-US" sz="2400" dirty="0"/>
              <a:t>&gt; </a:t>
            </a:r>
            <a:br>
              <a:rPr lang="en-US" sz="2400" dirty="0"/>
            </a:br>
            <a:r>
              <a:rPr lang="en-US" sz="2400" dirty="0"/>
              <a:t>	   &lt;input type = "checkbox" name = "</a:t>
            </a:r>
            <a:r>
              <a:rPr lang="en-US" sz="2400" dirty="0" err="1"/>
              <a:t>Sawi</a:t>
            </a:r>
            <a:r>
              <a:rPr lang="en-US" sz="2400" dirty="0"/>
              <a:t>" &gt;</a:t>
            </a:r>
            <a:r>
              <a:rPr lang="en-US" sz="2400" dirty="0" err="1"/>
              <a:t>Sawi</a:t>
            </a:r>
            <a:r>
              <a:rPr lang="en-US" sz="2400" dirty="0"/>
              <a:t> &lt;</a:t>
            </a:r>
            <a:r>
              <a:rPr lang="en-US" sz="2400" dirty="0" err="1"/>
              <a:t>br</a:t>
            </a:r>
            <a:r>
              <a:rPr lang="en-US" sz="2400" dirty="0"/>
              <a:t>&gt; </a:t>
            </a:r>
            <a:br>
              <a:rPr lang="en-US" sz="2400" dirty="0"/>
            </a:br>
            <a:r>
              <a:rPr lang="en-US" sz="2400" dirty="0"/>
              <a:t>	   &lt;input type = "checkbox" name = "lain" &gt;Lain-lain &lt;</a:t>
            </a:r>
            <a:r>
              <a:rPr lang="en-US" sz="2400" dirty="0" err="1"/>
              <a:t>br</a:t>
            </a:r>
            <a:r>
              <a:rPr lang="en-US" sz="2400" dirty="0"/>
              <a:t>&gt; </a:t>
            </a:r>
            <a:br>
              <a:rPr lang="en-US" sz="2400" dirty="0"/>
            </a:br>
            <a:r>
              <a:rPr lang="en-US" sz="2400" dirty="0"/>
              <a:t>   &lt;/form&gt; </a:t>
            </a:r>
            <a:br>
              <a:rPr lang="en-US" sz="2400" dirty="0"/>
            </a:br>
            <a:r>
              <a:rPr lang="en-US" sz="2400" dirty="0"/>
              <a:t>&lt;/body&gt; </a:t>
            </a:r>
            <a:br>
              <a:rPr lang="en-US" sz="2400" dirty="0"/>
            </a:br>
            <a:r>
              <a:rPr lang="en-US" sz="2400" dirty="0"/>
              <a:t>&lt;/html&gt;</a:t>
            </a:r>
          </a:p>
        </p:txBody>
      </p:sp>
      <p:sp>
        <p:nvSpPr>
          <p:cNvPr id="3" name="Text Placeholder 2"/>
          <p:cNvSpPr>
            <a:spLocks noGrp="1"/>
          </p:cNvSpPr>
          <p:nvPr>
            <p:ph type="body" idx="1"/>
          </p:nvPr>
        </p:nvSpPr>
        <p:spPr>
          <a:xfrm>
            <a:off x="608012" y="152401"/>
            <a:ext cx="7008574" cy="685799"/>
          </a:xfrm>
        </p:spPr>
        <p:txBody>
          <a:bodyPr>
            <a:noAutofit/>
          </a:bodyPr>
          <a:lstStyle/>
          <a:p>
            <a:r>
              <a:rPr lang="en-US" sz="4000" dirty="0"/>
              <a:t>checkbox.html</a:t>
            </a:r>
          </a:p>
        </p:txBody>
      </p:sp>
    </p:spTree>
    <p:extLst>
      <p:ext uri="{BB962C8B-B14F-4D97-AF65-F5344CB8AC3E}">
        <p14:creationId xmlns:p14="http://schemas.microsoft.com/office/powerpoint/2010/main" val="942588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676400"/>
            <a:ext cx="8839200" cy="4876800"/>
          </a:xfrm>
        </p:spPr>
        <p:txBody>
          <a:bodyPr>
            <a:normAutofit/>
          </a:bodyPr>
          <a:lstStyle/>
          <a:p>
            <a:pPr algn="ctr">
              <a:lnSpc>
                <a:spcPct val="100000"/>
              </a:lnSpc>
            </a:pPr>
            <a:br>
              <a:rPr lang="en-US" sz="4000" dirty="0"/>
            </a:br>
            <a:r>
              <a:rPr lang="en-US" sz="2800" dirty="0" err="1"/>
              <a:t>Tipe</a:t>
            </a:r>
            <a:r>
              <a:rPr lang="en-US" sz="2800" dirty="0"/>
              <a:t> radio </a:t>
            </a:r>
            <a:r>
              <a:rPr lang="en-US" sz="2800" dirty="0" err="1"/>
              <a:t>umumnya</a:t>
            </a:r>
            <a:r>
              <a:rPr lang="en-US" sz="2800" dirty="0"/>
              <a:t> </a:t>
            </a:r>
            <a:r>
              <a:rPr lang="en-US" sz="2800" dirty="0" err="1"/>
              <a:t>sama</a:t>
            </a:r>
            <a:r>
              <a:rPr lang="en-US" sz="2800" dirty="0"/>
              <a:t> </a:t>
            </a:r>
            <a:r>
              <a:rPr lang="en-US" sz="2800" dirty="0" err="1"/>
              <a:t>penggunaanya</a:t>
            </a:r>
            <a:r>
              <a:rPr lang="en-US" sz="2800" dirty="0"/>
              <a:t> </a:t>
            </a:r>
            <a:r>
              <a:rPr lang="en-US" sz="2800" dirty="0" err="1"/>
              <a:t>dengan</a:t>
            </a:r>
            <a:r>
              <a:rPr lang="en-US" sz="2800" dirty="0"/>
              <a:t> checkbox. </a:t>
            </a:r>
            <a:r>
              <a:rPr lang="en-US" sz="2800" dirty="0" err="1"/>
              <a:t>Hanya</a:t>
            </a:r>
            <a:r>
              <a:rPr lang="en-US" sz="2800" dirty="0"/>
              <a:t> </a:t>
            </a:r>
            <a:r>
              <a:rPr lang="en-US" sz="2800" dirty="0" err="1"/>
              <a:t>saja</a:t>
            </a:r>
            <a:r>
              <a:rPr lang="en-US" sz="2800" dirty="0"/>
              <a:t> </a:t>
            </a:r>
            <a:r>
              <a:rPr lang="en-US" sz="2800" dirty="0" err="1"/>
              <a:t>kalau</a:t>
            </a:r>
            <a:r>
              <a:rPr lang="en-US" sz="2800" dirty="0"/>
              <a:t> checkbox </a:t>
            </a:r>
            <a:r>
              <a:rPr lang="en-US" sz="2800" dirty="0" err="1"/>
              <a:t>berbentuk</a:t>
            </a:r>
            <a:r>
              <a:rPr lang="en-US" sz="2800" dirty="0"/>
              <a:t> </a:t>
            </a:r>
            <a:r>
              <a:rPr lang="en-US" sz="2800" dirty="0" err="1"/>
              <a:t>kotak</a:t>
            </a:r>
            <a:r>
              <a:rPr lang="en-US" sz="2800" dirty="0"/>
              <a:t> </a:t>
            </a:r>
            <a:r>
              <a:rPr lang="en-US" sz="2800" dirty="0" err="1"/>
              <a:t>dan</a:t>
            </a:r>
            <a:r>
              <a:rPr lang="en-US" sz="2800" dirty="0"/>
              <a:t> </a:t>
            </a:r>
            <a:r>
              <a:rPr lang="en-US" sz="2800" dirty="0" err="1"/>
              <a:t>tandanya</a:t>
            </a:r>
            <a:r>
              <a:rPr lang="en-US" sz="2800" dirty="0"/>
              <a:t> </a:t>
            </a:r>
            <a:r>
              <a:rPr lang="en-US" sz="2800" dirty="0" err="1"/>
              <a:t>berupa</a:t>
            </a:r>
            <a:r>
              <a:rPr lang="en-US" sz="2800" dirty="0"/>
              <a:t> </a:t>
            </a:r>
            <a:r>
              <a:rPr lang="en-US" sz="2800" dirty="0" err="1"/>
              <a:t>karakter</a:t>
            </a:r>
            <a:r>
              <a:rPr lang="en-US" sz="2800" dirty="0"/>
              <a:t> </a:t>
            </a:r>
            <a:r>
              <a:rPr lang="en-US" sz="2800" dirty="0" err="1"/>
              <a:t>centang</a:t>
            </a:r>
            <a:r>
              <a:rPr lang="en-US" sz="2800" dirty="0"/>
              <a:t>, </a:t>
            </a:r>
            <a:r>
              <a:rPr lang="en-US" sz="2800" dirty="0" err="1"/>
              <a:t>kalau</a:t>
            </a:r>
            <a:r>
              <a:rPr lang="en-US" sz="2800" dirty="0"/>
              <a:t> </a:t>
            </a:r>
            <a:r>
              <a:rPr lang="en-US" sz="2800" dirty="0" err="1"/>
              <a:t>pada</a:t>
            </a:r>
            <a:r>
              <a:rPr lang="en-US" sz="2800" dirty="0"/>
              <a:t> radio </a:t>
            </a:r>
            <a:r>
              <a:rPr lang="en-US" sz="2800" dirty="0" err="1"/>
              <a:t>berbentuk</a:t>
            </a:r>
            <a:r>
              <a:rPr lang="en-US" sz="2800" dirty="0"/>
              <a:t> </a:t>
            </a:r>
            <a:r>
              <a:rPr lang="en-US" sz="2800" dirty="0" err="1"/>
              <a:t>bulatan</a:t>
            </a:r>
            <a:r>
              <a:rPr lang="en-US" sz="2800" dirty="0"/>
              <a:t> </a:t>
            </a:r>
            <a:r>
              <a:rPr lang="en-US" sz="2800" dirty="0" err="1"/>
              <a:t>dengan</a:t>
            </a:r>
            <a:r>
              <a:rPr lang="en-US" sz="2800" dirty="0"/>
              <a:t> </a:t>
            </a:r>
            <a:r>
              <a:rPr lang="en-US" sz="2800" dirty="0" err="1"/>
              <a:t>ditandai</a:t>
            </a:r>
            <a:r>
              <a:rPr lang="en-US" sz="2800" dirty="0"/>
              <a:t> </a:t>
            </a:r>
            <a:r>
              <a:rPr lang="en-US" sz="2800" dirty="0" err="1"/>
              <a:t>karakter</a:t>
            </a:r>
            <a:r>
              <a:rPr lang="en-US" sz="2800" dirty="0"/>
              <a:t> </a:t>
            </a:r>
            <a:r>
              <a:rPr lang="en-US" sz="2800" dirty="0" err="1"/>
              <a:t>titik</a:t>
            </a:r>
            <a:r>
              <a:rPr lang="en-US" sz="2800" dirty="0"/>
              <a:t> </a:t>
            </a:r>
            <a:r>
              <a:rPr lang="en-US" sz="2800" dirty="0" err="1"/>
              <a:t>berwarna</a:t>
            </a:r>
            <a:r>
              <a:rPr lang="en-US" sz="2800" dirty="0"/>
              <a:t> </a:t>
            </a:r>
            <a:r>
              <a:rPr lang="en-US" sz="2800" dirty="0" err="1"/>
              <a:t>hitam</a:t>
            </a:r>
            <a:r>
              <a:rPr lang="en-US" sz="2800" dirty="0"/>
              <a:t> </a:t>
            </a:r>
            <a:r>
              <a:rPr lang="en-US" sz="2800" dirty="0" err="1"/>
              <a:t>apabila</a:t>
            </a:r>
            <a:r>
              <a:rPr lang="en-US" sz="2800" dirty="0"/>
              <a:t> </a:t>
            </a:r>
            <a:r>
              <a:rPr lang="en-US" sz="2800" dirty="0" err="1"/>
              <a:t>kita</a:t>
            </a:r>
            <a:r>
              <a:rPr lang="en-US" sz="2800" dirty="0"/>
              <a:t> </a:t>
            </a:r>
            <a:r>
              <a:rPr lang="en-US" sz="2800" dirty="0" err="1"/>
              <a:t>telah</a:t>
            </a:r>
            <a:r>
              <a:rPr lang="en-US" sz="2800" dirty="0"/>
              <a:t> </a:t>
            </a:r>
            <a:r>
              <a:rPr lang="en-US" sz="2800" dirty="0" err="1"/>
              <a:t>memilihnya</a:t>
            </a:r>
            <a:r>
              <a:rPr lang="en-US" sz="2800" dirty="0"/>
              <a:t>. </a:t>
            </a:r>
          </a:p>
        </p:txBody>
      </p:sp>
      <p:sp>
        <p:nvSpPr>
          <p:cNvPr id="3" name="Text Placeholder 2"/>
          <p:cNvSpPr>
            <a:spLocks noGrp="1"/>
          </p:cNvSpPr>
          <p:nvPr>
            <p:ph type="body" idx="1"/>
          </p:nvPr>
        </p:nvSpPr>
        <p:spPr>
          <a:xfrm>
            <a:off x="608012" y="152401"/>
            <a:ext cx="7008574" cy="1219199"/>
          </a:xfrm>
        </p:spPr>
        <p:txBody>
          <a:bodyPr>
            <a:noAutofit/>
          </a:bodyPr>
          <a:lstStyle/>
          <a:p>
            <a:r>
              <a:rPr lang="en-US" sz="4000" dirty="0" err="1"/>
              <a:t>Penggunaan</a:t>
            </a:r>
            <a:r>
              <a:rPr lang="en-US" sz="4000" dirty="0"/>
              <a:t> </a:t>
            </a:r>
            <a:r>
              <a:rPr lang="en-US" sz="4000" dirty="0" err="1"/>
              <a:t>Tipe</a:t>
            </a:r>
            <a:r>
              <a:rPr lang="en-US" sz="4000" dirty="0"/>
              <a:t> Radio </a:t>
            </a:r>
            <a:r>
              <a:rPr lang="en-US" sz="4000" dirty="0" err="1"/>
              <a:t>Pada</a:t>
            </a:r>
            <a:r>
              <a:rPr lang="en-US" sz="4000" dirty="0"/>
              <a:t> </a:t>
            </a:r>
            <a:r>
              <a:rPr lang="en-US" sz="4000" dirty="0" err="1"/>
              <a:t>Formulir</a:t>
            </a:r>
            <a:endParaRPr lang="en-US" sz="4000" dirty="0"/>
          </a:p>
        </p:txBody>
      </p:sp>
    </p:spTree>
    <p:extLst>
      <p:ext uri="{BB962C8B-B14F-4D97-AF65-F5344CB8AC3E}">
        <p14:creationId xmlns:p14="http://schemas.microsoft.com/office/powerpoint/2010/main" val="185615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457200"/>
            <a:ext cx="9220200" cy="6096000"/>
          </a:xfrm>
        </p:spPr>
        <p:txBody>
          <a:bodyPr>
            <a:normAutofit/>
          </a:bodyPr>
          <a:lstStyle/>
          <a:p>
            <a:br>
              <a:rPr lang="en-US" sz="2000" dirty="0"/>
            </a:br>
            <a:r>
              <a:rPr lang="en-US" sz="2000" dirty="0"/>
              <a:t>&lt;html&gt; </a:t>
            </a:r>
            <a:br>
              <a:rPr lang="en-US" sz="2000" dirty="0"/>
            </a:br>
            <a:r>
              <a:rPr lang="en-US" sz="2000" dirty="0"/>
              <a:t>&lt;head&gt; </a:t>
            </a:r>
            <a:br>
              <a:rPr lang="en-US" sz="2000" dirty="0"/>
            </a:br>
            <a:r>
              <a:rPr lang="en-US" sz="2000" dirty="0"/>
              <a:t>	&lt;title&gt;radio&lt;/title&gt; </a:t>
            </a:r>
            <a:br>
              <a:rPr lang="en-US" sz="2000" dirty="0"/>
            </a:br>
            <a:r>
              <a:rPr lang="en-US" sz="2000" dirty="0"/>
              <a:t>&lt;/head&gt; </a:t>
            </a:r>
            <a:br>
              <a:rPr lang="en-US" sz="2000" dirty="0"/>
            </a:br>
            <a:r>
              <a:rPr lang="en-US" sz="2000" dirty="0"/>
              <a:t>&lt;body&gt; </a:t>
            </a:r>
            <a:br>
              <a:rPr lang="en-US" sz="2000" dirty="0"/>
            </a:br>
            <a:r>
              <a:rPr lang="en-US" sz="2000" dirty="0"/>
              <a:t>&lt;form&gt; </a:t>
            </a:r>
            <a:br>
              <a:rPr lang="en-US" sz="2000" dirty="0"/>
            </a:br>
            <a:r>
              <a:rPr lang="en-US" sz="2000" dirty="0" err="1"/>
              <a:t>Jenis</a:t>
            </a:r>
            <a:r>
              <a:rPr lang="en-US" sz="2000" dirty="0"/>
              <a:t> </a:t>
            </a:r>
            <a:r>
              <a:rPr lang="en-US" sz="2000" dirty="0" err="1"/>
              <a:t>kelamin</a:t>
            </a:r>
            <a:r>
              <a:rPr lang="en-US" sz="2000" dirty="0"/>
              <a:t>:&lt;</a:t>
            </a:r>
            <a:r>
              <a:rPr lang="en-US" sz="2000" dirty="0" err="1"/>
              <a:t>br</a:t>
            </a:r>
            <a:r>
              <a:rPr lang="en-US" sz="2000" dirty="0"/>
              <a:t>&gt; </a:t>
            </a:r>
            <a:br>
              <a:rPr lang="en-US" sz="2000" dirty="0"/>
            </a:br>
            <a:r>
              <a:rPr lang="en-US" sz="2000" dirty="0"/>
              <a:t>&lt;input type = "radio" Name = “gender" checked&gt; </a:t>
            </a:r>
            <a:r>
              <a:rPr lang="en-US" sz="2000" dirty="0" err="1"/>
              <a:t>Pria</a:t>
            </a:r>
            <a:r>
              <a:rPr lang="en-US" sz="2000" dirty="0"/>
              <a:t>&lt;</a:t>
            </a:r>
            <a:r>
              <a:rPr lang="en-US" sz="2000" dirty="0" err="1"/>
              <a:t>br</a:t>
            </a:r>
            <a:r>
              <a:rPr lang="en-US" sz="2000" dirty="0"/>
              <a:t>&gt; </a:t>
            </a:r>
            <a:br>
              <a:rPr lang="en-US" sz="2000" dirty="0"/>
            </a:br>
            <a:r>
              <a:rPr lang="en-US" sz="2000" dirty="0"/>
              <a:t>&lt;input type = "radio" Name = </a:t>
            </a:r>
            <a:r>
              <a:rPr lang="en-US" sz="2000"/>
              <a:t>“gender"&gt; </a:t>
            </a:r>
            <a:r>
              <a:rPr lang="en-US" sz="2000" dirty="0"/>
              <a:t>Wanita&lt;</a:t>
            </a:r>
            <a:r>
              <a:rPr lang="en-US" sz="2000" dirty="0" err="1"/>
              <a:t>br</a:t>
            </a:r>
            <a:r>
              <a:rPr lang="en-US" sz="2000" dirty="0"/>
              <a:t>&gt; &lt;</a:t>
            </a:r>
            <a:r>
              <a:rPr lang="en-US" sz="2000" dirty="0" err="1"/>
              <a:t>br</a:t>
            </a:r>
            <a:r>
              <a:rPr lang="en-US" sz="2000" dirty="0"/>
              <a:t>&gt; &lt;</a:t>
            </a:r>
            <a:r>
              <a:rPr lang="en-US" sz="2000" dirty="0" err="1"/>
              <a:t>hr</a:t>
            </a:r>
            <a:r>
              <a:rPr lang="en-US" sz="2000" dirty="0"/>
              <a:t>&gt; </a:t>
            </a:r>
            <a:br>
              <a:rPr lang="en-US" sz="2000" dirty="0"/>
            </a:br>
            <a:r>
              <a:rPr lang="en-US" sz="2000" dirty="0"/>
              <a:t>Agama :&lt;</a:t>
            </a:r>
            <a:r>
              <a:rPr lang="en-US" sz="2000" dirty="0" err="1"/>
              <a:t>br</a:t>
            </a:r>
            <a:r>
              <a:rPr lang="en-US" sz="2000" dirty="0"/>
              <a:t>&gt; </a:t>
            </a:r>
            <a:br>
              <a:rPr lang="en-US" sz="2000" dirty="0"/>
            </a:br>
            <a:r>
              <a:rPr lang="en-US" sz="2000" dirty="0"/>
              <a:t>&lt;input type = "radio" Name = "agama" &gt;Islam&lt;</a:t>
            </a:r>
            <a:r>
              <a:rPr lang="en-US" sz="2000" dirty="0" err="1"/>
              <a:t>br</a:t>
            </a:r>
            <a:r>
              <a:rPr lang="en-US" sz="2000" dirty="0"/>
              <a:t>&gt; </a:t>
            </a:r>
            <a:br>
              <a:rPr lang="en-US" sz="2000" dirty="0"/>
            </a:br>
            <a:r>
              <a:rPr lang="en-US" sz="2000" dirty="0"/>
              <a:t>&lt;input type = "radio" Name = "agama" &gt;</a:t>
            </a:r>
            <a:r>
              <a:rPr lang="en-US" sz="2000" dirty="0" err="1"/>
              <a:t>Protestan</a:t>
            </a:r>
            <a:r>
              <a:rPr lang="en-US" sz="2000" dirty="0"/>
              <a:t>&lt;</a:t>
            </a:r>
            <a:r>
              <a:rPr lang="en-US" sz="2000" dirty="0" err="1"/>
              <a:t>br</a:t>
            </a:r>
            <a:r>
              <a:rPr lang="en-US" sz="2000" dirty="0"/>
              <a:t>&gt; </a:t>
            </a:r>
            <a:br>
              <a:rPr lang="en-US" sz="2000" dirty="0"/>
            </a:br>
            <a:r>
              <a:rPr lang="en-US" sz="2000" dirty="0"/>
              <a:t>&lt;input type = "radio" Name = "agama" &gt;</a:t>
            </a:r>
            <a:r>
              <a:rPr lang="en-US" sz="2000" dirty="0" err="1"/>
              <a:t>Katolik</a:t>
            </a:r>
            <a:r>
              <a:rPr lang="en-US" sz="2000" dirty="0"/>
              <a:t>&lt;</a:t>
            </a:r>
            <a:r>
              <a:rPr lang="en-US" sz="2000" dirty="0" err="1"/>
              <a:t>br</a:t>
            </a:r>
            <a:r>
              <a:rPr lang="en-US" sz="2000" dirty="0"/>
              <a:t>&gt; </a:t>
            </a:r>
            <a:br>
              <a:rPr lang="en-US" sz="2000" dirty="0"/>
            </a:br>
            <a:r>
              <a:rPr lang="en-US" sz="2000" dirty="0"/>
              <a:t>&lt;input type = "radio" Name = "agama" &gt;</a:t>
            </a:r>
            <a:r>
              <a:rPr lang="en-US" sz="2000" dirty="0" err="1"/>
              <a:t>Budha</a:t>
            </a:r>
            <a:r>
              <a:rPr lang="en-US" sz="2000" dirty="0"/>
              <a:t>&lt;</a:t>
            </a:r>
            <a:r>
              <a:rPr lang="en-US" sz="2000" dirty="0" err="1"/>
              <a:t>br</a:t>
            </a:r>
            <a:r>
              <a:rPr lang="en-US" sz="2000" dirty="0"/>
              <a:t>&gt; </a:t>
            </a:r>
            <a:br>
              <a:rPr lang="en-US" sz="2000" dirty="0"/>
            </a:br>
            <a:r>
              <a:rPr lang="en-US" sz="2000" dirty="0"/>
              <a:t>&lt;input type = "radio" Name = "agama" &gt;Hindu&lt;</a:t>
            </a:r>
            <a:r>
              <a:rPr lang="en-US" sz="2000" dirty="0" err="1"/>
              <a:t>br</a:t>
            </a:r>
            <a:r>
              <a:rPr lang="en-US" sz="2000" dirty="0"/>
              <a:t>&gt; </a:t>
            </a:r>
            <a:br>
              <a:rPr lang="en-US" sz="2000" dirty="0"/>
            </a:br>
            <a:r>
              <a:rPr lang="en-US" sz="2000" dirty="0"/>
              <a:t>&lt;input type = "radio" Name = "agama" &gt;Lain-lain&lt;</a:t>
            </a:r>
            <a:r>
              <a:rPr lang="en-US" sz="2000" dirty="0" err="1"/>
              <a:t>br</a:t>
            </a:r>
            <a:r>
              <a:rPr lang="en-US" sz="2000" dirty="0"/>
              <a:t>&gt;&lt;</a:t>
            </a:r>
            <a:r>
              <a:rPr lang="en-US" sz="2000" dirty="0" err="1"/>
              <a:t>br</a:t>
            </a:r>
            <a:r>
              <a:rPr lang="en-US" sz="2000" dirty="0"/>
              <a:t>&gt; </a:t>
            </a:r>
            <a:br>
              <a:rPr lang="en-US" sz="2000" dirty="0"/>
            </a:br>
            <a:r>
              <a:rPr lang="en-US" sz="2000" dirty="0"/>
              <a:t>&lt;/form&gt; </a:t>
            </a:r>
            <a:br>
              <a:rPr lang="en-US" sz="2000" dirty="0"/>
            </a:br>
            <a:r>
              <a:rPr lang="en-US" sz="2000" dirty="0"/>
              <a:t>&lt;/body&gt; </a:t>
            </a:r>
            <a:br>
              <a:rPr lang="en-US" sz="2000" dirty="0"/>
            </a:br>
            <a:r>
              <a:rPr lang="en-US" sz="2000" dirty="0"/>
              <a:t>&lt;/html&gt;</a:t>
            </a:r>
          </a:p>
        </p:txBody>
      </p:sp>
      <p:sp>
        <p:nvSpPr>
          <p:cNvPr id="3" name="Text Placeholder 2"/>
          <p:cNvSpPr>
            <a:spLocks noGrp="1"/>
          </p:cNvSpPr>
          <p:nvPr>
            <p:ph type="body" idx="1"/>
          </p:nvPr>
        </p:nvSpPr>
        <p:spPr>
          <a:xfrm>
            <a:off x="608012" y="76200"/>
            <a:ext cx="7008574" cy="533399"/>
          </a:xfrm>
        </p:spPr>
        <p:txBody>
          <a:bodyPr>
            <a:noAutofit/>
          </a:bodyPr>
          <a:lstStyle/>
          <a:p>
            <a:r>
              <a:rPr lang="en-US" sz="4000" dirty="0"/>
              <a:t>radio.html</a:t>
            </a:r>
          </a:p>
        </p:txBody>
      </p:sp>
    </p:spTree>
    <p:extLst>
      <p:ext uri="{BB962C8B-B14F-4D97-AF65-F5344CB8AC3E}">
        <p14:creationId xmlns:p14="http://schemas.microsoft.com/office/powerpoint/2010/main" val="356108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4212" y="76201"/>
            <a:ext cx="7008574" cy="609600"/>
          </a:xfrm>
        </p:spPr>
        <p:txBody>
          <a:bodyPr/>
          <a:lstStyle/>
          <a:p>
            <a:pPr algn="ctr"/>
            <a:r>
              <a:rPr lang="en-US" dirty="0"/>
              <a:t>LATIHAN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96" y="762000"/>
            <a:ext cx="11149416"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3152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66" y="1828800"/>
            <a:ext cx="7008574" cy="4724400"/>
          </a:xfrm>
        </p:spPr>
        <p:txBody>
          <a:bodyPr>
            <a:normAutofit/>
          </a:bodyPr>
          <a:lstStyle/>
          <a:p>
            <a:r>
              <a:rPr lang="en-US" sz="2000" dirty="0" err="1"/>
              <a:t>Didalam</a:t>
            </a:r>
            <a:r>
              <a:rPr lang="en-US" sz="2000" dirty="0"/>
              <a:t> </a:t>
            </a:r>
            <a:r>
              <a:rPr lang="en-US" sz="2000" dirty="0" err="1"/>
              <a:t>sebuah</a:t>
            </a:r>
            <a:r>
              <a:rPr lang="en-US" sz="2000" dirty="0"/>
              <a:t> </a:t>
            </a:r>
            <a:r>
              <a:rPr lang="en-US" sz="2000" dirty="0" err="1"/>
              <a:t>halaman</a:t>
            </a:r>
            <a:r>
              <a:rPr lang="en-US" sz="2000" dirty="0"/>
              <a:t> web </a:t>
            </a:r>
            <a:r>
              <a:rPr lang="en-US" sz="2000" dirty="0" err="1"/>
              <a:t>terkadang</a:t>
            </a:r>
            <a:r>
              <a:rPr lang="en-US" sz="2000" dirty="0"/>
              <a:t> </a:t>
            </a:r>
            <a:r>
              <a:rPr lang="en-US" sz="2000" dirty="0" err="1"/>
              <a:t>kita</a:t>
            </a:r>
            <a:r>
              <a:rPr lang="en-US" sz="2000" dirty="0"/>
              <a:t> </a:t>
            </a:r>
            <a:r>
              <a:rPr lang="en-US" sz="2000" dirty="0" err="1"/>
              <a:t>menjumpai</a:t>
            </a:r>
            <a:r>
              <a:rPr lang="en-US" sz="2000" dirty="0"/>
              <a:t> </a:t>
            </a:r>
            <a:r>
              <a:rPr lang="en-US" sz="2000" dirty="0" err="1"/>
              <a:t>adanya</a:t>
            </a:r>
            <a:r>
              <a:rPr lang="en-US" sz="2000" dirty="0"/>
              <a:t> </a:t>
            </a:r>
            <a:r>
              <a:rPr lang="en-US" sz="2000" dirty="0" err="1"/>
              <a:t>buku</a:t>
            </a:r>
            <a:r>
              <a:rPr lang="en-US" sz="2000" dirty="0"/>
              <a:t> </a:t>
            </a:r>
            <a:r>
              <a:rPr lang="en-US" sz="2000" dirty="0" err="1"/>
              <a:t>tamu</a:t>
            </a:r>
            <a:r>
              <a:rPr lang="en-US" sz="2000" dirty="0"/>
              <a:t> </a:t>
            </a:r>
            <a:r>
              <a:rPr lang="en-US" sz="2000" dirty="0" err="1"/>
              <a:t>bagi</a:t>
            </a:r>
            <a:r>
              <a:rPr lang="en-US" sz="2000" dirty="0"/>
              <a:t> </a:t>
            </a:r>
            <a:r>
              <a:rPr lang="en-US" sz="2000" dirty="0" err="1"/>
              <a:t>pengunjung</a:t>
            </a:r>
            <a:r>
              <a:rPr lang="en-US" sz="2000" dirty="0"/>
              <a:t>, </a:t>
            </a:r>
            <a:r>
              <a:rPr lang="en-US" sz="2000" dirty="0" err="1"/>
              <a:t>umpan</a:t>
            </a:r>
            <a:r>
              <a:rPr lang="en-US" sz="2000" dirty="0"/>
              <a:t> </a:t>
            </a:r>
            <a:r>
              <a:rPr lang="en-US" sz="2000" dirty="0" err="1"/>
              <a:t>balik</a:t>
            </a:r>
            <a:r>
              <a:rPr lang="en-US" sz="2000" dirty="0"/>
              <a:t> </a:t>
            </a:r>
            <a:r>
              <a:rPr lang="en-US" sz="2000" dirty="0" err="1"/>
              <a:t>dan</a:t>
            </a:r>
            <a:r>
              <a:rPr lang="en-US" sz="2000" dirty="0"/>
              <a:t> </a:t>
            </a:r>
            <a:r>
              <a:rPr lang="en-US" sz="2000" dirty="0" err="1"/>
              <a:t>pendaftaran</a:t>
            </a:r>
            <a:r>
              <a:rPr lang="en-US" sz="2000" dirty="0"/>
              <a:t> </a:t>
            </a:r>
            <a:r>
              <a:rPr lang="en-US" sz="2000" dirty="0" err="1"/>
              <a:t>anggota</a:t>
            </a:r>
            <a:r>
              <a:rPr lang="en-US" sz="2000" dirty="0"/>
              <a:t>. </a:t>
            </a:r>
            <a:br>
              <a:rPr lang="en-US" sz="2000" dirty="0"/>
            </a:br>
            <a:br>
              <a:rPr lang="en-US" sz="2000" dirty="0"/>
            </a:br>
            <a:r>
              <a:rPr lang="en-US" sz="2000" dirty="0" err="1"/>
              <a:t>Diantara</a:t>
            </a:r>
            <a:r>
              <a:rPr lang="en-US" sz="2000" dirty="0"/>
              <a:t> </a:t>
            </a:r>
            <a:r>
              <a:rPr lang="en-US" sz="2000" dirty="0" err="1"/>
              <a:t>ketiga</a:t>
            </a:r>
            <a:r>
              <a:rPr lang="en-US" sz="2000" dirty="0"/>
              <a:t> </a:t>
            </a:r>
            <a:r>
              <a:rPr lang="en-US" sz="2000" dirty="0" err="1"/>
              <a:t>bentuk</a:t>
            </a:r>
            <a:r>
              <a:rPr lang="en-US" sz="2000" dirty="0"/>
              <a:t> </a:t>
            </a:r>
            <a:r>
              <a:rPr lang="en-US" sz="2000" dirty="0" err="1"/>
              <a:t>tampilan</a:t>
            </a:r>
            <a:r>
              <a:rPr lang="en-US" sz="2000" dirty="0"/>
              <a:t> </a:t>
            </a:r>
            <a:r>
              <a:rPr lang="en-US" sz="2000" dirty="0" err="1"/>
              <a:t>tersebut</a:t>
            </a:r>
            <a:r>
              <a:rPr lang="en-US" sz="2000" dirty="0"/>
              <a:t> </a:t>
            </a:r>
            <a:r>
              <a:rPr lang="en-US" sz="2000" dirty="0" err="1"/>
              <a:t>pasti</a:t>
            </a:r>
            <a:r>
              <a:rPr lang="en-US" sz="2000" dirty="0"/>
              <a:t> </a:t>
            </a:r>
            <a:r>
              <a:rPr lang="en-US" sz="2000" dirty="0" err="1"/>
              <a:t>telah</a:t>
            </a:r>
            <a:r>
              <a:rPr lang="en-US" sz="2000" dirty="0"/>
              <a:t> </a:t>
            </a:r>
            <a:r>
              <a:rPr lang="en-US" sz="2000" dirty="0" err="1"/>
              <a:t>menggunakan</a:t>
            </a:r>
            <a:r>
              <a:rPr lang="en-US" sz="2000" dirty="0"/>
              <a:t> </a:t>
            </a:r>
            <a:r>
              <a:rPr lang="en-US" sz="2000" dirty="0" err="1"/>
              <a:t>komponen</a:t>
            </a:r>
            <a:r>
              <a:rPr lang="en-US" sz="2000" dirty="0"/>
              <a:t> </a:t>
            </a:r>
            <a:r>
              <a:rPr lang="en-US" sz="2000" dirty="0" err="1"/>
              <a:t>formulir</a:t>
            </a:r>
            <a:r>
              <a:rPr lang="en-US" sz="2000" dirty="0"/>
              <a:t>. </a:t>
            </a:r>
            <a:br>
              <a:rPr lang="en-US" sz="2000" dirty="0"/>
            </a:br>
            <a:br>
              <a:rPr lang="en-US" sz="2000" dirty="0"/>
            </a:br>
            <a:r>
              <a:rPr lang="en-US" sz="2000" dirty="0" err="1"/>
              <a:t>Untuk</a:t>
            </a:r>
            <a:r>
              <a:rPr lang="en-US" sz="2000" dirty="0"/>
              <a:t> </a:t>
            </a:r>
            <a:r>
              <a:rPr lang="en-US" sz="2000" dirty="0" err="1"/>
              <a:t>membentuk</a:t>
            </a:r>
            <a:r>
              <a:rPr lang="en-US" sz="2000" dirty="0"/>
              <a:t> </a:t>
            </a:r>
            <a:r>
              <a:rPr lang="en-US" sz="2000" dirty="0" err="1"/>
              <a:t>sebuah</a:t>
            </a:r>
            <a:r>
              <a:rPr lang="en-US" sz="2000" dirty="0"/>
              <a:t> </a:t>
            </a:r>
            <a:r>
              <a:rPr lang="en-US" sz="2000" dirty="0" err="1"/>
              <a:t>formulir</a:t>
            </a:r>
            <a:r>
              <a:rPr lang="en-US" sz="2000" dirty="0"/>
              <a:t> </a:t>
            </a:r>
            <a:r>
              <a:rPr lang="en-US" sz="2000" dirty="0" err="1"/>
              <a:t>diperlukan</a:t>
            </a:r>
            <a:r>
              <a:rPr lang="en-US" sz="2000" dirty="0"/>
              <a:t> </a:t>
            </a:r>
            <a:r>
              <a:rPr lang="en-US" sz="2000" dirty="0" err="1"/>
              <a:t>pasangan</a:t>
            </a:r>
            <a:r>
              <a:rPr lang="en-US" sz="2000" dirty="0"/>
              <a:t> tag </a:t>
            </a:r>
            <a:r>
              <a:rPr lang="en-US" sz="2000" dirty="0">
                <a:solidFill>
                  <a:srgbClr val="C00000"/>
                </a:solidFill>
                <a:effectLst>
                  <a:outerShdw blurRad="38100" dist="38100" dir="2700000" algn="tl">
                    <a:srgbClr val="000000">
                      <a:alpha val="43137"/>
                    </a:srgbClr>
                  </a:outerShdw>
                </a:effectLst>
              </a:rPr>
              <a:t>&lt;form&gt;</a:t>
            </a:r>
            <a:r>
              <a:rPr lang="en-US" sz="2000" dirty="0">
                <a:solidFill>
                  <a:srgbClr val="C00000"/>
                </a:solidFill>
              </a:rPr>
              <a:t> </a:t>
            </a:r>
            <a:r>
              <a:rPr lang="en-US" sz="2000" dirty="0" err="1"/>
              <a:t>dan</a:t>
            </a:r>
            <a:r>
              <a:rPr lang="en-US" sz="2000" dirty="0"/>
              <a:t> </a:t>
            </a:r>
            <a:r>
              <a:rPr lang="en-US" sz="2000" dirty="0">
                <a:solidFill>
                  <a:srgbClr val="C00000"/>
                </a:solidFill>
                <a:effectLst>
                  <a:outerShdw blurRad="38100" dist="38100" dir="2700000" algn="tl">
                    <a:srgbClr val="000000">
                      <a:alpha val="43137"/>
                    </a:srgbClr>
                  </a:outerShdw>
                </a:effectLst>
              </a:rPr>
              <a:t>&lt;/form&gt;</a:t>
            </a:r>
            <a:r>
              <a:rPr lang="en-US" sz="2000" dirty="0"/>
              <a:t>.</a:t>
            </a:r>
            <a:br>
              <a:rPr lang="en-US" sz="2000" dirty="0"/>
            </a:br>
            <a:br>
              <a:rPr lang="en-US" sz="2000" dirty="0"/>
            </a:br>
            <a:r>
              <a:rPr lang="en-US" sz="2000" dirty="0" err="1"/>
              <a:t>Atribut</a:t>
            </a:r>
            <a:r>
              <a:rPr lang="en-US" sz="2000" dirty="0"/>
              <a:t> </a:t>
            </a:r>
            <a:r>
              <a:rPr lang="en-US" sz="2000" dirty="0" err="1"/>
              <a:t>pendukung</a:t>
            </a:r>
            <a:r>
              <a:rPr lang="en-US" sz="2000" dirty="0"/>
              <a:t> form </a:t>
            </a:r>
            <a:r>
              <a:rPr lang="en-US" sz="2000" dirty="0" err="1"/>
              <a:t>yaitu</a:t>
            </a:r>
            <a:r>
              <a:rPr lang="en-US" sz="2000" dirty="0"/>
              <a:t> action </a:t>
            </a:r>
            <a:r>
              <a:rPr lang="en-US" sz="2000" dirty="0" err="1"/>
              <a:t>dan</a:t>
            </a:r>
            <a:r>
              <a:rPr lang="en-US" sz="2000" dirty="0"/>
              <a:t> method. </a:t>
            </a:r>
            <a:br>
              <a:rPr lang="en-US" sz="2000" dirty="0"/>
            </a:br>
            <a:endParaRPr lang="en-US" sz="2000" dirty="0"/>
          </a:p>
        </p:txBody>
      </p:sp>
      <p:sp>
        <p:nvSpPr>
          <p:cNvPr id="3" name="Text Placeholder 2"/>
          <p:cNvSpPr>
            <a:spLocks noGrp="1"/>
          </p:cNvSpPr>
          <p:nvPr>
            <p:ph type="body" idx="1"/>
          </p:nvPr>
        </p:nvSpPr>
        <p:spPr>
          <a:xfrm>
            <a:off x="608012" y="152400"/>
            <a:ext cx="7008574" cy="1296987"/>
          </a:xfrm>
        </p:spPr>
        <p:txBody>
          <a:bodyPr/>
          <a:lstStyle/>
          <a:p>
            <a:r>
              <a:rPr lang="en-US" dirty="0"/>
              <a:t>DASAR PENGGUNAAN FORMULIR</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66" y="1828800"/>
            <a:ext cx="7875946" cy="4724400"/>
          </a:xfrm>
        </p:spPr>
        <p:txBody>
          <a:bodyPr>
            <a:normAutofit/>
          </a:bodyPr>
          <a:lstStyle/>
          <a:p>
            <a:pPr algn="just">
              <a:lnSpc>
                <a:spcPct val="100000"/>
              </a:lnSpc>
            </a:pPr>
            <a:r>
              <a:rPr lang="en-US" sz="2000" dirty="0">
                <a:solidFill>
                  <a:srgbClr val="C00000"/>
                </a:solidFill>
                <a:effectLst>
                  <a:outerShdw blurRad="38100" dist="38100" dir="2700000" algn="tl">
                    <a:srgbClr val="000000">
                      <a:alpha val="43137"/>
                    </a:srgbClr>
                  </a:outerShdw>
                </a:effectLst>
              </a:rPr>
              <a:t>ACTION</a:t>
            </a:r>
            <a:r>
              <a:rPr lang="en-US" sz="2000" dirty="0"/>
              <a:t>  </a:t>
            </a:r>
            <a:r>
              <a:rPr lang="en-US" sz="2000" dirty="0">
                <a:sym typeface="Wingdings" pitchFamily="2" charset="2"/>
              </a:rPr>
              <a:t> </a:t>
            </a:r>
            <a:r>
              <a:rPr lang="en-US" sz="2000" dirty="0" err="1"/>
              <a:t>digunakan</a:t>
            </a:r>
            <a:r>
              <a:rPr lang="en-US" sz="2000" dirty="0"/>
              <a:t> </a:t>
            </a:r>
            <a:r>
              <a:rPr lang="en-US" sz="2000" dirty="0" err="1"/>
              <a:t>untuk</a:t>
            </a:r>
            <a:r>
              <a:rPr lang="en-US" sz="2000" dirty="0"/>
              <a:t> </a:t>
            </a:r>
            <a:r>
              <a:rPr lang="en-US" sz="2000" dirty="0" err="1"/>
              <a:t>menentukan</a:t>
            </a:r>
            <a:r>
              <a:rPr lang="en-US" sz="2000" dirty="0"/>
              <a:t> </a:t>
            </a:r>
            <a:r>
              <a:rPr lang="en-US" sz="2000" dirty="0" err="1"/>
              <a:t>tujuan</a:t>
            </a:r>
            <a:r>
              <a:rPr lang="en-US" sz="2000" dirty="0"/>
              <a:t> </a:t>
            </a:r>
            <a:r>
              <a:rPr lang="en-US" sz="2000" dirty="0" err="1"/>
              <a:t>apabila</a:t>
            </a:r>
            <a:r>
              <a:rPr lang="en-US" sz="2000" dirty="0"/>
              <a:t> </a:t>
            </a:r>
            <a:r>
              <a:rPr lang="en-US" sz="2000" dirty="0" err="1"/>
              <a:t>sebuah</a:t>
            </a:r>
            <a:r>
              <a:rPr lang="en-US" sz="2000" dirty="0"/>
              <a:t> </a:t>
            </a:r>
            <a:r>
              <a:rPr lang="en-US" sz="2000" dirty="0" err="1"/>
              <a:t>tombol</a:t>
            </a:r>
            <a:r>
              <a:rPr lang="en-US" sz="2000" dirty="0"/>
              <a:t> </a:t>
            </a:r>
            <a:r>
              <a:rPr lang="en-US" sz="2000" dirty="0" err="1"/>
              <a:t>pada</a:t>
            </a:r>
            <a:r>
              <a:rPr lang="en-US" sz="2000" dirty="0"/>
              <a:t> </a:t>
            </a:r>
            <a:r>
              <a:rPr lang="en-US" sz="2000" dirty="0" err="1"/>
              <a:t>formulir</a:t>
            </a:r>
            <a:r>
              <a:rPr lang="en-US" sz="2000" dirty="0"/>
              <a:t> </a:t>
            </a:r>
            <a:r>
              <a:rPr lang="en-US" sz="2000" dirty="0" err="1"/>
              <a:t>dijalankan</a:t>
            </a:r>
            <a:r>
              <a:rPr lang="en-US" sz="2000" dirty="0"/>
              <a:t>.</a:t>
            </a:r>
            <a:br>
              <a:rPr lang="en-US" sz="2000" dirty="0"/>
            </a:br>
            <a:r>
              <a:rPr lang="en-US" sz="2000" dirty="0"/>
              <a:t> </a:t>
            </a:r>
            <a:br>
              <a:rPr lang="en-US" sz="2000" dirty="0"/>
            </a:br>
            <a:r>
              <a:rPr lang="en-US" sz="2000" dirty="0">
                <a:solidFill>
                  <a:srgbClr val="C00000"/>
                </a:solidFill>
                <a:effectLst>
                  <a:outerShdw blurRad="38100" dist="38100" dir="2700000" algn="tl">
                    <a:srgbClr val="000000">
                      <a:alpha val="43137"/>
                    </a:srgbClr>
                  </a:outerShdw>
                </a:effectLst>
              </a:rPr>
              <a:t>METHOD </a:t>
            </a:r>
            <a:r>
              <a:rPr lang="en-US" sz="2000" dirty="0">
                <a:sym typeface="Wingdings" pitchFamily="2" charset="2"/>
              </a:rPr>
              <a:t> </a:t>
            </a:r>
            <a:r>
              <a:rPr lang="en-US" sz="2000" dirty="0" err="1"/>
              <a:t>digunakan</a:t>
            </a:r>
            <a:r>
              <a:rPr lang="en-US" sz="2000" dirty="0"/>
              <a:t> </a:t>
            </a:r>
            <a:r>
              <a:rPr lang="en-US" sz="2000" dirty="0" err="1"/>
              <a:t>untuk</a:t>
            </a:r>
            <a:r>
              <a:rPr lang="en-US" sz="2000" dirty="0"/>
              <a:t> </a:t>
            </a:r>
            <a:r>
              <a:rPr lang="en-US" sz="2000" dirty="0" err="1"/>
              <a:t>menentukan</a:t>
            </a:r>
            <a:r>
              <a:rPr lang="en-US" sz="2000" dirty="0"/>
              <a:t> </a:t>
            </a:r>
            <a:r>
              <a:rPr lang="en-US" sz="2000" dirty="0" err="1"/>
              <a:t>teknis</a:t>
            </a:r>
            <a:r>
              <a:rPr lang="en-US" sz="2000" dirty="0"/>
              <a:t> </a:t>
            </a:r>
            <a:r>
              <a:rPr lang="en-US" sz="2000" dirty="0" err="1"/>
              <a:t>penyampaian</a:t>
            </a:r>
            <a:r>
              <a:rPr lang="en-US" sz="2000" dirty="0"/>
              <a:t> </a:t>
            </a:r>
            <a:r>
              <a:rPr lang="en-US" sz="2000" dirty="0" err="1"/>
              <a:t>informasi</a:t>
            </a:r>
            <a:r>
              <a:rPr lang="en-US" sz="2000" dirty="0"/>
              <a:t> </a:t>
            </a:r>
            <a:r>
              <a:rPr lang="en-US" sz="2000" dirty="0" err="1"/>
              <a:t>setelah</a:t>
            </a:r>
            <a:r>
              <a:rPr lang="en-US" sz="2000" dirty="0"/>
              <a:t> </a:t>
            </a:r>
            <a:r>
              <a:rPr lang="en-US" sz="2000" dirty="0" err="1"/>
              <a:t>tombol</a:t>
            </a:r>
            <a:r>
              <a:rPr lang="en-US" sz="2000" dirty="0"/>
              <a:t> </a:t>
            </a:r>
            <a:r>
              <a:rPr lang="en-US" sz="2000" dirty="0" err="1"/>
              <a:t>dijalankan</a:t>
            </a:r>
            <a:r>
              <a:rPr lang="en-US" sz="2000" dirty="0"/>
              <a:t> </a:t>
            </a:r>
            <a:r>
              <a:rPr lang="en-US" sz="2000" dirty="0" err="1"/>
              <a:t>untuk</a:t>
            </a:r>
            <a:r>
              <a:rPr lang="en-US" sz="2000" dirty="0"/>
              <a:t> </a:t>
            </a:r>
            <a:r>
              <a:rPr lang="en-US" sz="2000" dirty="0" err="1"/>
              <a:t>mengakses</a:t>
            </a:r>
            <a:r>
              <a:rPr lang="en-US" sz="2000" dirty="0"/>
              <a:t> </a:t>
            </a:r>
            <a:r>
              <a:rPr lang="en-US" sz="2000" dirty="0" err="1"/>
              <a:t>atau</a:t>
            </a:r>
            <a:r>
              <a:rPr lang="en-US" sz="2000" dirty="0"/>
              <a:t> </a:t>
            </a:r>
            <a:r>
              <a:rPr lang="en-US" sz="2000" dirty="0" err="1"/>
              <a:t>mengirim</a:t>
            </a:r>
            <a:r>
              <a:rPr lang="en-US" sz="2000" dirty="0"/>
              <a:t> </a:t>
            </a:r>
            <a:r>
              <a:rPr lang="en-US" sz="2000" dirty="0" err="1"/>
              <a:t>sebuah</a:t>
            </a:r>
            <a:r>
              <a:rPr lang="en-US" sz="2000" dirty="0"/>
              <a:t> </a:t>
            </a:r>
            <a:r>
              <a:rPr lang="en-US" sz="2000" dirty="0" err="1"/>
              <a:t>informasi</a:t>
            </a:r>
            <a:r>
              <a:rPr lang="en-US" sz="2000" dirty="0"/>
              <a:t>. </a:t>
            </a:r>
            <a:r>
              <a:rPr lang="en-US" sz="2000" dirty="0" err="1"/>
              <a:t>Umumnya</a:t>
            </a:r>
            <a:r>
              <a:rPr lang="en-US" sz="2000" dirty="0"/>
              <a:t> method </a:t>
            </a:r>
            <a:r>
              <a:rPr lang="en-US" sz="2000" dirty="0" err="1"/>
              <a:t>terdiri</a:t>
            </a:r>
            <a:r>
              <a:rPr lang="en-US" sz="2000" dirty="0"/>
              <a:t> </a:t>
            </a:r>
            <a:r>
              <a:rPr lang="en-US" sz="2000" dirty="0" err="1"/>
              <a:t>dari</a:t>
            </a:r>
            <a:r>
              <a:rPr lang="en-US" sz="2000" dirty="0"/>
              <a:t> </a:t>
            </a:r>
            <a:r>
              <a:rPr lang="en-US" sz="2000" dirty="0" err="1"/>
              <a:t>dua</a:t>
            </a:r>
            <a:r>
              <a:rPr lang="en-US" sz="2000" dirty="0"/>
              <a:t> </a:t>
            </a:r>
            <a:r>
              <a:rPr lang="en-US" sz="2000" dirty="0" err="1"/>
              <a:t>jenis</a:t>
            </a:r>
            <a:r>
              <a:rPr lang="en-US" sz="2000" dirty="0"/>
              <a:t> </a:t>
            </a:r>
            <a:r>
              <a:rPr lang="en-US" sz="2000" dirty="0" err="1"/>
              <a:t>yaitu</a:t>
            </a:r>
            <a:r>
              <a:rPr lang="en-US" sz="2000" dirty="0"/>
              <a:t> get </a:t>
            </a:r>
            <a:r>
              <a:rPr lang="en-US" sz="2000" dirty="0" err="1"/>
              <a:t>dan</a:t>
            </a:r>
            <a:r>
              <a:rPr lang="en-US" sz="2000" dirty="0"/>
              <a:t> post. </a:t>
            </a:r>
            <a:r>
              <a:rPr lang="en-US" sz="2000" dirty="0" err="1"/>
              <a:t>Bila</a:t>
            </a:r>
            <a:r>
              <a:rPr lang="en-US" sz="2000" dirty="0"/>
              <a:t> </a:t>
            </a:r>
            <a:r>
              <a:rPr lang="en-US" sz="2000" dirty="0" err="1"/>
              <a:t>menggunakan</a:t>
            </a:r>
            <a:r>
              <a:rPr lang="en-US" sz="2000" dirty="0"/>
              <a:t> get </a:t>
            </a:r>
            <a:r>
              <a:rPr lang="en-US" sz="2000" dirty="0" err="1"/>
              <a:t>berarti</a:t>
            </a:r>
            <a:r>
              <a:rPr lang="en-US" sz="2000" dirty="0"/>
              <a:t> </a:t>
            </a:r>
            <a:r>
              <a:rPr lang="en-US" sz="2000" dirty="0" err="1"/>
              <a:t>informasi</a:t>
            </a:r>
            <a:r>
              <a:rPr lang="en-US" sz="2000" dirty="0"/>
              <a:t> yang </a:t>
            </a:r>
            <a:r>
              <a:rPr lang="en-US" sz="2000" dirty="0" err="1"/>
              <a:t>ditampilkan</a:t>
            </a:r>
            <a:r>
              <a:rPr lang="en-US" sz="2000" dirty="0"/>
              <a:t> </a:t>
            </a:r>
            <a:r>
              <a:rPr lang="en-US" sz="2000" dirty="0" err="1"/>
              <a:t>akan</a:t>
            </a:r>
            <a:r>
              <a:rPr lang="en-US" sz="2000" dirty="0"/>
              <a:t> </a:t>
            </a:r>
            <a:r>
              <a:rPr lang="en-US" sz="2000" dirty="0" err="1"/>
              <a:t>diperoleh</a:t>
            </a:r>
            <a:r>
              <a:rPr lang="en-US" sz="2000" dirty="0"/>
              <a:t> </a:t>
            </a:r>
            <a:r>
              <a:rPr lang="en-US" sz="2000" dirty="0" err="1"/>
              <a:t>pada</a:t>
            </a:r>
            <a:r>
              <a:rPr lang="en-US" sz="2000" dirty="0"/>
              <a:t> </a:t>
            </a:r>
            <a:r>
              <a:rPr lang="en-US" sz="2000" dirty="0" err="1"/>
              <a:t>halaman</a:t>
            </a:r>
            <a:r>
              <a:rPr lang="en-US" sz="2000" dirty="0"/>
              <a:t> </a:t>
            </a:r>
            <a:r>
              <a:rPr lang="en-US" sz="2000" dirty="0" err="1"/>
              <a:t>itu</a:t>
            </a:r>
            <a:r>
              <a:rPr lang="en-US" sz="2000" dirty="0"/>
              <a:t> </a:t>
            </a:r>
            <a:r>
              <a:rPr lang="en-US" sz="2000" dirty="0" err="1"/>
              <a:t>sendiri</a:t>
            </a:r>
            <a:r>
              <a:rPr lang="en-US" sz="2000" dirty="0"/>
              <a:t> </a:t>
            </a:r>
            <a:r>
              <a:rPr lang="en-US" sz="2000" dirty="0" err="1"/>
              <a:t>dalam</a:t>
            </a:r>
            <a:r>
              <a:rPr lang="en-US" sz="2000" dirty="0"/>
              <a:t> </a:t>
            </a:r>
            <a:r>
              <a:rPr lang="en-US" sz="2000" dirty="0" err="1"/>
              <a:t>hal</a:t>
            </a:r>
            <a:r>
              <a:rPr lang="en-US" sz="2000" dirty="0"/>
              <a:t> </a:t>
            </a:r>
            <a:r>
              <a:rPr lang="en-US" sz="2000" dirty="0" err="1"/>
              <a:t>ini</a:t>
            </a:r>
            <a:r>
              <a:rPr lang="en-US" sz="2000" dirty="0"/>
              <a:t> </a:t>
            </a:r>
            <a:r>
              <a:rPr lang="en-US" sz="2000" dirty="0" err="1"/>
              <a:t>url</a:t>
            </a:r>
            <a:r>
              <a:rPr lang="en-US" sz="2000" dirty="0"/>
              <a:t> </a:t>
            </a:r>
            <a:r>
              <a:rPr lang="en-US" sz="2000" dirty="0" err="1"/>
              <a:t>pada</a:t>
            </a:r>
            <a:r>
              <a:rPr lang="en-US" sz="2000" dirty="0"/>
              <a:t> action. </a:t>
            </a:r>
            <a:r>
              <a:rPr lang="en-US" sz="2000" dirty="0" err="1"/>
              <a:t>Sedangkan</a:t>
            </a:r>
            <a:r>
              <a:rPr lang="en-US" sz="2000" dirty="0"/>
              <a:t> post </a:t>
            </a:r>
            <a:r>
              <a:rPr lang="en-US" sz="2000" dirty="0" err="1"/>
              <a:t>informasi</a:t>
            </a:r>
            <a:r>
              <a:rPr lang="en-US" sz="2000" dirty="0"/>
              <a:t> </a:t>
            </a:r>
            <a:r>
              <a:rPr lang="en-US" sz="2000" dirty="0" err="1"/>
              <a:t>tersebut</a:t>
            </a:r>
            <a:r>
              <a:rPr lang="en-US" sz="2000" dirty="0"/>
              <a:t> </a:t>
            </a:r>
            <a:r>
              <a:rPr lang="en-US" sz="2000" dirty="0" err="1"/>
              <a:t>akan</a:t>
            </a:r>
            <a:r>
              <a:rPr lang="en-US" sz="2000" dirty="0"/>
              <a:t> </a:t>
            </a:r>
            <a:r>
              <a:rPr lang="en-US" sz="2000" dirty="0" err="1"/>
              <a:t>dikirimkan</a:t>
            </a:r>
            <a:r>
              <a:rPr lang="en-US" sz="2000" dirty="0"/>
              <a:t> </a:t>
            </a:r>
            <a:r>
              <a:rPr lang="en-US" sz="2000" dirty="0" err="1"/>
              <a:t>terpisah</a:t>
            </a:r>
            <a:r>
              <a:rPr lang="en-US" sz="2000" dirty="0"/>
              <a:t> </a:t>
            </a:r>
            <a:r>
              <a:rPr lang="en-US" sz="2000" dirty="0" err="1"/>
              <a:t>dari</a:t>
            </a:r>
            <a:r>
              <a:rPr lang="en-US" sz="2000" dirty="0"/>
              <a:t> </a:t>
            </a:r>
            <a:r>
              <a:rPr lang="en-US" sz="2000" dirty="0" err="1"/>
              <a:t>url</a:t>
            </a:r>
            <a:r>
              <a:rPr lang="en-US" sz="2000" dirty="0"/>
              <a:t>. </a:t>
            </a:r>
            <a:r>
              <a:rPr lang="en-US" sz="2000" dirty="0" err="1"/>
              <a:t>Untuk</a:t>
            </a:r>
            <a:r>
              <a:rPr lang="en-US" sz="2000" dirty="0"/>
              <a:t> </a:t>
            </a:r>
            <a:r>
              <a:rPr lang="en-US" sz="2000" dirty="0" err="1"/>
              <a:t>lebih</a:t>
            </a:r>
            <a:r>
              <a:rPr lang="en-US" sz="2000" dirty="0"/>
              <a:t> </a:t>
            </a:r>
            <a:r>
              <a:rPr lang="en-US" sz="2000" dirty="0" err="1"/>
              <a:t>jelasnya</a:t>
            </a:r>
            <a:r>
              <a:rPr lang="en-US" sz="2000" dirty="0"/>
              <a:t> </a:t>
            </a:r>
            <a:r>
              <a:rPr lang="en-US" sz="2000" dirty="0" err="1"/>
              <a:t>penggunaan</a:t>
            </a:r>
            <a:r>
              <a:rPr lang="en-US" sz="2000" dirty="0"/>
              <a:t> action </a:t>
            </a:r>
            <a:r>
              <a:rPr lang="en-US" sz="2000" dirty="0" err="1"/>
              <a:t>dan</a:t>
            </a:r>
            <a:r>
              <a:rPr lang="en-US" sz="2000" dirty="0"/>
              <a:t> method </a:t>
            </a:r>
            <a:r>
              <a:rPr lang="en-US" sz="2000" dirty="0" err="1"/>
              <a:t>dapat</a:t>
            </a:r>
            <a:r>
              <a:rPr lang="en-US" sz="2000" dirty="0"/>
              <a:t> </a:t>
            </a:r>
            <a:r>
              <a:rPr lang="en-US" sz="2000" dirty="0" err="1"/>
              <a:t>dilihat</a:t>
            </a:r>
            <a:r>
              <a:rPr lang="en-US" sz="2000" dirty="0"/>
              <a:t> </a:t>
            </a:r>
            <a:r>
              <a:rPr lang="en-US" sz="2000" dirty="0" err="1"/>
              <a:t>pada</a:t>
            </a:r>
            <a:r>
              <a:rPr lang="en-US" sz="2000" dirty="0"/>
              <a:t> </a:t>
            </a:r>
            <a:r>
              <a:rPr lang="en-US" sz="2000" dirty="0" err="1"/>
              <a:t>potongan</a:t>
            </a:r>
            <a:r>
              <a:rPr lang="en-US" sz="2000" dirty="0"/>
              <a:t> program </a:t>
            </a:r>
            <a:r>
              <a:rPr lang="en-US" sz="2000" dirty="0" err="1"/>
              <a:t>berikut</a:t>
            </a:r>
            <a:r>
              <a:rPr lang="en-US" sz="2000" dirty="0"/>
              <a:t> </a:t>
            </a:r>
            <a:r>
              <a:rPr lang="en-US" sz="2000" dirty="0" err="1"/>
              <a:t>ini</a:t>
            </a:r>
            <a:r>
              <a:rPr lang="en-US" sz="2000" dirty="0"/>
              <a:t> : </a:t>
            </a:r>
            <a:br>
              <a:rPr lang="en-US" sz="2000" dirty="0"/>
            </a:br>
            <a:r>
              <a:rPr lang="en-US" sz="1800" dirty="0">
                <a:solidFill>
                  <a:srgbClr val="C00000"/>
                </a:solidFill>
                <a:effectLst>
                  <a:outerShdw blurRad="38100" dist="38100" dir="2700000" algn="tl">
                    <a:srgbClr val="000000">
                      <a:alpha val="43137"/>
                    </a:srgbClr>
                  </a:outerShdw>
                </a:effectLst>
              </a:rPr>
              <a:t>&lt;form action=”kirim.html” method=”post”&gt;…………&lt;/form&gt; </a:t>
            </a:r>
          </a:p>
        </p:txBody>
      </p:sp>
      <p:sp>
        <p:nvSpPr>
          <p:cNvPr id="3" name="Text Placeholder 2"/>
          <p:cNvSpPr>
            <a:spLocks noGrp="1"/>
          </p:cNvSpPr>
          <p:nvPr>
            <p:ph type="body" idx="1"/>
          </p:nvPr>
        </p:nvSpPr>
        <p:spPr>
          <a:xfrm>
            <a:off x="608012" y="152400"/>
            <a:ext cx="7008574" cy="1296987"/>
          </a:xfrm>
        </p:spPr>
        <p:txBody>
          <a:bodyPr/>
          <a:lstStyle/>
          <a:p>
            <a:r>
              <a:rPr lang="en-US" dirty="0"/>
              <a:t>DASAR PENGGUNAAN FORMULIR</a:t>
            </a:r>
          </a:p>
        </p:txBody>
      </p:sp>
    </p:spTree>
    <p:extLst>
      <p:ext uri="{BB962C8B-B14F-4D97-AF65-F5344CB8AC3E}">
        <p14:creationId xmlns:p14="http://schemas.microsoft.com/office/powerpoint/2010/main" val="52706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66" y="1828800"/>
            <a:ext cx="7571146" cy="4724400"/>
          </a:xfrm>
        </p:spPr>
        <p:txBody>
          <a:bodyPr>
            <a:normAutofit/>
          </a:bodyPr>
          <a:lstStyle/>
          <a:p>
            <a:pPr algn="just">
              <a:lnSpc>
                <a:spcPct val="100000"/>
              </a:lnSpc>
            </a:pPr>
            <a:r>
              <a:rPr lang="en-US" sz="2000" dirty="0"/>
              <a:t>	</a:t>
            </a:r>
            <a:r>
              <a:rPr lang="en-US" sz="2000" dirty="0" err="1"/>
              <a:t>Untuk</a:t>
            </a:r>
            <a:r>
              <a:rPr lang="en-US" sz="2000" dirty="0"/>
              <a:t> </a:t>
            </a:r>
            <a:r>
              <a:rPr lang="en-US" sz="2000" dirty="0" err="1"/>
              <a:t>menginputkan</a:t>
            </a:r>
            <a:r>
              <a:rPr lang="en-US" sz="2000" dirty="0"/>
              <a:t> </a:t>
            </a:r>
            <a:r>
              <a:rPr lang="en-US" sz="2000" dirty="0" err="1"/>
              <a:t>sebuah</a:t>
            </a:r>
            <a:r>
              <a:rPr lang="en-US" sz="2000" dirty="0"/>
              <a:t> data </a:t>
            </a:r>
            <a:r>
              <a:rPr lang="en-US" sz="2000" dirty="0" err="1"/>
              <a:t>atau</a:t>
            </a:r>
            <a:r>
              <a:rPr lang="en-US" sz="2000" dirty="0"/>
              <a:t> </a:t>
            </a:r>
            <a:r>
              <a:rPr lang="en-US" sz="2000" dirty="0" err="1"/>
              <a:t>teks</a:t>
            </a:r>
            <a:r>
              <a:rPr lang="en-US" sz="2000" dirty="0"/>
              <a:t> </a:t>
            </a:r>
            <a:r>
              <a:rPr lang="en-US" sz="2000" dirty="0" err="1"/>
              <a:t>diperlukan</a:t>
            </a:r>
            <a:r>
              <a:rPr lang="en-US" sz="2000" dirty="0"/>
              <a:t> </a:t>
            </a:r>
            <a:r>
              <a:rPr lang="en-US" sz="2000" dirty="0" err="1"/>
              <a:t>sebuah</a:t>
            </a:r>
            <a:r>
              <a:rPr lang="en-US" sz="2000" dirty="0"/>
              <a:t> area yang </a:t>
            </a:r>
            <a:r>
              <a:rPr lang="en-US" sz="2000" dirty="0" err="1"/>
              <a:t>jelas</a:t>
            </a:r>
            <a:r>
              <a:rPr lang="en-US" sz="2000" dirty="0"/>
              <a:t>. Area </a:t>
            </a:r>
            <a:r>
              <a:rPr lang="en-US" sz="2000" dirty="0" err="1"/>
              <a:t>tersebut</a:t>
            </a:r>
            <a:r>
              <a:rPr lang="en-US" sz="2000" dirty="0"/>
              <a:t> </a:t>
            </a:r>
            <a:r>
              <a:rPr lang="en-US" sz="2000" dirty="0" err="1"/>
              <a:t>bermacam-macam</a:t>
            </a:r>
            <a:r>
              <a:rPr lang="en-US" sz="2000" dirty="0"/>
              <a:t> </a:t>
            </a:r>
            <a:r>
              <a:rPr lang="en-US" sz="2000" dirty="0" err="1"/>
              <a:t>bentuknya</a:t>
            </a:r>
            <a:r>
              <a:rPr lang="en-US" sz="2000" dirty="0"/>
              <a:t> </a:t>
            </a:r>
            <a:r>
              <a:rPr lang="en-US" sz="2000" dirty="0" err="1"/>
              <a:t>ada</a:t>
            </a:r>
            <a:r>
              <a:rPr lang="en-US" sz="2000" dirty="0"/>
              <a:t> yang </a:t>
            </a:r>
            <a:r>
              <a:rPr lang="en-US" sz="2000" dirty="0" err="1"/>
              <a:t>berupa</a:t>
            </a:r>
            <a:r>
              <a:rPr lang="en-US" sz="2000" dirty="0"/>
              <a:t> </a:t>
            </a:r>
            <a:r>
              <a:rPr lang="en-US" sz="2000" dirty="0" err="1"/>
              <a:t>kotak</a:t>
            </a:r>
            <a:r>
              <a:rPr lang="en-US" sz="2000" dirty="0"/>
              <a:t> </a:t>
            </a:r>
            <a:r>
              <a:rPr lang="en-US" sz="2000" dirty="0" err="1"/>
              <a:t>isian</a:t>
            </a:r>
            <a:r>
              <a:rPr lang="en-US" sz="2000" dirty="0"/>
              <a:t> </a:t>
            </a:r>
            <a:r>
              <a:rPr lang="en-US" sz="2000" dirty="0" err="1"/>
              <a:t>ada</a:t>
            </a:r>
            <a:r>
              <a:rPr lang="en-US" sz="2000" dirty="0"/>
              <a:t> </a:t>
            </a:r>
            <a:r>
              <a:rPr lang="en-US" sz="2000" dirty="0" err="1"/>
              <a:t>juga</a:t>
            </a:r>
            <a:r>
              <a:rPr lang="en-US" sz="2000" dirty="0"/>
              <a:t> yang </a:t>
            </a:r>
            <a:r>
              <a:rPr lang="en-US" sz="2000" dirty="0" err="1"/>
              <a:t>berupa</a:t>
            </a:r>
            <a:r>
              <a:rPr lang="en-US" sz="2000" dirty="0"/>
              <a:t> </a:t>
            </a:r>
            <a:r>
              <a:rPr lang="en-US" sz="2000" dirty="0" err="1"/>
              <a:t>kotak</a:t>
            </a:r>
            <a:r>
              <a:rPr lang="en-US" sz="2000" dirty="0"/>
              <a:t> </a:t>
            </a:r>
            <a:r>
              <a:rPr lang="en-US" sz="2000" dirty="0" err="1"/>
              <a:t>kecil</a:t>
            </a:r>
            <a:r>
              <a:rPr lang="en-US" sz="2000" dirty="0"/>
              <a:t> </a:t>
            </a:r>
            <a:r>
              <a:rPr lang="en-US" sz="2000" dirty="0" err="1"/>
              <a:t>atau</a:t>
            </a:r>
            <a:r>
              <a:rPr lang="en-US" sz="2000" dirty="0"/>
              <a:t> </a:t>
            </a:r>
            <a:r>
              <a:rPr lang="en-US" sz="2000" dirty="0" err="1"/>
              <a:t>lingkaran</a:t>
            </a:r>
            <a:r>
              <a:rPr lang="en-US" sz="2000" dirty="0"/>
              <a:t> yang </a:t>
            </a:r>
            <a:r>
              <a:rPr lang="en-US" sz="2000" dirty="0" err="1"/>
              <a:t>cara</a:t>
            </a:r>
            <a:r>
              <a:rPr lang="en-US" sz="2000" dirty="0"/>
              <a:t> </a:t>
            </a:r>
            <a:r>
              <a:rPr lang="en-US" sz="2000" dirty="0" err="1"/>
              <a:t>mengisinya</a:t>
            </a:r>
            <a:r>
              <a:rPr lang="en-US" sz="2000" dirty="0"/>
              <a:t> </a:t>
            </a:r>
            <a:r>
              <a:rPr lang="en-US" sz="2000" dirty="0" err="1"/>
              <a:t>cukup</a:t>
            </a:r>
            <a:r>
              <a:rPr lang="en-US" sz="2000" dirty="0"/>
              <a:t> </a:t>
            </a:r>
            <a:r>
              <a:rPr lang="en-US" sz="2000" dirty="0" err="1"/>
              <a:t>dengan</a:t>
            </a:r>
            <a:r>
              <a:rPr lang="en-US" sz="2000" dirty="0"/>
              <a:t> </a:t>
            </a:r>
            <a:r>
              <a:rPr lang="en-US" sz="2000" dirty="0" err="1"/>
              <a:t>mengklik</a:t>
            </a:r>
            <a:r>
              <a:rPr lang="en-US" sz="2000" dirty="0"/>
              <a:t> </a:t>
            </a:r>
            <a:r>
              <a:rPr lang="en-US" sz="2000" dirty="0" err="1"/>
              <a:t>pada</a:t>
            </a:r>
            <a:r>
              <a:rPr lang="en-US" sz="2000" dirty="0"/>
              <a:t> area </a:t>
            </a:r>
            <a:r>
              <a:rPr lang="en-US" sz="2000" dirty="0" err="1"/>
              <a:t>tersebut</a:t>
            </a:r>
            <a:r>
              <a:rPr lang="en-US" sz="2000" dirty="0"/>
              <a:t> </a:t>
            </a:r>
            <a:r>
              <a:rPr lang="en-US" sz="2000" dirty="0" err="1"/>
              <a:t>serta</a:t>
            </a:r>
            <a:r>
              <a:rPr lang="en-US" sz="2000" dirty="0"/>
              <a:t> </a:t>
            </a:r>
            <a:r>
              <a:rPr lang="en-US" sz="2000" dirty="0" err="1"/>
              <a:t>masih</a:t>
            </a:r>
            <a:r>
              <a:rPr lang="en-US" sz="2000" dirty="0"/>
              <a:t> </a:t>
            </a:r>
            <a:r>
              <a:rPr lang="en-US" sz="2000" dirty="0" err="1"/>
              <a:t>ada</a:t>
            </a:r>
            <a:r>
              <a:rPr lang="en-US" sz="2000" dirty="0"/>
              <a:t> </a:t>
            </a:r>
            <a:r>
              <a:rPr lang="en-US" sz="2000" dirty="0" err="1"/>
              <a:t>bentuk-bentuk</a:t>
            </a:r>
            <a:r>
              <a:rPr lang="en-US" sz="2000" dirty="0"/>
              <a:t> yang </a:t>
            </a:r>
            <a:r>
              <a:rPr lang="en-US" sz="2000" dirty="0" err="1"/>
              <a:t>lainnya</a:t>
            </a:r>
            <a:r>
              <a:rPr lang="en-US" sz="2000" dirty="0"/>
              <a:t>. </a:t>
            </a:r>
            <a:br>
              <a:rPr lang="en-US" sz="2000" dirty="0"/>
            </a:br>
            <a:br>
              <a:rPr lang="en-US" sz="2000" dirty="0"/>
            </a:br>
            <a:r>
              <a:rPr lang="en-US" sz="2000" dirty="0"/>
              <a:t>	</a:t>
            </a:r>
            <a:r>
              <a:rPr lang="en-US" sz="2000" dirty="0" err="1"/>
              <a:t>Untuk</a:t>
            </a:r>
            <a:r>
              <a:rPr lang="en-US" sz="2000" dirty="0"/>
              <a:t> </a:t>
            </a:r>
            <a:r>
              <a:rPr lang="en-US" sz="2000" dirty="0" err="1"/>
              <a:t>membentuknya</a:t>
            </a:r>
            <a:r>
              <a:rPr lang="en-US" sz="2000" dirty="0"/>
              <a:t> </a:t>
            </a:r>
            <a:r>
              <a:rPr lang="en-US" sz="2000" dirty="0" err="1"/>
              <a:t>pada</a:t>
            </a:r>
            <a:r>
              <a:rPr lang="en-US" sz="2000" dirty="0"/>
              <a:t> </a:t>
            </a:r>
            <a:r>
              <a:rPr lang="en-US" sz="2000" dirty="0" err="1"/>
              <a:t>formulir</a:t>
            </a:r>
            <a:r>
              <a:rPr lang="en-US" sz="2000" dirty="0"/>
              <a:t> </a:t>
            </a:r>
            <a:r>
              <a:rPr lang="en-US" sz="2000" dirty="0" err="1"/>
              <a:t>diperlukan</a:t>
            </a:r>
            <a:r>
              <a:rPr lang="en-US" sz="2000" dirty="0"/>
              <a:t> tag &lt;input&gt; </a:t>
            </a:r>
            <a:r>
              <a:rPr lang="en-US" sz="2000" dirty="0" err="1"/>
              <a:t>dan</a:t>
            </a:r>
            <a:r>
              <a:rPr lang="en-US" sz="2000" dirty="0"/>
              <a:t> </a:t>
            </a:r>
            <a:r>
              <a:rPr lang="en-US" sz="2000" dirty="0" err="1"/>
              <a:t>beberapa</a:t>
            </a:r>
            <a:r>
              <a:rPr lang="en-US" sz="2000" dirty="0"/>
              <a:t> </a:t>
            </a:r>
            <a:r>
              <a:rPr lang="en-US" sz="2000" dirty="0" err="1"/>
              <a:t>atribut</a:t>
            </a:r>
            <a:r>
              <a:rPr lang="en-US" sz="2000" dirty="0"/>
              <a:t> </a:t>
            </a:r>
            <a:r>
              <a:rPr lang="en-US" sz="2000" dirty="0" err="1"/>
              <a:t>pendukung</a:t>
            </a:r>
            <a:r>
              <a:rPr lang="en-US" sz="2000" dirty="0"/>
              <a:t> </a:t>
            </a:r>
            <a:r>
              <a:rPr lang="en-US" sz="2000" dirty="0" err="1"/>
              <a:t>dan</a:t>
            </a:r>
            <a:r>
              <a:rPr lang="en-US" sz="2000" dirty="0"/>
              <a:t> </a:t>
            </a:r>
            <a:r>
              <a:rPr lang="en-US" sz="2000" dirty="0" err="1"/>
              <a:t>letaknya</a:t>
            </a:r>
            <a:r>
              <a:rPr lang="en-US" sz="2000" dirty="0"/>
              <a:t> </a:t>
            </a:r>
            <a:r>
              <a:rPr lang="en-US" sz="2000" dirty="0" err="1"/>
              <a:t>berada</a:t>
            </a:r>
            <a:r>
              <a:rPr lang="en-US" sz="2000" dirty="0"/>
              <a:t> </a:t>
            </a:r>
            <a:r>
              <a:rPr lang="en-US" sz="2000" dirty="0" err="1"/>
              <a:t>dalam</a:t>
            </a:r>
            <a:r>
              <a:rPr lang="en-US" sz="2000" dirty="0"/>
              <a:t> </a:t>
            </a:r>
            <a:r>
              <a:rPr lang="en-US" sz="2000" dirty="0" err="1"/>
              <a:t>pasangan</a:t>
            </a:r>
            <a:r>
              <a:rPr lang="en-US" sz="2000" dirty="0"/>
              <a:t> tag &lt;form&gt; </a:t>
            </a:r>
            <a:r>
              <a:rPr lang="en-US" sz="2000" dirty="0" err="1"/>
              <a:t>dan</a:t>
            </a:r>
            <a:r>
              <a:rPr lang="en-US" sz="2000" dirty="0"/>
              <a:t> &lt;/form&gt;. Tag input </a:t>
            </a:r>
            <a:r>
              <a:rPr lang="en-US" sz="2000" dirty="0" err="1"/>
              <a:t>memiliki</a:t>
            </a:r>
            <a:r>
              <a:rPr lang="en-US" sz="2000" dirty="0"/>
              <a:t> </a:t>
            </a:r>
            <a:r>
              <a:rPr lang="en-US" sz="2000" dirty="0" err="1"/>
              <a:t>sejumlah</a:t>
            </a:r>
            <a:r>
              <a:rPr lang="en-US" sz="2000" dirty="0"/>
              <a:t> </a:t>
            </a:r>
            <a:r>
              <a:rPr lang="en-US" sz="2000" dirty="0" err="1"/>
              <a:t>atribut</a:t>
            </a:r>
            <a:r>
              <a:rPr lang="en-US" sz="2000" dirty="0"/>
              <a:t>. </a:t>
            </a:r>
            <a:r>
              <a:rPr lang="en-US" sz="2000" dirty="0" err="1"/>
              <a:t>Atribut-atributnya</a:t>
            </a:r>
            <a:r>
              <a:rPr lang="en-US" sz="2000" dirty="0"/>
              <a:t> </a:t>
            </a:r>
            <a:r>
              <a:rPr lang="en-US" sz="2000" dirty="0" err="1"/>
              <a:t>seperti</a:t>
            </a:r>
            <a:r>
              <a:rPr lang="en-US" sz="2000" dirty="0"/>
              <a:t> yang </a:t>
            </a:r>
            <a:r>
              <a:rPr lang="en-US" sz="2000" dirty="0" err="1"/>
              <a:t>terlihat</a:t>
            </a:r>
            <a:r>
              <a:rPr lang="en-US" sz="2000" dirty="0"/>
              <a:t> </a:t>
            </a:r>
            <a:r>
              <a:rPr lang="en-US" sz="2000" dirty="0" err="1"/>
              <a:t>pada</a:t>
            </a:r>
            <a:r>
              <a:rPr lang="en-US" sz="2000" dirty="0"/>
              <a:t> </a:t>
            </a:r>
            <a:r>
              <a:rPr lang="en-US" sz="2000" dirty="0" err="1"/>
              <a:t>tabel</a:t>
            </a:r>
            <a:r>
              <a:rPr lang="en-US" sz="2000" dirty="0"/>
              <a:t> </a:t>
            </a:r>
            <a:r>
              <a:rPr lang="en-US" sz="2000" dirty="0" err="1"/>
              <a:t>berikut</a:t>
            </a:r>
            <a:r>
              <a:rPr lang="en-US" sz="2000" dirty="0"/>
              <a:t> : </a:t>
            </a:r>
            <a:endParaRPr lang="en-US" sz="3200" dirty="0">
              <a:solidFill>
                <a:srgbClr val="C0000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08012" y="152400"/>
            <a:ext cx="7008574" cy="1296987"/>
          </a:xfrm>
        </p:spPr>
        <p:txBody>
          <a:bodyPr/>
          <a:lstStyle/>
          <a:p>
            <a:r>
              <a:rPr lang="en-US" dirty="0"/>
              <a:t>TAG INPUT PADA FORMULIR</a:t>
            </a:r>
          </a:p>
        </p:txBody>
      </p:sp>
    </p:spTree>
    <p:extLst>
      <p:ext uri="{BB962C8B-B14F-4D97-AF65-F5344CB8AC3E}">
        <p14:creationId xmlns:p14="http://schemas.microsoft.com/office/powerpoint/2010/main" val="3793768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8839200" cy="5715000"/>
          </a:xfrm>
        </p:spPr>
        <p:txBody>
          <a:bodyPr>
            <a:normAutofit/>
          </a:bodyPr>
          <a:lstStyle/>
          <a:p>
            <a:pPr>
              <a:lnSpc>
                <a:spcPct val="100000"/>
              </a:lnSpc>
            </a:pPr>
            <a:endParaRPr lang="en-US" sz="2000" dirty="0"/>
          </a:p>
        </p:txBody>
      </p:sp>
      <p:sp>
        <p:nvSpPr>
          <p:cNvPr id="3" name="Text Placeholder 2"/>
          <p:cNvSpPr>
            <a:spLocks noGrp="1"/>
          </p:cNvSpPr>
          <p:nvPr>
            <p:ph type="body" idx="1"/>
          </p:nvPr>
        </p:nvSpPr>
        <p:spPr>
          <a:xfrm>
            <a:off x="608012" y="152401"/>
            <a:ext cx="7008574" cy="533400"/>
          </a:xfrm>
        </p:spPr>
        <p:txBody>
          <a:bodyPr/>
          <a:lstStyle/>
          <a:p>
            <a:r>
              <a:rPr lang="en-US" dirty="0" err="1"/>
              <a:t>Jenis</a:t>
            </a:r>
            <a:r>
              <a:rPr lang="en-US" dirty="0"/>
              <a:t> </a:t>
            </a:r>
            <a:r>
              <a:rPr lang="en-US" dirty="0" err="1"/>
              <a:t>Masukan</a:t>
            </a:r>
            <a:r>
              <a:rPr lang="en-US" dirty="0"/>
              <a:t> </a:t>
            </a:r>
            <a:r>
              <a:rPr lang="en-US" dirty="0" err="1"/>
              <a:t>Dalam</a:t>
            </a:r>
            <a:r>
              <a:rPr lang="en-US" dirty="0"/>
              <a:t> Form</a:t>
            </a:r>
          </a:p>
        </p:txBody>
      </p:sp>
      <p:graphicFrame>
        <p:nvGraphicFramePr>
          <p:cNvPr id="4" name="Table 3"/>
          <p:cNvGraphicFramePr>
            <a:graphicFrameLocks noGrp="1"/>
          </p:cNvGraphicFramePr>
          <p:nvPr>
            <p:extLst>
              <p:ext uri="{D42A27DB-BD31-4B8C-83A1-F6EECF244321}">
                <p14:modId xmlns:p14="http://schemas.microsoft.com/office/powerpoint/2010/main" val="357048279"/>
              </p:ext>
            </p:extLst>
          </p:nvPr>
        </p:nvGraphicFramePr>
        <p:xfrm>
          <a:off x="227012" y="914401"/>
          <a:ext cx="8534400" cy="5354900"/>
        </p:xfrm>
        <a:graphic>
          <a:graphicData uri="http://schemas.openxmlformats.org/drawingml/2006/table">
            <a:tbl>
              <a:tblPr firstRow="1" bandRow="1">
                <a:tableStyleId>{69012ECD-51FC-41F1-AA8D-1B2483CD663E}</a:tableStyleId>
              </a:tblPr>
              <a:tblGrid>
                <a:gridCol w="1219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376853">
                <a:tc>
                  <a:txBody>
                    <a:bodyPr/>
                    <a:lstStyle/>
                    <a:p>
                      <a:pPr algn="ctr"/>
                      <a:r>
                        <a:rPr lang="en-US" sz="1600" b="1" i="0" u="none" strike="noStrike" kern="1200" baseline="0" dirty="0">
                          <a:solidFill>
                            <a:schemeClr val="lt1"/>
                          </a:solidFill>
                          <a:latin typeface="+mn-lt"/>
                          <a:ea typeface="+mn-ea"/>
                          <a:cs typeface="+mn-cs"/>
                        </a:rPr>
                        <a:t>ATRIBUT</a:t>
                      </a:r>
                      <a:endParaRPr lang="en-US" sz="1600" dirty="0"/>
                    </a:p>
                  </a:txBody>
                  <a:tcPr anchor="ctr"/>
                </a:tc>
                <a:tc>
                  <a:txBody>
                    <a:bodyPr/>
                    <a:lstStyle/>
                    <a:p>
                      <a:pPr algn="ctr"/>
                      <a:r>
                        <a:rPr lang="en-US" sz="1600" b="1" i="0" u="none" strike="noStrike" kern="1200" baseline="0" dirty="0">
                          <a:solidFill>
                            <a:schemeClr val="lt1"/>
                          </a:solidFill>
                          <a:latin typeface="+mn-lt"/>
                          <a:ea typeface="+mn-ea"/>
                          <a:cs typeface="+mn-cs"/>
                        </a:rPr>
                        <a:t>KETERANGAN </a:t>
                      </a:r>
                      <a:endParaRPr lang="en-US" sz="1600" dirty="0"/>
                    </a:p>
                  </a:txBody>
                  <a:tcPr anchor="ctr"/>
                </a:tc>
                <a:extLst>
                  <a:ext uri="{0D108BD9-81ED-4DB2-BD59-A6C34878D82A}">
                    <a16:rowId xmlns:a16="http://schemas.microsoft.com/office/drawing/2014/main" val="10000"/>
                  </a:ext>
                </a:extLst>
              </a:tr>
              <a:tr h="409961">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Text</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memasukkan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suatu</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nilai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dikirimkan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kepada</a:t>
                      </a:r>
                      <a:r>
                        <a:rPr lang="en-US" sz="1600" b="0" i="0" u="none" strike="noStrike" kern="1200" baseline="0" dirty="0">
                          <a:solidFill>
                            <a:srgbClr val="FF0000"/>
                          </a:solidFill>
                          <a:latin typeface="+mn-lt"/>
                          <a:ea typeface="+mn-ea"/>
                          <a:cs typeface="+mn-cs"/>
                        </a:rPr>
                        <a:t> server. </a:t>
                      </a:r>
                      <a:r>
                        <a:rPr lang="en-US" sz="1600" b="0" i="0" u="none" strike="noStrike" kern="1200" baseline="0" dirty="0" err="1">
                          <a:solidFill>
                            <a:srgbClr val="FF0000"/>
                          </a:solidFill>
                          <a:latin typeface="+mn-lt"/>
                          <a:ea typeface="+mn-ea"/>
                          <a:cs typeface="+mn-cs"/>
                        </a:rPr>
                        <a:t>Nilai</a:t>
                      </a:r>
                      <a:r>
                        <a:rPr lang="en-US" sz="1600" b="0" i="0" u="none" strike="noStrike" kern="1200" baseline="0" dirty="0">
                          <a:solidFill>
                            <a:srgbClr val="FF0000"/>
                          </a:solidFill>
                          <a:latin typeface="+mn-lt"/>
                          <a:ea typeface="+mn-ea"/>
                          <a:cs typeface="+mn-cs"/>
                        </a:rPr>
                        <a:t> yang </a:t>
                      </a:r>
                      <a:r>
                        <a:rPr lang="en-US" sz="1600" b="0" i="0" u="none" strike="noStrike" kern="1200" baseline="0" dirty="0" err="1">
                          <a:solidFill>
                            <a:srgbClr val="FF0000"/>
                          </a:solidFill>
                          <a:latin typeface="+mn-lt"/>
                          <a:ea typeface="+mn-ea"/>
                          <a:cs typeface="+mn-cs"/>
                        </a:rPr>
                        <a:t>dimasukkan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dapat</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berupa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angka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ataupun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teks</a:t>
                      </a:r>
                      <a:endParaRPr lang="en-US" sz="1600" dirty="0">
                        <a:solidFill>
                          <a:srgbClr val="FF0000"/>
                        </a:solidFill>
                      </a:endParaRPr>
                    </a:p>
                  </a:txBody>
                  <a:tcPr anchor="ctr"/>
                </a:tc>
                <a:extLst>
                  <a:ext uri="{0D108BD9-81ED-4DB2-BD59-A6C34878D82A}">
                    <a16:rowId xmlns:a16="http://schemas.microsoft.com/office/drawing/2014/main" val="10001"/>
                  </a:ext>
                </a:extLst>
              </a:tr>
              <a:tr h="272601">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Radio</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Menyediakan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beberapa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hanya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satu</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yang </a:t>
                      </a:r>
                      <a:r>
                        <a:rPr lang="en-US" sz="1600" b="0" i="0" u="none" strike="noStrike" kern="1200" baseline="0" dirty="0" err="1">
                          <a:solidFill>
                            <a:srgbClr val="FF0000"/>
                          </a:solidFill>
                          <a:latin typeface="+mn-lt"/>
                          <a:ea typeface="+mn-ea"/>
                          <a:cs typeface="+mn-cs"/>
                        </a:rPr>
                        <a:t>bisa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dipilih</a:t>
                      </a:r>
                      <a:endParaRPr lang="en-US" sz="1600" dirty="0">
                        <a:solidFill>
                          <a:srgbClr val="FF0000"/>
                        </a:solidFill>
                      </a:endParaRPr>
                    </a:p>
                  </a:txBody>
                  <a:tcPr anchor="ctr"/>
                </a:tc>
                <a:extLst>
                  <a:ext uri="{0D108BD9-81ED-4DB2-BD59-A6C34878D82A}">
                    <a16:rowId xmlns:a16="http://schemas.microsoft.com/office/drawing/2014/main" val="10002"/>
                  </a:ext>
                </a:extLst>
              </a:tr>
              <a:tr h="362225">
                <a:tc>
                  <a:txBody>
                    <a:bodyPr/>
                    <a:lstStyle/>
                    <a:p>
                      <a:pPr algn="ctr"/>
                      <a:r>
                        <a:rPr lang="en-US" sz="1600" b="0" i="0" u="none" strike="noStrike" kern="1200" baseline="0" dirty="0" err="1">
                          <a:solidFill>
                            <a:srgbClr val="FF0000"/>
                          </a:solidFill>
                          <a:effectLst>
                            <a:outerShdw blurRad="38100" dist="38100" dir="2700000" algn="tl">
                              <a:srgbClr val="000000">
                                <a:alpha val="43137"/>
                              </a:srgbClr>
                            </a:outerShdw>
                          </a:effectLst>
                          <a:latin typeface="+mn-lt"/>
                          <a:ea typeface="+mn-ea"/>
                          <a:cs typeface="+mn-cs"/>
                        </a:rPr>
                        <a:t>CheckBox</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Menyediakan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beberapa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pilihan,bisa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lebih</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dari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satu</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yg</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dipilih</a:t>
                      </a:r>
                      <a:endParaRPr lang="en-US" sz="1600" dirty="0">
                        <a:solidFill>
                          <a:srgbClr val="FF0000"/>
                        </a:solidFill>
                      </a:endParaRPr>
                    </a:p>
                  </a:txBody>
                  <a:tcPr anchor="ctr"/>
                </a:tc>
                <a:extLst>
                  <a:ext uri="{0D108BD9-81ED-4DB2-BD59-A6C34878D82A}">
                    <a16:rowId xmlns:a16="http://schemas.microsoft.com/office/drawing/2014/main" val="10003"/>
                  </a:ext>
                </a:extLst>
              </a:tr>
              <a:tr h="245976">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List</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marL="0" marR="0" indent="0" algn="just" defTabSz="914363" rtl="0" eaLnBrk="1" fontAlgn="auto" latinLnBrk="0" hangingPunct="1">
                        <a:lnSpc>
                          <a:spcPct val="100000"/>
                        </a:lnSpc>
                        <a:spcBef>
                          <a:spcPts val="0"/>
                        </a:spcBef>
                        <a:spcAft>
                          <a:spcPts val="0"/>
                        </a:spcAft>
                        <a:buClrTx/>
                        <a:buSzTx/>
                        <a:buFontTx/>
                        <a:buNone/>
                        <a:tabLst/>
                        <a:defRPr/>
                      </a:pPr>
                      <a:r>
                        <a:rPr lang="en-US" sz="1600" b="0" i="0" u="none" strike="noStrike" kern="1200" baseline="0" dirty="0" err="1">
                          <a:solidFill>
                            <a:srgbClr val="FF0000"/>
                          </a:solidFill>
                          <a:latin typeface="+mn-lt"/>
                          <a:ea typeface="+mn-ea"/>
                          <a:cs typeface="+mn-cs"/>
                        </a:rPr>
                        <a:t>Menyediakan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dalam</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bentuk</a:t>
                      </a:r>
                      <a:r>
                        <a:rPr lang="en-US" sz="1600" b="0" i="0" u="none" strike="noStrike" kern="1200" baseline="0" dirty="0">
                          <a:solidFill>
                            <a:srgbClr val="FF0000"/>
                          </a:solidFill>
                          <a:latin typeface="+mn-lt"/>
                          <a:ea typeface="+mn-ea"/>
                          <a:cs typeface="+mn-cs"/>
                        </a:rPr>
                        <a:t> list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pilihan</a:t>
                      </a:r>
                      <a:r>
                        <a:rPr lang="en-US" sz="1600" b="0" i="0" u="none" strike="noStrike" kern="1200" baseline="0" dirty="0">
                          <a:solidFill>
                            <a:srgbClr val="FF0000"/>
                          </a:solidFill>
                          <a:latin typeface="+mn-lt"/>
                          <a:ea typeface="+mn-ea"/>
                          <a:cs typeface="+mn-cs"/>
                        </a:rPr>
                        <a:t> yang </a:t>
                      </a:r>
                      <a:r>
                        <a:rPr lang="en-US" sz="1600" b="0" i="0" u="none" strike="noStrike" kern="1200" baseline="0" dirty="0" err="1">
                          <a:solidFill>
                            <a:srgbClr val="FF0000"/>
                          </a:solidFill>
                          <a:latin typeface="+mn-lt"/>
                          <a:ea typeface="+mn-ea"/>
                          <a:cs typeface="+mn-cs"/>
                        </a:rPr>
                        <a:t>dipilih</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dapat</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lebih</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dari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satu</a:t>
                      </a:r>
                      <a:endParaRPr lang="en-US" sz="1600" dirty="0">
                        <a:solidFill>
                          <a:srgbClr val="FF0000"/>
                        </a:solidFill>
                      </a:endParaRPr>
                    </a:p>
                  </a:txBody>
                  <a:tcPr anchor="ctr"/>
                </a:tc>
                <a:extLst>
                  <a:ext uri="{0D108BD9-81ED-4DB2-BD59-A6C34878D82A}">
                    <a16:rowId xmlns:a16="http://schemas.microsoft.com/office/drawing/2014/main" val="10004"/>
                  </a:ext>
                </a:extLst>
              </a:tr>
              <a:tr h="1229882">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Button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mendefinisikan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tombol</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melakukan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pemrosesan</a:t>
                      </a:r>
                      <a:r>
                        <a:rPr lang="en-US" sz="1600" b="0" i="0" u="none" strike="noStrike" kern="1200" baseline="0" dirty="0">
                          <a:solidFill>
                            <a:srgbClr val="FF0000"/>
                          </a:solidFill>
                          <a:latin typeface="+mn-lt"/>
                          <a:ea typeface="+mn-ea"/>
                          <a:cs typeface="+mn-cs"/>
                        </a:rPr>
                        <a:t> form. Ada </a:t>
                      </a:r>
                      <a:r>
                        <a:rPr lang="en-US" sz="1600" b="0" i="0" u="none" strike="noStrike" kern="1200" baseline="0" dirty="0" err="1">
                          <a:solidFill>
                            <a:srgbClr val="FF0000"/>
                          </a:solidFill>
                          <a:latin typeface="+mn-lt"/>
                          <a:ea typeface="+mn-ea"/>
                          <a:cs typeface="+mn-cs"/>
                        </a:rPr>
                        <a:t>bermacam-macam</a:t>
                      </a:r>
                      <a:r>
                        <a:rPr lang="en-US" sz="1600" b="0" i="0" u="none" strike="noStrike" kern="1200" baseline="0" dirty="0">
                          <a:solidFill>
                            <a:srgbClr val="FF0000"/>
                          </a:solidFill>
                          <a:latin typeface="+mn-lt"/>
                          <a:ea typeface="+mn-ea"/>
                          <a:cs typeface="+mn-cs"/>
                        </a:rPr>
                        <a:t> button :</a:t>
                      </a:r>
                    </a:p>
                    <a:p>
                      <a:pPr marL="342900" indent="-342900" algn="just">
                        <a:buFont typeface="+mj-lt"/>
                        <a:buAutoNum type="arabicPeriod"/>
                      </a:pPr>
                      <a:r>
                        <a:rPr lang="en-US" sz="1600" b="0" i="0" u="none" strike="noStrike" kern="1200" baseline="0" dirty="0">
                          <a:solidFill>
                            <a:srgbClr val="FF0000"/>
                          </a:solidFill>
                          <a:latin typeface="+mn-lt"/>
                          <a:ea typeface="+mn-ea"/>
                          <a:cs typeface="+mn-cs"/>
                        </a:rPr>
                        <a:t>Submit : </a:t>
                      </a:r>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memanggil</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url</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setelah</a:t>
                      </a:r>
                      <a:r>
                        <a:rPr lang="en-US" sz="1600" b="0" i="0" u="none" strike="noStrike" kern="1200" baseline="0" dirty="0">
                          <a:solidFill>
                            <a:srgbClr val="FF0000"/>
                          </a:solidFill>
                          <a:latin typeface="+mn-lt"/>
                          <a:ea typeface="+mn-ea"/>
                          <a:cs typeface="+mn-cs"/>
                        </a:rPr>
                        <a:t> input </a:t>
                      </a:r>
                      <a:r>
                        <a:rPr lang="en-US" sz="1600" b="0" i="0" u="none" strike="noStrike" kern="1200" baseline="0" dirty="0" err="1">
                          <a:solidFill>
                            <a:srgbClr val="FF0000"/>
                          </a:solidFill>
                          <a:latin typeface="+mn-lt"/>
                          <a:ea typeface="+mn-ea"/>
                          <a:cs typeface="+mn-cs"/>
                        </a:rPr>
                        <a:t>selesai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dimasukkan</a:t>
                      </a:r>
                      <a:endParaRPr lang="en-US" sz="1600" b="0" i="0" u="none" strike="noStrike" kern="1200" baseline="0" dirty="0">
                        <a:solidFill>
                          <a:srgbClr val="FF0000"/>
                        </a:solidFill>
                        <a:latin typeface="+mn-lt"/>
                        <a:ea typeface="+mn-ea"/>
                        <a:cs typeface="+mn-cs"/>
                      </a:endParaRPr>
                    </a:p>
                    <a:p>
                      <a:pPr marL="342900" indent="-342900" algn="just">
                        <a:buFont typeface="+mj-lt"/>
                        <a:buAutoNum type="arabicPeriod"/>
                      </a:pPr>
                      <a:r>
                        <a:rPr lang="en-US" sz="1600" b="0" i="0" u="none" strike="noStrike" kern="1200" baseline="0" dirty="0">
                          <a:solidFill>
                            <a:srgbClr val="FF0000"/>
                          </a:solidFill>
                          <a:latin typeface="+mn-lt"/>
                          <a:ea typeface="+mn-ea"/>
                          <a:cs typeface="+mn-cs"/>
                        </a:rPr>
                        <a:t>Reset : </a:t>
                      </a:r>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menginisialisasi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setiap</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elemen</a:t>
                      </a:r>
                      <a:r>
                        <a:rPr lang="en-US" sz="1600" b="0" i="0" u="none" strike="noStrike" kern="1200" baseline="0" dirty="0">
                          <a:solidFill>
                            <a:srgbClr val="FF0000"/>
                          </a:solidFill>
                          <a:latin typeface="+mn-lt"/>
                          <a:ea typeface="+mn-ea"/>
                          <a:cs typeface="+mn-cs"/>
                        </a:rPr>
                        <a:t> form.</a:t>
                      </a:r>
                    </a:p>
                    <a:p>
                      <a:pPr marL="342900" indent="-342900" algn="just">
                        <a:buFont typeface="+mj-lt"/>
                        <a:buAutoNum type="arabicPeriod"/>
                      </a:pPr>
                      <a:r>
                        <a:rPr lang="en-US" sz="1600" b="0" i="0" u="none" strike="noStrike" kern="1200" baseline="0" dirty="0">
                          <a:solidFill>
                            <a:srgbClr val="FF0000"/>
                          </a:solidFill>
                          <a:latin typeface="+mn-lt"/>
                          <a:ea typeface="+mn-ea"/>
                          <a:cs typeface="+mn-cs"/>
                        </a:rPr>
                        <a:t>Button : </a:t>
                      </a:r>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membuat</a:t>
                      </a:r>
                      <a:r>
                        <a:rPr lang="en-US" sz="1600" b="0" i="0" u="none" strike="noStrike" kern="1200" baseline="0" dirty="0">
                          <a:solidFill>
                            <a:srgbClr val="FF0000"/>
                          </a:solidFill>
                          <a:latin typeface="+mn-lt"/>
                          <a:ea typeface="+mn-ea"/>
                          <a:cs typeface="+mn-cs"/>
                        </a:rPr>
                        <a:t> form </a:t>
                      </a:r>
                      <a:r>
                        <a:rPr lang="en-US" sz="1600" b="0" i="0" u="none" strike="noStrike" kern="1200" baseline="0" dirty="0" err="1">
                          <a:solidFill>
                            <a:srgbClr val="FF0000"/>
                          </a:solidFill>
                          <a:latin typeface="+mn-lt"/>
                          <a:ea typeface="+mn-ea"/>
                          <a:cs typeface="+mn-cs"/>
                        </a:rPr>
                        <a:t>lebih</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interaktif</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memanggil</a:t>
                      </a:r>
                      <a:r>
                        <a:rPr lang="en-US" sz="1600" b="0" i="0" u="none" strike="noStrike" kern="1200" baseline="0" dirty="0">
                          <a:solidFill>
                            <a:srgbClr val="FF0000"/>
                          </a:solidFill>
                          <a:latin typeface="+mn-lt"/>
                          <a:ea typeface="+mn-ea"/>
                          <a:cs typeface="+mn-cs"/>
                        </a:rPr>
                        <a:t> script yang </a:t>
                      </a:r>
                      <a:r>
                        <a:rPr lang="en-US" sz="1600" b="0" i="0" u="none" strike="noStrike" kern="1200" baseline="0" dirty="0" err="1">
                          <a:solidFill>
                            <a:srgbClr val="FF0000"/>
                          </a:solidFill>
                          <a:latin typeface="+mn-lt"/>
                          <a:ea typeface="+mn-ea"/>
                          <a:cs typeface="+mn-cs"/>
                        </a:rPr>
                        <a:t>ada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didalam</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dokumen</a:t>
                      </a:r>
                      <a:r>
                        <a:rPr lang="en-US" sz="1600" b="0" i="0" u="none" strike="noStrike" kern="1200" baseline="0" dirty="0">
                          <a:solidFill>
                            <a:srgbClr val="FF0000"/>
                          </a:solidFill>
                          <a:latin typeface="+mn-lt"/>
                          <a:ea typeface="+mn-ea"/>
                          <a:cs typeface="+mn-cs"/>
                        </a:rPr>
                        <a:t> html.</a:t>
                      </a:r>
                    </a:p>
                    <a:p>
                      <a:pPr marL="342900" indent="-342900" algn="just">
                        <a:buFont typeface="+mj-lt"/>
                        <a:buAutoNum type="arabicPeriod"/>
                      </a:pPr>
                      <a:r>
                        <a:rPr lang="en-US" sz="1600" b="0" i="0" u="none" strike="noStrike" kern="1200" baseline="0" dirty="0">
                          <a:solidFill>
                            <a:srgbClr val="FF0000"/>
                          </a:solidFill>
                          <a:latin typeface="+mn-lt"/>
                          <a:ea typeface="+mn-ea"/>
                          <a:cs typeface="+mn-cs"/>
                        </a:rPr>
                        <a:t>Image : </a:t>
                      </a:r>
                      <a:r>
                        <a:rPr lang="en-US" sz="1600" b="0" i="0" u="none" strike="noStrike" kern="1200" baseline="0" dirty="0" err="1">
                          <a:solidFill>
                            <a:srgbClr val="FF0000"/>
                          </a:solidFill>
                          <a:latin typeface="+mn-lt"/>
                          <a:ea typeface="+mn-ea"/>
                          <a:cs typeface="+mn-cs"/>
                        </a:rPr>
                        <a:t>digunakan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sebagai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pengganti</a:t>
                      </a:r>
                      <a:r>
                        <a:rPr lang="en-US" sz="1600" b="0" i="0" u="none" strike="noStrike" kern="1200" baseline="0" dirty="0">
                          <a:solidFill>
                            <a:srgbClr val="FF0000"/>
                          </a:solidFill>
                          <a:latin typeface="+mn-lt"/>
                          <a:ea typeface="+mn-ea"/>
                          <a:cs typeface="+mn-cs"/>
                        </a:rPr>
                        <a:t> button, </a:t>
                      </a:r>
                      <a:r>
                        <a:rPr lang="en-US" sz="1600" b="0" i="0" u="none" strike="noStrike" kern="1200" baseline="0" dirty="0" err="1">
                          <a:solidFill>
                            <a:srgbClr val="FF0000"/>
                          </a:solidFill>
                          <a:latin typeface="+mn-lt"/>
                          <a:ea typeface="+mn-ea"/>
                          <a:cs typeface="+mn-cs"/>
                        </a:rPr>
                        <a:t>berupa</a:t>
                      </a:r>
                      <a:r>
                        <a:rPr lang="en-US" sz="1600" b="0" i="0" u="none" strike="noStrike" kern="1200" baseline="0" dirty="0">
                          <a:solidFill>
                            <a:srgbClr val="FF0000"/>
                          </a:solidFill>
                          <a:latin typeface="+mn-lt"/>
                          <a:ea typeface="+mn-ea"/>
                          <a:cs typeface="+mn-cs"/>
                        </a:rPr>
                        <a:t> button yang </a:t>
                      </a:r>
                      <a:r>
                        <a:rPr lang="en-US" sz="1600" b="0" i="0" u="none" strike="noStrike" kern="1200" baseline="0" dirty="0" err="1">
                          <a:solidFill>
                            <a:srgbClr val="FF0000"/>
                          </a:solidFill>
                          <a:latin typeface="+mn-lt"/>
                          <a:ea typeface="+mn-ea"/>
                          <a:cs typeface="+mn-cs"/>
                        </a:rPr>
                        <a:t>berbentuk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gambar</a:t>
                      </a:r>
                      <a:r>
                        <a:rPr lang="en-US" sz="1600" b="0" i="0" u="none" strike="noStrike" kern="1200" baseline="0" dirty="0">
                          <a:solidFill>
                            <a:srgbClr val="FF0000"/>
                          </a:solidFill>
                          <a:latin typeface="+mn-lt"/>
                          <a:ea typeface="+mn-ea"/>
                          <a:cs typeface="+mn-cs"/>
                        </a:rPr>
                        <a:t>.</a:t>
                      </a:r>
                      <a:endParaRPr lang="en-US" sz="1600" dirty="0">
                        <a:solidFill>
                          <a:srgbClr val="FF0000"/>
                        </a:solidFill>
                      </a:endParaRPr>
                    </a:p>
                  </a:txBody>
                  <a:tcPr anchor="ctr"/>
                </a:tc>
                <a:extLst>
                  <a:ext uri="{0D108BD9-81ED-4DB2-BD59-A6C34878D82A}">
                    <a16:rowId xmlns:a16="http://schemas.microsoft.com/office/drawing/2014/main" val="10005"/>
                  </a:ext>
                </a:extLst>
              </a:tr>
              <a:tr h="836302">
                <a:tc>
                  <a:txBody>
                    <a:bodyPr/>
                    <a:lstStyle/>
                    <a:p>
                      <a:pPr algn="ctr"/>
                      <a:r>
                        <a:rPr lang="en-US" sz="1600" dirty="0">
                          <a:solidFill>
                            <a:srgbClr val="FF0000"/>
                          </a:solidFill>
                          <a:effectLst>
                            <a:outerShdw blurRad="38100" dist="38100" dir="2700000" algn="tl">
                              <a:srgbClr val="000000">
                                <a:alpha val="43137"/>
                              </a:srgbClr>
                            </a:outerShdw>
                          </a:effectLst>
                        </a:rPr>
                        <a:t>Text Area</a:t>
                      </a:r>
                    </a:p>
                  </a:txBody>
                  <a:tcPr anchor="ctr"/>
                </a:tc>
                <a:tc>
                  <a:txBody>
                    <a:bodyPr/>
                    <a:lstStyle/>
                    <a:p>
                      <a:pPr marL="0" indent="0" algn="just">
                        <a:buFont typeface="+mj-lt"/>
                        <a:buNone/>
                      </a:pPr>
                      <a:r>
                        <a:rPr lang="en-US" sz="1600" dirty="0" err="1">
                          <a:solidFill>
                            <a:srgbClr val="FF0000"/>
                          </a:solidFill>
                        </a:rPr>
                        <a:t>Digunakan</a:t>
                      </a:r>
                      <a:r>
                        <a:rPr lang="en-US" sz="1600" dirty="0">
                          <a:solidFill>
                            <a:srgbClr val="FF0000"/>
                          </a:solidFill>
                        </a:rPr>
                        <a:t> </a:t>
                      </a:r>
                      <a:r>
                        <a:rPr lang="en-US" sz="1600" dirty="0" err="1">
                          <a:solidFill>
                            <a:srgbClr val="FF0000"/>
                          </a:solidFill>
                        </a:rPr>
                        <a:t>untuk</a:t>
                      </a:r>
                      <a:r>
                        <a:rPr lang="en-US" sz="1600" dirty="0">
                          <a:solidFill>
                            <a:srgbClr val="FF0000"/>
                          </a:solidFill>
                        </a:rPr>
                        <a:t> </a:t>
                      </a:r>
                      <a:r>
                        <a:rPr lang="en-US" sz="1600" dirty="0" err="1">
                          <a:solidFill>
                            <a:srgbClr val="FF0000"/>
                          </a:solidFill>
                        </a:rPr>
                        <a:t>memasukkan</a:t>
                      </a:r>
                      <a:r>
                        <a:rPr lang="en-US" sz="1600" dirty="0">
                          <a:solidFill>
                            <a:srgbClr val="FF0000"/>
                          </a:solidFill>
                        </a:rPr>
                        <a:t> data </a:t>
                      </a:r>
                      <a:r>
                        <a:rPr lang="en-US" sz="1600" dirty="0" err="1">
                          <a:solidFill>
                            <a:srgbClr val="FF0000"/>
                          </a:solidFill>
                        </a:rPr>
                        <a:t>dalam</a:t>
                      </a:r>
                      <a:r>
                        <a:rPr lang="en-US" sz="1600" dirty="0">
                          <a:solidFill>
                            <a:srgbClr val="FF0000"/>
                          </a:solidFill>
                        </a:rPr>
                        <a:t> </a:t>
                      </a:r>
                      <a:r>
                        <a:rPr lang="en-US" sz="1600" dirty="0" err="1">
                          <a:solidFill>
                            <a:srgbClr val="FF0000"/>
                          </a:solidFill>
                        </a:rPr>
                        <a:t>bentuk</a:t>
                      </a:r>
                      <a:r>
                        <a:rPr lang="en-US" sz="1600" dirty="0">
                          <a:solidFill>
                            <a:srgbClr val="FF0000"/>
                          </a:solidFill>
                        </a:rPr>
                        <a:t> </a:t>
                      </a:r>
                      <a:r>
                        <a:rPr lang="en-US" sz="1600" dirty="0" err="1">
                          <a:solidFill>
                            <a:srgbClr val="FF0000"/>
                          </a:solidFill>
                        </a:rPr>
                        <a:t>teks</a:t>
                      </a:r>
                      <a:r>
                        <a:rPr lang="en-US" sz="1600" dirty="0">
                          <a:solidFill>
                            <a:srgbClr val="FF0000"/>
                          </a:solidFill>
                        </a:rPr>
                        <a:t> </a:t>
                      </a:r>
                      <a:r>
                        <a:rPr lang="en-US" sz="1600" dirty="0" err="1">
                          <a:solidFill>
                            <a:srgbClr val="FF0000"/>
                          </a:solidFill>
                        </a:rPr>
                        <a:t>berupa</a:t>
                      </a:r>
                      <a:r>
                        <a:rPr lang="en-US" sz="1600" dirty="0">
                          <a:solidFill>
                            <a:srgbClr val="FF0000"/>
                          </a:solidFill>
                        </a:rPr>
                        <a:t> memo.</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97433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8534400" cy="5715000"/>
          </a:xfrm>
        </p:spPr>
        <p:txBody>
          <a:bodyPr>
            <a:normAutofit/>
          </a:bodyPr>
          <a:lstStyle/>
          <a:p>
            <a:r>
              <a:rPr lang="en-US" sz="2400" dirty="0"/>
              <a:t>&lt;html&gt; </a:t>
            </a:r>
            <a:br>
              <a:rPr lang="en-US" sz="2400" dirty="0"/>
            </a:br>
            <a:r>
              <a:rPr lang="en-US" sz="2400" dirty="0"/>
              <a:t>&lt;head&gt;</a:t>
            </a:r>
            <a:br>
              <a:rPr lang="en-US" sz="2400" dirty="0"/>
            </a:br>
            <a:r>
              <a:rPr lang="en-US" sz="2400" dirty="0"/>
              <a:t>	&lt;title&gt;</a:t>
            </a:r>
            <a:r>
              <a:rPr lang="en-US" sz="2400" dirty="0" err="1"/>
              <a:t>formulir</a:t>
            </a:r>
            <a:r>
              <a:rPr lang="en-US" sz="2400" dirty="0"/>
              <a:t>&lt;/title&gt; </a:t>
            </a:r>
            <a:br>
              <a:rPr lang="en-US" sz="2400" dirty="0"/>
            </a:br>
            <a:r>
              <a:rPr lang="en-US" sz="2400" dirty="0"/>
              <a:t>&lt;/head&gt; </a:t>
            </a:r>
            <a:br>
              <a:rPr lang="en-US" sz="2400" dirty="0"/>
            </a:br>
            <a:r>
              <a:rPr lang="en-US" sz="2400" dirty="0"/>
              <a:t>&lt;body&gt; </a:t>
            </a:r>
            <a:br>
              <a:rPr lang="en-US" sz="2400" dirty="0"/>
            </a:br>
            <a:r>
              <a:rPr lang="en-US" sz="2400" dirty="0"/>
              <a:t>   &lt;form action ="output.html" method ="GET"&gt; </a:t>
            </a:r>
            <a:br>
              <a:rPr lang="en-US" sz="2400" dirty="0"/>
            </a:br>
            <a:r>
              <a:rPr lang="en-US" sz="2400" dirty="0"/>
              <a:t>	</a:t>
            </a:r>
            <a:r>
              <a:rPr lang="en-US" sz="2400" dirty="0" err="1"/>
              <a:t>Nama</a:t>
            </a:r>
            <a:r>
              <a:rPr lang="en-US" sz="2400" dirty="0"/>
              <a:t>  : &lt;input type="text" name="</a:t>
            </a:r>
            <a:r>
              <a:rPr lang="en-US" sz="2400" dirty="0" err="1"/>
              <a:t>txtnama</a:t>
            </a:r>
            <a:r>
              <a:rPr lang="en-US" sz="2400" dirty="0"/>
              <a:t>“ size="20" </a:t>
            </a:r>
            <a:r>
              <a:rPr lang="en-US" sz="2400" dirty="0" err="1"/>
              <a:t>maxlength</a:t>
            </a:r>
            <a:r>
              <a:rPr lang="en-US" sz="2400" dirty="0"/>
              <a:t>="20"&gt; &lt;</a:t>
            </a:r>
            <a:r>
              <a:rPr lang="en-US" sz="2400" dirty="0" err="1"/>
              <a:t>br</a:t>
            </a:r>
            <a:r>
              <a:rPr lang="en-US" sz="2400" dirty="0"/>
              <a:t>&gt; </a:t>
            </a:r>
            <a:br>
              <a:rPr lang="en-US" sz="2400" dirty="0"/>
            </a:br>
            <a:r>
              <a:rPr lang="en-US" sz="2400" dirty="0"/>
              <a:t>	Hobby : &lt;input type="text" name="</a:t>
            </a:r>
            <a:r>
              <a:rPr lang="en-US" sz="2400" dirty="0" err="1"/>
              <a:t>txthobby</a:t>
            </a:r>
            <a:r>
              <a:rPr lang="en-US" sz="2400" dirty="0"/>
              <a:t>"  size="25" </a:t>
            </a:r>
            <a:r>
              <a:rPr lang="en-US" sz="2400" dirty="0" err="1"/>
              <a:t>maxlength</a:t>
            </a:r>
            <a:r>
              <a:rPr lang="en-US" sz="2400" dirty="0"/>
              <a:t>="40"&gt; &lt;</a:t>
            </a:r>
            <a:r>
              <a:rPr lang="en-US" sz="2400" dirty="0" err="1"/>
              <a:t>br</a:t>
            </a:r>
            <a:r>
              <a:rPr lang="en-US" sz="2400" dirty="0"/>
              <a:t>&gt; </a:t>
            </a:r>
            <a:br>
              <a:rPr lang="en-US" sz="2400" dirty="0"/>
            </a:br>
            <a:r>
              <a:rPr lang="en-US" sz="2400" dirty="0"/>
              <a:t>	&lt;input type = "submit" value ="</a:t>
            </a:r>
            <a:r>
              <a:rPr lang="en-US" sz="2400" dirty="0" err="1"/>
              <a:t>Kirim</a:t>
            </a:r>
            <a:r>
              <a:rPr lang="en-US" sz="2400" dirty="0"/>
              <a:t>"&gt; </a:t>
            </a:r>
            <a:br>
              <a:rPr lang="en-US" sz="2400" dirty="0"/>
            </a:br>
            <a:r>
              <a:rPr lang="en-US" sz="2400" dirty="0"/>
              <a:t>	&lt;input type = "reset" value ="Clear"&gt; </a:t>
            </a:r>
            <a:br>
              <a:rPr lang="en-US" sz="2400" dirty="0"/>
            </a:br>
            <a:r>
              <a:rPr lang="en-US" sz="2400" dirty="0"/>
              <a:t>&lt;/form&gt; </a:t>
            </a:r>
            <a:br>
              <a:rPr lang="en-US" sz="2400" dirty="0"/>
            </a:br>
            <a:r>
              <a:rPr lang="en-US" sz="2400" dirty="0"/>
              <a:t>&lt;/body&gt; </a:t>
            </a:r>
            <a:br>
              <a:rPr lang="en-US" sz="2400" dirty="0"/>
            </a:br>
            <a:r>
              <a:rPr lang="en-US" sz="2400" dirty="0"/>
              <a:t>&lt;/html&gt;</a:t>
            </a:r>
          </a:p>
        </p:txBody>
      </p:sp>
      <p:sp>
        <p:nvSpPr>
          <p:cNvPr id="3" name="Text Placeholder 2"/>
          <p:cNvSpPr>
            <a:spLocks noGrp="1"/>
          </p:cNvSpPr>
          <p:nvPr>
            <p:ph type="body" idx="1"/>
          </p:nvPr>
        </p:nvSpPr>
        <p:spPr>
          <a:xfrm>
            <a:off x="608012" y="152401"/>
            <a:ext cx="7008574" cy="533400"/>
          </a:xfrm>
        </p:spPr>
        <p:txBody>
          <a:bodyPr/>
          <a:lstStyle/>
          <a:p>
            <a:r>
              <a:rPr lang="en-US" dirty="0"/>
              <a:t>FORM1.HTML</a:t>
            </a:r>
          </a:p>
        </p:txBody>
      </p:sp>
    </p:spTree>
    <p:extLst>
      <p:ext uri="{BB962C8B-B14F-4D97-AF65-F5344CB8AC3E}">
        <p14:creationId xmlns:p14="http://schemas.microsoft.com/office/powerpoint/2010/main" val="359222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8839200" cy="5715000"/>
          </a:xfrm>
        </p:spPr>
        <p:txBody>
          <a:bodyPr>
            <a:normAutofit/>
          </a:bodyPr>
          <a:lstStyle/>
          <a:p>
            <a:pPr>
              <a:lnSpc>
                <a:spcPct val="100000"/>
              </a:lnSpc>
            </a:pPr>
            <a:r>
              <a:rPr lang="en-US" sz="2400" dirty="0"/>
              <a:t>&lt;html&gt;</a:t>
            </a:r>
            <a:br>
              <a:rPr lang="en-US" sz="2400" dirty="0"/>
            </a:br>
            <a:r>
              <a:rPr lang="en-US" sz="2400" dirty="0"/>
              <a:t>&lt;head&gt;</a:t>
            </a:r>
            <a:br>
              <a:rPr lang="en-US" sz="2400" dirty="0"/>
            </a:br>
            <a:r>
              <a:rPr lang="en-US" sz="2400" dirty="0"/>
              <a:t>	&lt;title&gt;output&lt;/title&gt; </a:t>
            </a:r>
            <a:br>
              <a:rPr lang="en-US" sz="2400" dirty="0"/>
            </a:br>
            <a:r>
              <a:rPr lang="en-US" sz="2400" dirty="0"/>
              <a:t>&lt;/head&gt; </a:t>
            </a:r>
            <a:br>
              <a:rPr lang="en-US" sz="2400" dirty="0"/>
            </a:br>
            <a:r>
              <a:rPr lang="en-US" sz="2400" dirty="0"/>
              <a:t>&lt;body&gt; </a:t>
            </a:r>
            <a:br>
              <a:rPr lang="en-US" sz="2400" dirty="0"/>
            </a:br>
            <a:r>
              <a:rPr lang="en-US" sz="2400" dirty="0"/>
              <a:t>	</a:t>
            </a:r>
            <a:r>
              <a:rPr lang="en-US" sz="2400" dirty="0" err="1"/>
              <a:t>Informasi</a:t>
            </a:r>
            <a:r>
              <a:rPr lang="en-US" sz="2400" dirty="0"/>
              <a:t> yang </a:t>
            </a:r>
            <a:r>
              <a:rPr lang="en-US" sz="2400" dirty="0" err="1"/>
              <a:t>anda</a:t>
            </a:r>
            <a:r>
              <a:rPr lang="en-US" sz="2400" dirty="0"/>
              <a:t> </a:t>
            </a:r>
            <a:r>
              <a:rPr lang="en-US" sz="2400" dirty="0" err="1"/>
              <a:t>butuhkan</a:t>
            </a:r>
            <a:r>
              <a:rPr lang="en-US" sz="2400" dirty="0"/>
              <a:t> </a:t>
            </a:r>
            <a:r>
              <a:rPr lang="en-US" sz="2400" dirty="0" err="1"/>
              <a:t>ada</a:t>
            </a:r>
            <a:r>
              <a:rPr lang="en-US" sz="2400" dirty="0"/>
              <a:t> di </a:t>
            </a:r>
            <a:r>
              <a:rPr lang="en-US" sz="2400" dirty="0" err="1"/>
              <a:t>sini</a:t>
            </a:r>
            <a:r>
              <a:rPr lang="en-US" sz="2400" dirty="0"/>
              <a:t> &lt;</a:t>
            </a:r>
            <a:r>
              <a:rPr lang="en-US" sz="2400" dirty="0" err="1"/>
              <a:t>br</a:t>
            </a:r>
            <a:r>
              <a:rPr lang="en-US" sz="2400" dirty="0"/>
              <a:t>&gt;</a:t>
            </a:r>
            <a:br>
              <a:rPr lang="en-US" sz="2400" dirty="0"/>
            </a:br>
            <a:r>
              <a:rPr lang="en-US" sz="2400" dirty="0"/>
              <a:t>&lt;/body&gt; </a:t>
            </a:r>
            <a:br>
              <a:rPr lang="en-US" sz="2400" dirty="0"/>
            </a:br>
            <a:r>
              <a:rPr lang="en-US" sz="2400" dirty="0"/>
              <a:t>&lt;/html&gt;</a:t>
            </a:r>
            <a:br>
              <a:rPr lang="en-US" sz="2400" dirty="0"/>
            </a:br>
            <a:br>
              <a:rPr lang="en-US" sz="2000" dirty="0"/>
            </a:br>
            <a:br>
              <a:rPr lang="en-US" sz="2000" dirty="0"/>
            </a:br>
            <a:r>
              <a:rPr lang="en-US" sz="2000" dirty="0" err="1"/>
              <a:t>Untuk</a:t>
            </a:r>
            <a:r>
              <a:rPr lang="en-US" sz="2000" dirty="0"/>
              <a:t> </a:t>
            </a:r>
            <a:r>
              <a:rPr lang="en-US" sz="2000" dirty="0" err="1"/>
              <a:t>menujukan</a:t>
            </a:r>
            <a:r>
              <a:rPr lang="en-US" sz="2000" dirty="0"/>
              <a:t> </a:t>
            </a:r>
            <a:r>
              <a:rPr lang="en-US" sz="2000" dirty="0" err="1"/>
              <a:t>bahwa</a:t>
            </a:r>
            <a:r>
              <a:rPr lang="en-US" sz="2000" dirty="0"/>
              <a:t> </a:t>
            </a:r>
            <a:r>
              <a:rPr lang="en-US" sz="2000" dirty="0" err="1"/>
              <a:t>jika</a:t>
            </a:r>
            <a:r>
              <a:rPr lang="en-US" sz="2000" dirty="0"/>
              <a:t> </a:t>
            </a:r>
            <a:r>
              <a:rPr lang="en-US" sz="2000" dirty="0" err="1"/>
              <a:t>tombol</a:t>
            </a:r>
            <a:r>
              <a:rPr lang="en-US" sz="2000" dirty="0"/>
              <a:t> submit </a:t>
            </a:r>
            <a:r>
              <a:rPr lang="en-US" sz="2000" dirty="0" err="1"/>
              <a:t>diklik</a:t>
            </a:r>
            <a:r>
              <a:rPr lang="en-US" sz="2000" dirty="0"/>
              <a:t> </a:t>
            </a:r>
            <a:r>
              <a:rPr lang="en-US" sz="2000" dirty="0" err="1"/>
              <a:t>maka</a:t>
            </a:r>
            <a:r>
              <a:rPr lang="en-US" sz="2000" dirty="0"/>
              <a:t> </a:t>
            </a:r>
            <a:r>
              <a:rPr lang="en-US" sz="2000" dirty="0" err="1"/>
              <a:t>berkas</a:t>
            </a:r>
            <a:r>
              <a:rPr lang="en-US" sz="2000" dirty="0"/>
              <a:t> HTML yang </a:t>
            </a:r>
            <a:r>
              <a:rPr lang="en-US" sz="2000" dirty="0" err="1"/>
              <a:t>disebutkan</a:t>
            </a:r>
            <a:r>
              <a:rPr lang="en-US" sz="2000" dirty="0"/>
              <a:t> </a:t>
            </a:r>
            <a:r>
              <a:rPr lang="en-US" sz="2000" dirty="0" err="1"/>
              <a:t>dalam</a:t>
            </a:r>
            <a:r>
              <a:rPr lang="en-US" sz="2000" dirty="0"/>
              <a:t> </a:t>
            </a:r>
            <a:r>
              <a:rPr lang="en-US" sz="2000" dirty="0" err="1"/>
              <a:t>atribut</a:t>
            </a:r>
            <a:r>
              <a:rPr lang="en-US" sz="2000" dirty="0"/>
              <a:t> action </a:t>
            </a:r>
            <a:r>
              <a:rPr lang="en-US" sz="2000" dirty="0" err="1"/>
              <a:t>pada</a:t>
            </a:r>
            <a:r>
              <a:rPr lang="en-US" sz="2000" dirty="0"/>
              <a:t> tag &lt;form&gt; </a:t>
            </a:r>
            <a:r>
              <a:rPr lang="en-US" sz="2000" dirty="0" err="1"/>
              <a:t>akan</a:t>
            </a:r>
            <a:r>
              <a:rPr lang="en-US" sz="2000" dirty="0"/>
              <a:t> </a:t>
            </a:r>
            <a:r>
              <a:rPr lang="en-US" sz="2000" dirty="0" err="1"/>
              <a:t>dimuat</a:t>
            </a:r>
            <a:r>
              <a:rPr lang="en-US" sz="2000" dirty="0"/>
              <a:t>.. </a:t>
            </a:r>
            <a:r>
              <a:rPr lang="en-US" sz="2000" dirty="0" err="1"/>
              <a:t>Setelah</a:t>
            </a:r>
            <a:r>
              <a:rPr lang="en-US" sz="2000" dirty="0"/>
              <a:t> </a:t>
            </a:r>
            <a:r>
              <a:rPr lang="en-US" sz="2000" dirty="0" err="1"/>
              <a:t>anda</a:t>
            </a:r>
            <a:r>
              <a:rPr lang="en-US" sz="2000" dirty="0"/>
              <a:t> </a:t>
            </a:r>
            <a:r>
              <a:rPr lang="en-US" sz="2000" dirty="0" err="1"/>
              <a:t>mempelajari</a:t>
            </a:r>
            <a:r>
              <a:rPr lang="en-US" sz="2000" dirty="0"/>
              <a:t> PHP, ASP </a:t>
            </a:r>
            <a:r>
              <a:rPr lang="en-US" sz="2000" dirty="0" err="1"/>
              <a:t>atau</a:t>
            </a:r>
            <a:r>
              <a:rPr lang="en-US" sz="2000" dirty="0"/>
              <a:t> database web </a:t>
            </a:r>
            <a:r>
              <a:rPr lang="en-US" sz="2000" dirty="0" err="1"/>
              <a:t>lainya</a:t>
            </a:r>
            <a:r>
              <a:rPr lang="en-US" sz="2000" dirty="0"/>
              <a:t>, </a:t>
            </a:r>
            <a:r>
              <a:rPr lang="en-US" sz="2000" dirty="0" err="1"/>
              <a:t>anda</a:t>
            </a:r>
            <a:r>
              <a:rPr lang="en-US" sz="2000" dirty="0"/>
              <a:t> </a:t>
            </a:r>
            <a:r>
              <a:rPr lang="en-US" sz="2000" dirty="0" err="1"/>
              <a:t>akan</a:t>
            </a:r>
            <a:r>
              <a:rPr lang="en-US" sz="2000" dirty="0"/>
              <a:t> </a:t>
            </a:r>
            <a:r>
              <a:rPr lang="en-US" sz="2000" dirty="0" err="1"/>
              <a:t>mengetahui</a:t>
            </a:r>
            <a:r>
              <a:rPr lang="en-US" sz="2000" dirty="0"/>
              <a:t> </a:t>
            </a:r>
            <a:r>
              <a:rPr lang="en-US" sz="2000" dirty="0" err="1"/>
              <a:t>bagaimana</a:t>
            </a:r>
            <a:r>
              <a:rPr lang="en-US" sz="2000" dirty="0"/>
              <a:t> </a:t>
            </a:r>
            <a:r>
              <a:rPr lang="en-US" sz="2000" dirty="0" err="1"/>
              <a:t>cara</a:t>
            </a:r>
            <a:r>
              <a:rPr lang="en-US" sz="2000" dirty="0"/>
              <a:t> </a:t>
            </a:r>
            <a:r>
              <a:rPr lang="en-US" sz="2000" dirty="0" err="1"/>
              <a:t>menangkap</a:t>
            </a:r>
            <a:r>
              <a:rPr lang="en-US" sz="2000" dirty="0"/>
              <a:t> </a:t>
            </a:r>
            <a:r>
              <a:rPr lang="en-US" sz="2000" dirty="0" err="1"/>
              <a:t>nilai-nilai</a:t>
            </a:r>
            <a:r>
              <a:rPr lang="en-US" sz="2000" dirty="0"/>
              <a:t> yang </a:t>
            </a:r>
            <a:r>
              <a:rPr lang="en-US" sz="2000" dirty="0" err="1"/>
              <a:t>dimasukan</a:t>
            </a:r>
            <a:r>
              <a:rPr lang="en-US" sz="2000" dirty="0"/>
              <a:t> </a:t>
            </a:r>
            <a:r>
              <a:rPr lang="en-US" sz="2000" dirty="0" err="1"/>
              <a:t>pada</a:t>
            </a:r>
            <a:r>
              <a:rPr lang="en-US" sz="2000" dirty="0"/>
              <a:t> </a:t>
            </a:r>
            <a:r>
              <a:rPr lang="en-US" sz="2000" dirty="0" err="1"/>
              <a:t>kedua</a:t>
            </a:r>
            <a:r>
              <a:rPr lang="en-US" sz="2000" dirty="0"/>
              <a:t> field </a:t>
            </a:r>
            <a:r>
              <a:rPr lang="en-US" sz="2000" dirty="0" err="1"/>
              <a:t>teks</a:t>
            </a:r>
            <a:r>
              <a:rPr lang="en-US" sz="2000" dirty="0"/>
              <a:t> di </a:t>
            </a:r>
            <a:r>
              <a:rPr lang="en-US" sz="2000" dirty="0" err="1"/>
              <a:t>atas</a:t>
            </a:r>
            <a:r>
              <a:rPr lang="en-US" sz="2000" dirty="0"/>
              <a:t>. </a:t>
            </a:r>
            <a:br>
              <a:rPr lang="en-US" sz="2000" dirty="0"/>
            </a:br>
            <a:endParaRPr lang="en-US" sz="2000" dirty="0"/>
          </a:p>
        </p:txBody>
      </p:sp>
      <p:sp>
        <p:nvSpPr>
          <p:cNvPr id="3" name="Text Placeholder 2"/>
          <p:cNvSpPr>
            <a:spLocks noGrp="1"/>
          </p:cNvSpPr>
          <p:nvPr>
            <p:ph type="body" idx="1"/>
          </p:nvPr>
        </p:nvSpPr>
        <p:spPr>
          <a:xfrm>
            <a:off x="608012" y="152401"/>
            <a:ext cx="7008574" cy="533400"/>
          </a:xfrm>
        </p:spPr>
        <p:txBody>
          <a:bodyPr/>
          <a:lstStyle/>
          <a:p>
            <a:r>
              <a:rPr lang="en-US" dirty="0"/>
              <a:t>output.HTML</a:t>
            </a:r>
          </a:p>
        </p:txBody>
      </p:sp>
    </p:spTree>
    <p:extLst>
      <p:ext uri="{BB962C8B-B14F-4D97-AF65-F5344CB8AC3E}">
        <p14:creationId xmlns:p14="http://schemas.microsoft.com/office/powerpoint/2010/main" val="236466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8839200" cy="5715000"/>
          </a:xfrm>
        </p:spPr>
        <p:txBody>
          <a:bodyPr>
            <a:normAutofit/>
          </a:bodyPr>
          <a:lstStyle/>
          <a:p>
            <a:pPr>
              <a:lnSpc>
                <a:spcPct val="100000"/>
              </a:lnSpc>
            </a:pPr>
            <a:endParaRPr lang="en-US" sz="2000" dirty="0"/>
          </a:p>
        </p:txBody>
      </p:sp>
      <p:sp>
        <p:nvSpPr>
          <p:cNvPr id="3" name="Text Placeholder 2"/>
          <p:cNvSpPr>
            <a:spLocks noGrp="1"/>
          </p:cNvSpPr>
          <p:nvPr>
            <p:ph type="body" idx="1"/>
          </p:nvPr>
        </p:nvSpPr>
        <p:spPr>
          <a:xfrm>
            <a:off x="608012" y="152401"/>
            <a:ext cx="7008574" cy="533400"/>
          </a:xfrm>
        </p:spPr>
        <p:txBody>
          <a:bodyPr/>
          <a:lstStyle/>
          <a:p>
            <a:r>
              <a:rPr lang="en-US" dirty="0"/>
              <a:t>ATRIBUT TAG INPUT</a:t>
            </a:r>
          </a:p>
        </p:txBody>
      </p:sp>
      <p:graphicFrame>
        <p:nvGraphicFramePr>
          <p:cNvPr id="4" name="Table 3"/>
          <p:cNvGraphicFramePr>
            <a:graphicFrameLocks noGrp="1"/>
          </p:cNvGraphicFramePr>
          <p:nvPr>
            <p:extLst>
              <p:ext uri="{D42A27DB-BD31-4B8C-83A1-F6EECF244321}">
                <p14:modId xmlns:p14="http://schemas.microsoft.com/office/powerpoint/2010/main" val="2997531760"/>
              </p:ext>
            </p:extLst>
          </p:nvPr>
        </p:nvGraphicFramePr>
        <p:xfrm>
          <a:off x="227012" y="914400"/>
          <a:ext cx="8534400" cy="5486400"/>
        </p:xfrm>
        <a:graphic>
          <a:graphicData uri="http://schemas.openxmlformats.org/drawingml/2006/table">
            <a:tbl>
              <a:tblPr firstRow="1" bandRow="1">
                <a:tableStyleId>{69012ECD-51FC-41F1-AA8D-1B2483CD663E}</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75662">
                <a:tc>
                  <a:txBody>
                    <a:bodyPr/>
                    <a:lstStyle/>
                    <a:p>
                      <a:pPr algn="ctr"/>
                      <a:r>
                        <a:rPr lang="en-US" sz="1600" b="1" i="0" u="none" strike="noStrike" kern="1200" baseline="0" dirty="0">
                          <a:solidFill>
                            <a:schemeClr val="lt1"/>
                          </a:solidFill>
                          <a:latin typeface="+mn-lt"/>
                          <a:ea typeface="+mn-ea"/>
                          <a:cs typeface="+mn-cs"/>
                        </a:rPr>
                        <a:t>ATRIBUT</a:t>
                      </a:r>
                      <a:endParaRPr lang="en-US" sz="1600" dirty="0"/>
                    </a:p>
                  </a:txBody>
                  <a:tcPr anchor="ctr"/>
                </a:tc>
                <a:tc>
                  <a:txBody>
                    <a:bodyPr/>
                    <a:lstStyle/>
                    <a:p>
                      <a:pPr algn="ctr"/>
                      <a:r>
                        <a:rPr lang="en-US" sz="1600" b="1" i="0" u="none" strike="noStrike" kern="1200" baseline="0" dirty="0">
                          <a:solidFill>
                            <a:schemeClr val="lt1"/>
                          </a:solidFill>
                          <a:latin typeface="+mn-lt"/>
                          <a:ea typeface="+mn-ea"/>
                          <a:cs typeface="+mn-cs"/>
                        </a:rPr>
                        <a:t>KETERANGAN </a:t>
                      </a:r>
                      <a:endParaRPr lang="en-US" sz="1600" dirty="0"/>
                    </a:p>
                  </a:txBody>
                  <a:tcPr anchor="ctr"/>
                </a:tc>
                <a:extLst>
                  <a:ext uri="{0D108BD9-81ED-4DB2-BD59-A6C34878D82A}">
                    <a16:rowId xmlns:a16="http://schemas.microsoft.com/office/drawing/2014/main" val="10000"/>
                  </a:ext>
                </a:extLst>
              </a:tr>
              <a:tr h="475662">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NAME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menentukan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nama</a:t>
                      </a:r>
                      <a:r>
                        <a:rPr lang="en-US" sz="1600" b="0" i="0" u="none" strike="noStrike" kern="1200" baseline="0" dirty="0">
                          <a:solidFill>
                            <a:srgbClr val="FF0000"/>
                          </a:solidFill>
                          <a:latin typeface="+mn-lt"/>
                          <a:ea typeface="+mn-ea"/>
                          <a:cs typeface="+mn-cs"/>
                        </a:rPr>
                        <a:t> data </a:t>
                      </a:r>
                      <a:endParaRPr lang="en-US" sz="1600" dirty="0">
                        <a:solidFill>
                          <a:srgbClr val="FF0000"/>
                        </a:solidFill>
                      </a:endParaRPr>
                    </a:p>
                  </a:txBody>
                  <a:tcPr anchor="ctr"/>
                </a:tc>
                <a:extLst>
                  <a:ext uri="{0D108BD9-81ED-4DB2-BD59-A6C34878D82A}">
                    <a16:rowId xmlns:a16="http://schemas.microsoft.com/office/drawing/2014/main" val="10001"/>
                  </a:ext>
                </a:extLst>
              </a:tr>
              <a:tr h="742814">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SIZE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Menentukan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ukuran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kotak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masukan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teks</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dan</a:t>
                      </a:r>
                      <a:r>
                        <a:rPr lang="en-US" sz="1600" b="0" i="0" u="none" strike="noStrike" kern="1200" baseline="0" dirty="0">
                          <a:solidFill>
                            <a:srgbClr val="FF0000"/>
                          </a:solidFill>
                          <a:latin typeface="+mn-lt"/>
                          <a:ea typeface="+mn-ea"/>
                          <a:cs typeface="+mn-cs"/>
                        </a:rPr>
                        <a:t> password </a:t>
                      </a:r>
                      <a:endParaRPr lang="en-US" sz="1600" dirty="0">
                        <a:solidFill>
                          <a:srgbClr val="FF0000"/>
                        </a:solidFill>
                      </a:endParaRPr>
                    </a:p>
                  </a:txBody>
                  <a:tcPr anchor="ctr"/>
                </a:tc>
                <a:extLst>
                  <a:ext uri="{0D108BD9-81ED-4DB2-BD59-A6C34878D82A}">
                    <a16:rowId xmlns:a16="http://schemas.microsoft.com/office/drawing/2014/main" val="10002"/>
                  </a:ext>
                </a:extLst>
              </a:tr>
              <a:tr h="1993870">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MAXLENGTH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Menentukan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jumlah</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teks</a:t>
                      </a:r>
                      <a:r>
                        <a:rPr lang="en-US" sz="1600" b="0" i="0" u="none" strike="noStrike" kern="1200" baseline="0" dirty="0">
                          <a:solidFill>
                            <a:srgbClr val="FF0000"/>
                          </a:solidFill>
                          <a:latin typeface="+mn-lt"/>
                          <a:ea typeface="+mn-ea"/>
                          <a:cs typeface="+mn-cs"/>
                        </a:rPr>
                        <a:t> yang </a:t>
                      </a:r>
                      <a:r>
                        <a:rPr lang="en-US" sz="1600" b="0" i="0" u="none" strike="noStrike" kern="1200" baseline="0" dirty="0" err="1">
                          <a:solidFill>
                            <a:srgbClr val="FF0000"/>
                          </a:solidFill>
                          <a:latin typeface="+mn-lt"/>
                          <a:ea typeface="+mn-ea"/>
                          <a:cs typeface="+mn-cs"/>
                        </a:rPr>
                        <a:t>dapat</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dimasukan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pada</a:t>
                      </a:r>
                      <a:r>
                        <a:rPr lang="en-US" sz="1600" b="0" i="0" u="none" strike="noStrike" kern="1200" baseline="0" dirty="0">
                          <a:solidFill>
                            <a:srgbClr val="FF0000"/>
                          </a:solidFill>
                          <a:latin typeface="+mn-lt"/>
                          <a:ea typeface="+mn-ea"/>
                          <a:cs typeface="+mn-cs"/>
                        </a:rPr>
                        <a:t> area </a:t>
                      </a:r>
                      <a:r>
                        <a:rPr lang="en-US" sz="1600" b="0" i="0" u="none" strike="noStrike" kern="1200" baseline="0" dirty="0" err="1">
                          <a:solidFill>
                            <a:srgbClr val="FF0000"/>
                          </a:solidFill>
                          <a:latin typeface="+mn-lt"/>
                          <a:ea typeface="+mn-ea"/>
                          <a:cs typeface="+mn-cs"/>
                        </a:rPr>
                        <a:t>tertentu</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misal</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pada</a:t>
                      </a:r>
                      <a:r>
                        <a:rPr lang="en-US" sz="1600" b="0" i="0" u="none" strike="noStrike" kern="1200" baseline="0" dirty="0">
                          <a:solidFill>
                            <a:srgbClr val="FF0000"/>
                          </a:solidFill>
                          <a:latin typeface="+mn-lt"/>
                          <a:ea typeface="+mn-ea"/>
                          <a:cs typeface="+mn-cs"/>
                        </a:rPr>
                        <a:t> input </a:t>
                      </a:r>
                      <a:r>
                        <a:rPr lang="en-US" sz="1600" b="0" i="0" u="none" strike="noStrike" kern="1200" baseline="0" dirty="0" err="1">
                          <a:solidFill>
                            <a:srgbClr val="FF0000"/>
                          </a:solidFill>
                          <a:latin typeface="+mn-lt"/>
                          <a:ea typeface="+mn-ea"/>
                          <a:cs typeface="+mn-cs"/>
                        </a:rPr>
                        <a:t>teks</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dan</a:t>
                      </a:r>
                      <a:r>
                        <a:rPr lang="en-US" sz="1600" b="0" i="0" u="none" strike="noStrike" kern="1200" baseline="0" dirty="0">
                          <a:solidFill>
                            <a:srgbClr val="FF0000"/>
                          </a:solidFill>
                          <a:latin typeface="+mn-lt"/>
                          <a:ea typeface="+mn-ea"/>
                          <a:cs typeface="+mn-cs"/>
                        </a:rPr>
                        <a:t> password 	</a:t>
                      </a:r>
                    </a:p>
                    <a:p>
                      <a:pPr algn="just"/>
                      <a:r>
                        <a:rPr lang="en-US" sz="1600" b="0" i="0" u="none" strike="noStrike" kern="1200" baseline="0" dirty="0">
                          <a:solidFill>
                            <a:srgbClr val="FF0000"/>
                          </a:solidFill>
                          <a:latin typeface="+mn-lt"/>
                          <a:ea typeface="+mn-ea"/>
                          <a:cs typeface="+mn-cs"/>
                        </a:rPr>
                        <a:t>VALUE 	</a:t>
                      </a:r>
                      <a:r>
                        <a:rPr lang="en-US" sz="1600" b="0" i="0" u="none" strike="noStrike" kern="1200" baseline="0" dirty="0" err="1">
                          <a:solidFill>
                            <a:srgbClr val="FF0000"/>
                          </a:solidFill>
                          <a:latin typeface="+mn-lt"/>
                          <a:ea typeface="+mn-ea"/>
                          <a:cs typeface="+mn-cs"/>
                        </a:rPr>
                        <a:t>Memberikan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nilai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awal</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untuk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kotak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masukan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sebelum</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mulai</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diinputkan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teks</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baru</a:t>
                      </a:r>
                      <a:r>
                        <a:rPr lang="en-US" sz="1600" b="0" i="0" u="none" strike="noStrike" kern="1200" baseline="0" dirty="0">
                          <a:solidFill>
                            <a:srgbClr val="FF0000"/>
                          </a:solidFill>
                          <a:latin typeface="+mn-lt"/>
                          <a:ea typeface="+mn-ea"/>
                          <a:cs typeface="+mn-cs"/>
                        </a:rPr>
                        <a:t>.</a:t>
                      </a:r>
                      <a:endParaRPr lang="en-US" sz="1600" dirty="0">
                        <a:solidFill>
                          <a:srgbClr val="FF0000"/>
                        </a:solidFill>
                      </a:endParaRPr>
                    </a:p>
                  </a:txBody>
                  <a:tcPr anchor="ctr"/>
                </a:tc>
                <a:extLst>
                  <a:ext uri="{0D108BD9-81ED-4DB2-BD59-A6C34878D82A}">
                    <a16:rowId xmlns:a16="http://schemas.microsoft.com/office/drawing/2014/main" val="10003"/>
                  </a:ext>
                </a:extLst>
              </a:tr>
              <a:tr h="742814">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CHECKED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marL="0" marR="0" indent="0" algn="just" defTabSz="914363" rtl="0" eaLnBrk="1" fontAlgn="auto" latinLnBrk="0" hangingPunct="1">
                        <a:lnSpc>
                          <a:spcPct val="100000"/>
                        </a:lnSpc>
                        <a:spcBef>
                          <a:spcPts val="0"/>
                        </a:spcBef>
                        <a:spcAft>
                          <a:spcPts val="0"/>
                        </a:spcAft>
                        <a:buClrTx/>
                        <a:buSzTx/>
                        <a:buFontTx/>
                        <a:buNone/>
                        <a:tabLst/>
                        <a:defRPr/>
                      </a:pPr>
                      <a:r>
                        <a:rPr lang="en-US" sz="1600" b="0" i="0" u="none" strike="noStrike" kern="1200" baseline="0" dirty="0" err="1">
                          <a:solidFill>
                            <a:srgbClr val="FF0000"/>
                          </a:solidFill>
                          <a:latin typeface="+mn-lt"/>
                          <a:ea typeface="+mn-ea"/>
                          <a:cs typeface="+mn-cs"/>
                        </a:rPr>
                        <a:t>Diberikan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supaya</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kotak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cek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dalam</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keadaan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terpilih</a:t>
                      </a:r>
                      <a:r>
                        <a:rPr lang="en-US" sz="1600" b="0" i="0" u="none" strike="noStrike" kern="1200" baseline="0" dirty="0">
                          <a:solidFill>
                            <a:srgbClr val="FF0000"/>
                          </a:solidFill>
                          <a:latin typeface="+mn-lt"/>
                          <a:ea typeface="+mn-ea"/>
                          <a:cs typeface="+mn-cs"/>
                        </a:rPr>
                        <a:t>.</a:t>
                      </a:r>
                      <a:endParaRPr lang="en-US" sz="1600" dirty="0">
                        <a:solidFill>
                          <a:srgbClr val="FF0000"/>
                        </a:solidFill>
                      </a:endParaRPr>
                    </a:p>
                  </a:txBody>
                  <a:tcPr anchor="ctr"/>
                </a:tc>
                <a:extLst>
                  <a:ext uri="{0D108BD9-81ED-4DB2-BD59-A6C34878D82A}">
                    <a16:rowId xmlns:a16="http://schemas.microsoft.com/office/drawing/2014/main" val="10004"/>
                  </a:ext>
                </a:extLst>
              </a:tr>
              <a:tr h="1055578">
                <a:tc>
                  <a:txBody>
                    <a:bodyPr/>
                    <a:lstStyle/>
                    <a:p>
                      <a:pPr algn="ctr"/>
                      <a:r>
                        <a:rPr lang="en-US" sz="1600" b="0" i="0" u="none" strike="noStrike" kern="1200" baseline="0" dirty="0">
                          <a:solidFill>
                            <a:srgbClr val="FF0000"/>
                          </a:solidFill>
                          <a:effectLst>
                            <a:outerShdw blurRad="38100" dist="38100" dir="2700000" algn="tl">
                              <a:srgbClr val="000000">
                                <a:alpha val="43137"/>
                              </a:srgbClr>
                            </a:outerShdw>
                          </a:effectLst>
                          <a:latin typeface="+mn-lt"/>
                          <a:ea typeface="+mn-ea"/>
                          <a:cs typeface="+mn-cs"/>
                        </a:rPr>
                        <a:t>TYPE </a:t>
                      </a:r>
                      <a:endParaRPr lang="en-US" sz="1600" dirty="0">
                        <a:solidFill>
                          <a:srgbClr val="FF0000"/>
                        </a:solidFill>
                        <a:effectLst>
                          <a:outerShdw blurRad="38100" dist="38100" dir="2700000" algn="tl">
                            <a:srgbClr val="000000">
                              <a:alpha val="43137"/>
                            </a:srgbClr>
                          </a:outerShdw>
                        </a:effectLst>
                      </a:endParaRPr>
                    </a:p>
                  </a:txBody>
                  <a:tcPr anchor="ctr"/>
                </a:tc>
                <a:tc>
                  <a:txBody>
                    <a:bodyPr/>
                    <a:lstStyle/>
                    <a:p>
                      <a:pPr algn="just"/>
                      <a:r>
                        <a:rPr lang="en-US" sz="1600" b="0" i="0" u="none" strike="noStrike" kern="1200" baseline="0" dirty="0" err="1">
                          <a:solidFill>
                            <a:srgbClr val="FF0000"/>
                          </a:solidFill>
                          <a:latin typeface="+mn-lt"/>
                          <a:ea typeface="+mn-ea"/>
                          <a:cs typeface="+mn-cs"/>
                        </a:rPr>
                        <a:t>Menentukan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tipe</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kotak</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masukan</a:t>
                      </a:r>
                      <a:r>
                        <a:rPr lang="en-US" sz="1600" b="0" i="0" u="none" strike="noStrike" kern="1200" baseline="0" dirty="0">
                          <a:solidFill>
                            <a:srgbClr val="FF0000"/>
                          </a:solidFill>
                          <a:latin typeface="+mn-lt"/>
                          <a:ea typeface="+mn-ea"/>
                          <a:cs typeface="+mn-cs"/>
                        </a:rPr>
                        <a:t>, </a:t>
                      </a:r>
                      <a:r>
                        <a:rPr lang="en-US" sz="1600" b="0" i="0" u="none" strike="noStrike" kern="1200" baseline="0" dirty="0" err="1">
                          <a:solidFill>
                            <a:srgbClr val="FF0000"/>
                          </a:solidFill>
                          <a:latin typeface="+mn-lt"/>
                          <a:ea typeface="+mn-ea"/>
                          <a:cs typeface="+mn-cs"/>
                        </a:rPr>
                        <a:t>seperti</a:t>
                      </a:r>
                      <a:r>
                        <a:rPr lang="en-US" sz="1600" b="0" i="0" u="none" strike="noStrike" kern="1200" baseline="0" dirty="0">
                          <a:solidFill>
                            <a:srgbClr val="FF0000"/>
                          </a:solidFill>
                          <a:latin typeface="+mn-lt"/>
                          <a:ea typeface="+mn-ea"/>
                          <a:cs typeface="+mn-cs"/>
                        </a:rPr>
                        <a:t> password, text, submit, reset </a:t>
                      </a:r>
                      <a:r>
                        <a:rPr lang="en-US" sz="1600" b="0" i="0" u="none" strike="noStrike" kern="1200" baseline="0" dirty="0" err="1">
                          <a:solidFill>
                            <a:srgbClr val="FF0000"/>
                          </a:solidFill>
                          <a:latin typeface="+mn-lt"/>
                          <a:ea typeface="+mn-ea"/>
                          <a:cs typeface="+mn-cs"/>
                        </a:rPr>
                        <a:t>dan</a:t>
                      </a:r>
                      <a:r>
                        <a:rPr lang="en-US" sz="1600" b="0" i="0" u="none" strike="noStrike" kern="1200" baseline="0" dirty="0">
                          <a:solidFill>
                            <a:srgbClr val="FF0000"/>
                          </a:solidFill>
                          <a:latin typeface="+mn-lt"/>
                          <a:ea typeface="+mn-ea"/>
                          <a:cs typeface="+mn-cs"/>
                        </a:rPr>
                        <a:t> lain-lain </a:t>
                      </a:r>
                      <a:endParaRPr lang="en-US" sz="1600" dirty="0">
                        <a:solidFill>
                          <a:srgbClr val="FF0000"/>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157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838200"/>
            <a:ext cx="8839200" cy="5715000"/>
          </a:xfrm>
        </p:spPr>
        <p:txBody>
          <a:bodyPr>
            <a:normAutofit/>
          </a:bodyPr>
          <a:lstStyle/>
          <a:p>
            <a:pPr algn="just"/>
            <a:br>
              <a:rPr lang="en-US" sz="4000" dirty="0"/>
            </a:br>
            <a:br>
              <a:rPr lang="en-US" sz="4000" dirty="0"/>
            </a:br>
            <a:r>
              <a:rPr lang="en-US" sz="4000" dirty="0"/>
              <a:t>Text area </a:t>
            </a:r>
            <a:r>
              <a:rPr lang="en-US" sz="4000" dirty="0" err="1"/>
              <a:t>biasanya</a:t>
            </a:r>
            <a:r>
              <a:rPr lang="en-US" sz="4000" dirty="0"/>
              <a:t> </a:t>
            </a:r>
            <a:r>
              <a:rPr lang="en-US" sz="4000" dirty="0" err="1"/>
              <a:t>digunakan</a:t>
            </a:r>
            <a:r>
              <a:rPr lang="en-US" sz="4000" dirty="0"/>
              <a:t> </a:t>
            </a:r>
            <a:r>
              <a:rPr lang="en-US" sz="4000" dirty="0" err="1"/>
              <a:t>untuk</a:t>
            </a:r>
            <a:r>
              <a:rPr lang="en-US" sz="4000" dirty="0"/>
              <a:t> </a:t>
            </a:r>
            <a:r>
              <a:rPr lang="en-US" sz="4000" dirty="0" err="1"/>
              <a:t>jenis</a:t>
            </a:r>
            <a:r>
              <a:rPr lang="en-US" sz="4000" dirty="0"/>
              <a:t> </a:t>
            </a:r>
            <a:r>
              <a:rPr lang="en-US" sz="4000" dirty="0" err="1"/>
              <a:t>masukan</a:t>
            </a:r>
            <a:r>
              <a:rPr lang="en-US" sz="4000" dirty="0"/>
              <a:t> yang </a:t>
            </a:r>
            <a:r>
              <a:rPr lang="en-US" sz="4000" dirty="0" err="1"/>
              <a:t>jumlah</a:t>
            </a:r>
            <a:r>
              <a:rPr lang="en-US" sz="4000" dirty="0"/>
              <a:t> </a:t>
            </a:r>
            <a:r>
              <a:rPr lang="en-US" sz="4000" dirty="0" err="1"/>
              <a:t>karakternya</a:t>
            </a:r>
            <a:r>
              <a:rPr lang="en-US" sz="4000" dirty="0"/>
              <a:t> </a:t>
            </a:r>
            <a:r>
              <a:rPr lang="en-US" sz="4000" dirty="0" err="1"/>
              <a:t>banyak</a:t>
            </a:r>
            <a:r>
              <a:rPr lang="en-US" sz="4000" dirty="0"/>
              <a:t>. Tag yang </a:t>
            </a:r>
            <a:r>
              <a:rPr lang="en-US" sz="4000" dirty="0" err="1"/>
              <a:t>digunakan</a:t>
            </a:r>
            <a:r>
              <a:rPr lang="en-US" sz="4000" dirty="0"/>
              <a:t> </a:t>
            </a:r>
            <a:r>
              <a:rPr lang="en-US" sz="4000" dirty="0" err="1"/>
              <a:t>adalah</a:t>
            </a:r>
            <a:r>
              <a:rPr lang="en-US" sz="4000" dirty="0"/>
              <a:t> </a:t>
            </a:r>
            <a:r>
              <a:rPr lang="en-US" sz="4000" dirty="0" err="1"/>
              <a:t>Pasangan</a:t>
            </a:r>
            <a:r>
              <a:rPr lang="en-US" sz="4000" dirty="0"/>
              <a:t> tag &lt;</a:t>
            </a:r>
            <a:r>
              <a:rPr lang="en-US" sz="4000" dirty="0" err="1"/>
              <a:t>textarea</a:t>
            </a:r>
            <a:r>
              <a:rPr lang="en-US" sz="4000" dirty="0"/>
              <a:t>&gt; </a:t>
            </a:r>
            <a:r>
              <a:rPr lang="en-US" sz="4000" dirty="0" err="1"/>
              <a:t>dan</a:t>
            </a:r>
            <a:r>
              <a:rPr lang="en-US" sz="4000" dirty="0"/>
              <a:t> &lt;/</a:t>
            </a:r>
            <a:r>
              <a:rPr lang="en-US" sz="4000" dirty="0" err="1"/>
              <a:t>textarea</a:t>
            </a:r>
            <a:r>
              <a:rPr lang="en-US" sz="4000" dirty="0"/>
              <a:t>&gt; . Text area </a:t>
            </a:r>
            <a:r>
              <a:rPr lang="en-US" sz="4000" dirty="0" err="1"/>
              <a:t>bisa</a:t>
            </a:r>
            <a:r>
              <a:rPr lang="en-US" sz="4000" dirty="0"/>
              <a:t> </a:t>
            </a:r>
            <a:r>
              <a:rPr lang="en-US" sz="4000" dirty="0" err="1"/>
              <a:t>mencakup</a:t>
            </a:r>
            <a:r>
              <a:rPr lang="en-US" sz="4000" dirty="0"/>
              <a:t> </a:t>
            </a:r>
            <a:r>
              <a:rPr lang="en-US" sz="4000" dirty="0" err="1"/>
              <a:t>banyak</a:t>
            </a:r>
            <a:r>
              <a:rPr lang="en-US" sz="4000" dirty="0"/>
              <a:t> </a:t>
            </a:r>
            <a:r>
              <a:rPr lang="en-US" sz="4000" dirty="0" err="1"/>
              <a:t>baris</a:t>
            </a:r>
            <a:r>
              <a:rPr lang="en-US" sz="2000" dirty="0"/>
              <a:t>.  </a:t>
            </a:r>
          </a:p>
        </p:txBody>
      </p:sp>
      <p:sp>
        <p:nvSpPr>
          <p:cNvPr id="3" name="Text Placeholder 2"/>
          <p:cNvSpPr>
            <a:spLocks noGrp="1"/>
          </p:cNvSpPr>
          <p:nvPr>
            <p:ph type="body" idx="1"/>
          </p:nvPr>
        </p:nvSpPr>
        <p:spPr>
          <a:xfrm>
            <a:off x="608012" y="152401"/>
            <a:ext cx="7008574" cy="685799"/>
          </a:xfrm>
        </p:spPr>
        <p:txBody>
          <a:bodyPr>
            <a:noAutofit/>
          </a:bodyPr>
          <a:lstStyle/>
          <a:p>
            <a:r>
              <a:rPr lang="en-US" sz="4000" dirty="0"/>
              <a:t>Text Area</a:t>
            </a:r>
          </a:p>
        </p:txBody>
      </p:sp>
    </p:spTree>
    <p:extLst>
      <p:ext uri="{BB962C8B-B14F-4D97-AF65-F5344CB8AC3E}">
        <p14:creationId xmlns:p14="http://schemas.microsoft.com/office/powerpoint/2010/main" val="355378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287</Words>
  <Application>Microsoft Office PowerPoint</Application>
  <PresentationFormat>Custom</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Agency FB</vt:lpstr>
      <vt:lpstr>Arial</vt:lpstr>
      <vt:lpstr>Century Gothic</vt:lpstr>
      <vt:lpstr>Books 16x9</vt:lpstr>
      <vt:lpstr>KOMPUTER APLIKASI IT I</vt:lpstr>
      <vt:lpstr>Didalam sebuah halaman web terkadang kita menjumpai adanya buku tamu bagi pengunjung, umpan balik dan pendaftaran anggota.   Diantara ketiga bentuk tampilan tersebut pasti telah menggunakan komponen formulir.   Untuk membentuk sebuah formulir diperlukan pasangan tag &lt;form&gt; dan &lt;/form&gt;.  Atribut pendukung form yaitu action dan method.  </vt:lpstr>
      <vt:lpstr>ACTION   digunakan untuk menentukan tujuan apabila sebuah tombol pada formulir dijalankan.   METHOD  digunakan untuk menentukan teknis penyampaian informasi setelah tombol dijalankan untuk mengakses atau mengirim sebuah informasi. Umumnya method terdiri dari dua jenis yaitu get dan post. Bila menggunakan get berarti informasi yang ditampilkan akan diperoleh pada halaman itu sendiri dalam hal ini url pada action. Sedangkan post informasi tersebut akan dikirimkan terpisah dari url. Untuk lebih jelasnya penggunaan action dan method dapat dilihat pada potongan program berikut ini :  &lt;form action=”kirim.html” method=”post”&gt;…………&lt;/form&gt; </vt:lpstr>
      <vt:lpstr> Untuk menginputkan sebuah data atau teks diperlukan sebuah area yang jelas. Area tersebut bermacam-macam bentuknya ada yang berupa kotak isian ada juga yang berupa kotak kecil atau lingkaran yang cara mengisinya cukup dengan mengklik pada area tersebut serta masih ada bentuk-bentuk yang lainnya.    Untuk membentuknya pada formulir diperlukan tag &lt;input&gt; dan beberapa atribut pendukung dan letaknya berada dalam pasangan tag &lt;form&gt; dan &lt;/form&gt;. Tag input memiliki sejumlah atribut. Atribut-atributnya seperti yang terlihat pada tabel berikut : </vt:lpstr>
      <vt:lpstr>PowerPoint Presentation</vt:lpstr>
      <vt:lpstr>&lt;html&gt;  &lt;head&gt;  &lt;title&gt;formulir&lt;/title&gt;  &lt;/head&gt;  &lt;body&gt;     &lt;form action ="output.html" method ="GET"&gt;   Nama  : &lt;input type="text" name="txtnama“ size="20" maxlength="20"&gt; &lt;br&gt;   Hobby : &lt;input type="text" name="txthobby"  size="25" maxlength="40"&gt; &lt;br&gt;   &lt;input type = "submit" value ="Kirim"&gt;   &lt;input type = "reset" value ="Clear"&gt;  &lt;/form&gt;  &lt;/body&gt;  &lt;/html&gt;</vt:lpstr>
      <vt:lpstr>&lt;html&gt; &lt;head&gt;  &lt;title&gt;output&lt;/title&gt;  &lt;/head&gt;  &lt;body&gt;   Informasi yang anda butuhkan ada di sini &lt;br&gt; &lt;/body&gt;  &lt;/html&gt;   Untuk menujukan bahwa jika tombol submit diklik maka berkas HTML yang disebutkan dalam atribut action pada tag &lt;form&gt; akan dimuat.. Setelah anda mempelajari PHP, ASP atau database web lainya, anda akan mengetahui bagaimana cara menangkap nilai-nilai yang dimasukan pada kedua field teks di atas.  </vt:lpstr>
      <vt:lpstr>PowerPoint Presentation</vt:lpstr>
      <vt:lpstr>  Text area biasanya digunakan untuk jenis masukan yang jumlah karakternya banyak. Tag yang digunakan adalah Pasangan tag &lt;textarea&gt; dan &lt;/textarea&gt; . Text area bisa mencakup banyak baris.  </vt:lpstr>
      <vt:lpstr> &lt;html&gt; &lt;head&gt; &lt;title&gt;textarea&lt;/title&gt; &lt;/head&gt;  &lt;body&gt;     &lt;form&gt;   Catatan :&lt;br&gt;   &lt;textarea name = "catatan"  rows = "5" cols = "40"&gt;   Menurut Saya :   &lt;/textarea&gt;     &lt;/form&gt;  &lt;/body&gt;  &lt;/html&gt; .  </vt:lpstr>
      <vt:lpstr> Untuk menentukan pilihan dengan cara memilih sendiri terhadap yang ditampilkan pada daftar tertentu dapat dibuat dengan menggunakan pasangan tag &lt;select&gt; dan &lt;/select&gt;.   Istilah lain dari select adalah kotak combo (drop-down) atau daftar pilihan. </vt:lpstr>
      <vt:lpstr> &lt;html&gt;  &lt;head&gt;   &lt;title&gt; Select / combo &lt;/title&gt;  &lt;/head&gt;  &lt;body&gt;      &lt;form&gt;    Makanan yang paling anda suka :&lt;br&gt;    &lt;select name = "Makanan"&gt;     &lt;option&gt; Sate &lt;/option&gt;    &lt;option&gt; Soto &lt;/option&gt;    &lt;option&gt; Martabak &lt;/option&gt;    &lt;option&gt; Lain-lain &lt;/option&gt;   &lt;/select&gt;       &lt;/form&gt;  &lt;/body&gt;  &lt;/html&gt;</vt:lpstr>
      <vt:lpstr> Memilih sebuah informasi dengan cara mengklik kotak tertentu dan selanjutnya terdapat karakter khusus yang menandai kotak tersebut. Pada formulir inilah yang dinamakan tipe checkbox.  Karakter tersebut umumnya berbentuk tanda checklist/centang. </vt:lpstr>
      <vt:lpstr> &lt;html&gt;  &lt;head&gt;   &lt;title&gt;check box&lt;/title&gt;  &lt;/head&gt; &lt;body&gt;     &lt;form&gt;       Sayur Kesukaan Anda :&lt;br&gt;      &lt;input type = "checkbox" name = "bayam" checked&gt;Bayam &lt;br&gt;      &lt;input type = "checkbox" name = "kol" &gt;Kol &lt;br&gt;      &lt;input type = "checkbox" name = "Sawi" &gt;Sawi &lt;br&gt;      &lt;input type = "checkbox" name = "lain" &gt;Lain-lain &lt;br&gt;     &lt;/form&gt;  &lt;/body&gt;  &lt;/html&gt;</vt:lpstr>
      <vt:lpstr> Tipe radio umumnya sama penggunaanya dengan checkbox. Hanya saja kalau checkbox berbentuk kotak dan tandanya berupa karakter centang, kalau pada radio berbentuk bulatan dengan ditandai karakter titik berwarna hitam apabila kita telah memilihnya. </vt:lpstr>
      <vt:lpstr> &lt;html&gt;  &lt;head&gt;   &lt;title&gt;radio&lt;/title&gt;  &lt;/head&gt;  &lt;body&gt;  &lt;form&gt;  Jenis kelamin:&lt;br&gt;  &lt;input type = "radio" Name = “gender" checked&gt; Pria&lt;br&gt;  &lt;input type = "radio" Name = “gender"&gt; Wanita&lt;br&gt; &lt;br&gt; &lt;hr&gt;  Agama :&lt;br&gt;  &lt;input type = "radio" Name = "agama" &gt;Islam&lt;br&gt;  &lt;input type = "radio" Name = "agama" &gt;Protestan&lt;br&gt;  &lt;input type = "radio" Name = "agama" &gt;Katolik&lt;br&gt;  &lt;input type = "radio" Name = "agama" &gt;Budha&lt;br&gt;  &lt;input type = "radio" Name = "agama" &gt;Hindu&lt;br&gt;  &lt;input type = "radio" Name = "agama" &gt;Lain-lain&lt;br&gt;&lt;br&gt;  &lt;/form&gt;  &lt;/body&gt;  &lt;/html&gt;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2015-12-23T03:00:45Z</dcterms:created>
  <dcterms:modified xsi:type="dcterms:W3CDTF">2019-01-13T13:04:41Z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