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9"/>
  </p:notesMasterIdLst>
  <p:sldIdLst>
    <p:sldId id="256" r:id="rId2"/>
    <p:sldId id="258" r:id="rId3"/>
    <p:sldId id="259" r:id="rId4"/>
    <p:sldId id="292" r:id="rId5"/>
    <p:sldId id="293" r:id="rId6"/>
    <p:sldId id="294" r:id="rId7"/>
    <p:sldId id="295" r:id="rId8"/>
    <p:sldId id="297" r:id="rId9"/>
    <p:sldId id="298" r:id="rId10"/>
    <p:sldId id="299" r:id="rId11"/>
    <p:sldId id="305" r:id="rId12"/>
    <p:sldId id="306" r:id="rId13"/>
    <p:sldId id="303" r:id="rId14"/>
    <p:sldId id="304" r:id="rId15"/>
    <p:sldId id="300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3" r:id="rId32"/>
    <p:sldId id="324" r:id="rId33"/>
    <p:sldId id="326" r:id="rId34"/>
    <p:sldId id="327" r:id="rId35"/>
    <p:sldId id="328" r:id="rId36"/>
    <p:sldId id="329" r:id="rId37"/>
    <p:sldId id="33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4AB6A-35A7-49A2-8BBD-0F153D8FFE23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3626D-7D35-4F53-94A8-3E84E8D00C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74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626D-7D35-4F53-94A8-3E84E8D00C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50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F89BD-5E7D-4CD1-B81A-A1E8B56951FE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BD5D2-00FE-4574-82C7-05FA3A528E1C}" type="slidenum">
              <a:rPr lang="en-US"/>
              <a:pPr/>
              <a:t>34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D450B-3BA2-41D9-970B-07C9E4461F97}" type="slidenum">
              <a:rPr lang="en-US"/>
              <a:pPr/>
              <a:t>35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FD2FB-0AB4-4EB8-9294-0236562AE269}" type="slidenum">
              <a:rPr lang="en-US"/>
              <a:pPr/>
              <a:t>36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80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45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526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77245-D2E3-439B-B782-F249D122D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5E0ECC9-BA41-4BEA-84C7-98AD454C9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567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358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85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96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36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18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492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12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8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067C0-618F-48B9-AEC1-B3A003D276E0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59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ORGANISASI </a:t>
            </a:r>
            <a:r>
              <a:rPr lang="en-US" b="1" dirty="0" err="1" smtClean="0"/>
              <a:t>dan</a:t>
            </a:r>
            <a:r>
              <a:rPr lang="en-US" b="1" dirty="0" smtClean="0"/>
              <a:t> ARSITEKTUR KOMPUTER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pewaktuan</a:t>
            </a:r>
            <a:r>
              <a:rPr lang="en-US" dirty="0"/>
              <a:t> (</a:t>
            </a:r>
            <a:r>
              <a:rPr lang="en-US" i="1" dirty="0"/>
              <a:t>control &amp; timing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mensinkronkan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–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penyusun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smtClean="0"/>
              <a:t>CPU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transfer </a:t>
            </a:r>
            <a:r>
              <a:rPr lang="en-US" dirty="0" err="1"/>
              <a:t>komunikasi</a:t>
            </a:r>
            <a:r>
              <a:rPr lang="en-US" dirty="0"/>
              <a:t> data yang </a:t>
            </a:r>
            <a:r>
              <a:rPr lang="en-US" dirty="0" err="1"/>
              <a:t>beragam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internal </a:t>
            </a:r>
            <a:r>
              <a:rPr lang="en-US" dirty="0" err="1"/>
              <a:t>seperti</a:t>
            </a:r>
            <a:r>
              <a:rPr lang="en-US" dirty="0"/>
              <a:t> register – register</a:t>
            </a:r>
            <a:r>
              <a:rPr lang="en-US" dirty="0" smtClean="0"/>
              <a:t>,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peripheral. Proses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pewaktuan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67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dari</a:t>
            </a:r>
            <a:r>
              <a:rPr lang="en-US" dirty="0"/>
              <a:t> peripheral </a:t>
            </a:r>
            <a:r>
              <a:rPr lang="en-US" dirty="0" err="1"/>
              <a:t>ke</a:t>
            </a:r>
            <a:r>
              <a:rPr lang="en-US" dirty="0"/>
              <a:t> CPU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CPU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/>
              <a:t>status I/O controller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/>
              <a:t>mengembalikan</a:t>
            </a:r>
            <a:r>
              <a:rPr lang="en-US" dirty="0"/>
              <a:t> status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, CPU </a:t>
            </a:r>
            <a:r>
              <a:rPr lang="en-US" dirty="0" err="1"/>
              <a:t>meminta</a:t>
            </a:r>
            <a:r>
              <a:rPr lang="en-US" dirty="0"/>
              <a:t> transfer data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/>
              <a:t>memperoleh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device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/>
              <a:t>mentransfer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CPU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520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Transfer data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bus,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CPU </a:t>
            </a:r>
            <a:r>
              <a:rPr lang="en-US" b="1" dirty="0" err="1" smtClean="0"/>
              <a:t>dan</a:t>
            </a:r>
            <a:r>
              <a:rPr lang="en-US" b="1" dirty="0"/>
              <a:t> </a:t>
            </a:r>
            <a:r>
              <a:rPr lang="en-US" b="1" dirty="0" err="1" smtClean="0"/>
              <a:t>modul</a:t>
            </a:r>
            <a:r>
              <a:rPr lang="en-US" b="1" dirty="0" smtClean="0"/>
              <a:t> </a:t>
            </a:r>
            <a:r>
              <a:rPr lang="en-US" b="1" dirty="0"/>
              <a:t>I/O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melibatkan</a:t>
            </a:r>
            <a:r>
              <a:rPr lang="en-US" b="1" dirty="0"/>
              <a:t>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pewaktuan</a:t>
            </a:r>
            <a:r>
              <a:rPr lang="en-US" b="1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arbitrasi</a:t>
            </a:r>
            <a:r>
              <a:rPr lang="en-US" dirty="0"/>
              <a:t> bus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Fungsi </a:t>
            </a:r>
            <a:r>
              <a:rPr lang="nb-NO" dirty="0"/>
              <a:t>komunikasi antara CPU dan modul I/O meliputi proses – proses berikut </a:t>
            </a:r>
            <a:r>
              <a:rPr lang="nb-NO" dirty="0" smtClean="0"/>
              <a:t>:</a:t>
            </a:r>
          </a:p>
          <a:p>
            <a:r>
              <a:rPr lang="en-US" b="1" i="1" dirty="0"/>
              <a:t>Command Decoding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–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CPU </a:t>
            </a:r>
            <a:r>
              <a:rPr lang="en-US" dirty="0" smtClean="0"/>
              <a:t>yang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bus </a:t>
            </a:r>
            <a:r>
              <a:rPr lang="en-US" dirty="0" err="1"/>
              <a:t>kontrol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disk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: Read sector, Scan record ID, Format disk.</a:t>
            </a:r>
          </a:p>
          <a:p>
            <a:r>
              <a:rPr lang="en-US" b="1" i="1" dirty="0" smtClean="0"/>
              <a:t>Data</a:t>
            </a:r>
            <a:r>
              <a:rPr lang="en-US" i="1" dirty="0"/>
              <a:t>, </a:t>
            </a:r>
            <a:r>
              <a:rPr lang="en-US" dirty="0" err="1"/>
              <a:t>pertukaran</a:t>
            </a:r>
            <a:r>
              <a:rPr lang="en-US" dirty="0"/>
              <a:t> data </a:t>
            </a:r>
            <a:r>
              <a:rPr lang="en-US" dirty="0" err="1"/>
              <a:t>antara</a:t>
            </a:r>
            <a:r>
              <a:rPr lang="en-US" dirty="0"/>
              <a:t> CPU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melalui</a:t>
            </a:r>
            <a:r>
              <a:rPr lang="en-US" dirty="0"/>
              <a:t> bus data.</a:t>
            </a:r>
          </a:p>
          <a:p>
            <a:r>
              <a:rPr lang="en-US" b="1" i="1" dirty="0" smtClean="0"/>
              <a:t>Status</a:t>
            </a:r>
            <a:r>
              <a:rPr lang="en-US" i="1" dirty="0" smtClean="0"/>
              <a:t> </a:t>
            </a:r>
            <a:r>
              <a:rPr lang="en-US" b="1" i="1" dirty="0"/>
              <a:t>Reporting</a:t>
            </a:r>
            <a:r>
              <a:rPr lang="en-US" i="1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status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peripheral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status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i="1" dirty="0"/>
              <a:t>Busy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Ready</a:t>
            </a:r>
            <a:r>
              <a:rPr lang="en-US" dirty="0"/>
              <a:t>. </a:t>
            </a:r>
            <a:r>
              <a:rPr lang="en-US" dirty="0" err="1"/>
              <a:t>Juga</a:t>
            </a:r>
            <a:r>
              <a:rPr lang="en-US" dirty="0"/>
              <a:t> status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(</a:t>
            </a:r>
            <a:r>
              <a:rPr lang="en-US" i="1" dirty="0"/>
              <a:t>error</a:t>
            </a:r>
            <a:r>
              <a:rPr lang="en-US" dirty="0"/>
              <a:t>).</a:t>
            </a:r>
          </a:p>
          <a:p>
            <a:r>
              <a:rPr lang="en-US" b="1" i="1" dirty="0" smtClean="0"/>
              <a:t>Address</a:t>
            </a:r>
            <a:r>
              <a:rPr lang="en-US" i="1" dirty="0" smtClean="0"/>
              <a:t> </a:t>
            </a:r>
            <a:r>
              <a:rPr lang="en-US" b="1" i="1" dirty="0"/>
              <a:t>Recognition</a:t>
            </a:r>
            <a:r>
              <a:rPr lang="en-US" i="1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penyusun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dihubungi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dipanggil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yang </a:t>
            </a:r>
            <a:r>
              <a:rPr lang="en-US" dirty="0" err="1"/>
              <a:t>unik</a:t>
            </a:r>
            <a:r>
              <a:rPr lang="en-US" dirty="0"/>
              <a:t>, </a:t>
            </a:r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/>
              <a:t>peripheral,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smtClean="0"/>
              <a:t>peripheral yang </a:t>
            </a:r>
            <a:r>
              <a:rPr lang="en-US" dirty="0" err="1"/>
              <a:t>dikontrolnya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1234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Buffering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i="1" dirty="0"/>
              <a:t>buffering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transfer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CPU. </a:t>
            </a:r>
            <a:endParaRPr lang="en-US" dirty="0" smtClean="0"/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/>
              <a:t>laju</a:t>
            </a:r>
            <a:r>
              <a:rPr lang="en-US" dirty="0"/>
              <a:t> transfer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CPU </a:t>
            </a:r>
            <a:r>
              <a:rPr lang="en-US" dirty="0" err="1"/>
              <a:t>maupun</a:t>
            </a:r>
            <a:r>
              <a:rPr lang="en-US" dirty="0"/>
              <a:t> media </a:t>
            </a:r>
            <a:r>
              <a:rPr lang="en-US" dirty="0" err="1"/>
              <a:t>penyimpan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1835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Error Detection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 smtClean="0"/>
              <a:t>terdapat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I/O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 smtClean="0"/>
              <a:t>kesalahan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peripheral printer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tergulung</a:t>
            </a:r>
            <a:r>
              <a:rPr lang="en-US" dirty="0"/>
              <a:t>, </a:t>
            </a:r>
            <a:r>
              <a:rPr lang="en-US" dirty="0" err="1"/>
              <a:t>pinta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 smtClean="0"/>
              <a:t>,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/>
              <a:t>habis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– lain.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smtClean="0"/>
              <a:t>bit </a:t>
            </a:r>
            <a:r>
              <a:rPr lang="en-US" dirty="0" err="1" smtClean="0"/>
              <a:t>paritas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478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457200" y="1441075"/>
            <a:ext cx="8145463" cy="51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dirty="0" err="1" smtClean="0">
                <a:latin typeface="Arial Black" pitchFamily="34" charset="0"/>
              </a:rPr>
              <a:t>Menerima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perintah</a:t>
            </a:r>
            <a:r>
              <a:rPr lang="en-US" dirty="0" smtClean="0">
                <a:latin typeface="Arial Black" pitchFamily="34" charset="0"/>
              </a:rPr>
              <a:t> (</a:t>
            </a:r>
            <a:r>
              <a:rPr lang="en-US" i="1" dirty="0" smtClean="0">
                <a:latin typeface="Arial Black" pitchFamily="34" charset="0"/>
              </a:rPr>
              <a:t>command</a:t>
            </a:r>
            <a:r>
              <a:rPr lang="en-US" dirty="0" smtClean="0">
                <a:latin typeface="Arial Black" pitchFamily="34" charset="0"/>
              </a:rPr>
              <a:t>) </a:t>
            </a:r>
            <a:r>
              <a:rPr lang="en-US" dirty="0" err="1" smtClean="0">
                <a:latin typeface="Arial Black" pitchFamily="34" charset="0"/>
              </a:rPr>
              <a:t>dari</a:t>
            </a:r>
            <a:r>
              <a:rPr lang="en-US" dirty="0" smtClean="0">
                <a:latin typeface="Arial Black" pitchFamily="34" charset="0"/>
              </a:rPr>
              <a:t> CPU.</a:t>
            </a:r>
          </a:p>
          <a:p>
            <a:pPr marL="457200" indent="-457200">
              <a:buFontTx/>
              <a:buAutoNum type="arabicPeriod"/>
            </a:pPr>
            <a:r>
              <a:rPr lang="en-US" dirty="0" err="1" smtClean="0">
                <a:latin typeface="Arial Black" pitchFamily="34" charset="0"/>
              </a:rPr>
              <a:t>Menganalisa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i="1" dirty="0" smtClean="0">
                <a:latin typeface="Arial Black" pitchFamily="34" charset="0"/>
              </a:rPr>
              <a:t>command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mengeksekusinya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 smtClean="0">
                <a:latin typeface="Arial Black" pitchFamily="34" charset="0"/>
              </a:rPr>
              <a:t>Menerima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sinyal</a:t>
            </a:r>
            <a:r>
              <a:rPr lang="en-US" dirty="0">
                <a:latin typeface="Arial Black" pitchFamily="34" charset="0"/>
              </a:rPr>
              <a:t> status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melakukan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tindakan</a:t>
            </a:r>
            <a:r>
              <a:rPr lang="en-US" dirty="0">
                <a:latin typeface="Arial Black" pitchFamily="34" charset="0"/>
              </a:rPr>
              <a:t> yang </a:t>
            </a:r>
            <a:r>
              <a:rPr lang="en-US" dirty="0" err="1">
                <a:latin typeface="Arial Black" pitchFamily="34" charset="0"/>
              </a:rPr>
              <a:t>tepat</a:t>
            </a:r>
            <a:r>
              <a:rPr lang="en-US" dirty="0">
                <a:latin typeface="Arial Black" pitchFamily="34" charset="0"/>
              </a:rPr>
              <a:t>/</a:t>
            </a:r>
            <a:r>
              <a:rPr lang="en-US" dirty="0" err="1">
                <a:latin typeface="Arial Black" pitchFamily="34" charset="0"/>
              </a:rPr>
              <a:t>sesuai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Mentransfer</a:t>
            </a:r>
            <a:r>
              <a:rPr lang="en-US" dirty="0">
                <a:latin typeface="Arial Black" pitchFamily="34" charset="0"/>
              </a:rPr>
              <a:t> data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CPU/</a:t>
            </a:r>
            <a:r>
              <a:rPr lang="en-US" dirty="0" err="1">
                <a:latin typeface="Arial Black" pitchFamily="34" charset="0"/>
              </a:rPr>
              <a:t>memori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Mentransfer</a:t>
            </a:r>
            <a:r>
              <a:rPr lang="en-US" dirty="0">
                <a:latin typeface="Arial Black" pitchFamily="34" charset="0"/>
              </a:rPr>
              <a:t> data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CPU/</a:t>
            </a:r>
            <a:r>
              <a:rPr lang="en-US" dirty="0" err="1">
                <a:latin typeface="Arial Black" pitchFamily="34" charset="0"/>
              </a:rPr>
              <a:t>memori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Mengubah</a:t>
            </a:r>
            <a:r>
              <a:rPr lang="en-US" dirty="0">
                <a:latin typeface="Arial Black" pitchFamily="34" charset="0"/>
              </a:rPr>
              <a:t> format data yang </a:t>
            </a:r>
            <a:r>
              <a:rPr lang="en-US" dirty="0" err="1">
                <a:latin typeface="Arial Black" pitchFamily="34" charset="0"/>
              </a:rPr>
              <a:t>diterima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misalnya</a:t>
            </a:r>
            <a:r>
              <a:rPr lang="en-US" dirty="0">
                <a:latin typeface="Arial Black" pitchFamily="34" charset="0"/>
              </a:rPr>
              <a:t> serial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paralel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Mengubah</a:t>
            </a:r>
            <a:r>
              <a:rPr lang="en-US" dirty="0">
                <a:latin typeface="Arial Black" pitchFamily="34" charset="0"/>
              </a:rPr>
              <a:t> format data yang </a:t>
            </a:r>
            <a:r>
              <a:rPr lang="en-US" dirty="0" err="1">
                <a:latin typeface="Arial Black" pitchFamily="34" charset="0"/>
              </a:rPr>
              <a:t>diterima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CPU/</a:t>
            </a:r>
            <a:r>
              <a:rPr lang="en-US" dirty="0" err="1">
                <a:latin typeface="Arial Black" pitchFamily="34" charset="0"/>
              </a:rPr>
              <a:t>memori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misalnya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paralel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serial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Membangkitkan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 checking code</a:t>
            </a:r>
            <a:r>
              <a:rPr lang="en-US" dirty="0">
                <a:latin typeface="Arial Black" pitchFamily="34" charset="0"/>
              </a:rPr>
              <a:t> (</a:t>
            </a:r>
            <a:r>
              <a:rPr lang="en-US" i="1" dirty="0">
                <a:latin typeface="Arial Black" pitchFamily="34" charset="0"/>
              </a:rPr>
              <a:t>parity bit, CRCC </a:t>
            </a:r>
            <a:r>
              <a:rPr lang="en-US" dirty="0" err="1">
                <a:latin typeface="Arial Black" pitchFamily="34" charset="0"/>
              </a:rPr>
              <a:t>atau</a:t>
            </a:r>
            <a:r>
              <a:rPr lang="en-US" i="1" dirty="0">
                <a:latin typeface="Arial Black" pitchFamily="34" charset="0"/>
              </a:rPr>
              <a:t> ECC</a:t>
            </a:r>
            <a:r>
              <a:rPr lang="en-US" dirty="0">
                <a:latin typeface="Arial Black" pitchFamily="34" charset="0"/>
              </a:rPr>
              <a:t>) </a:t>
            </a:r>
            <a:r>
              <a:rPr lang="en-US" dirty="0" err="1">
                <a:latin typeface="Arial Black" pitchFamily="34" charset="0"/>
              </a:rPr>
              <a:t>selama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operasi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penulisan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Memeriksa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data yang </a:t>
            </a:r>
            <a:r>
              <a:rPr lang="en-US" dirty="0" err="1">
                <a:latin typeface="Arial Black" pitchFamily="34" charset="0"/>
              </a:rPr>
              <a:t>diterima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Melakukan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pembatalan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eksekusi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semua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Mencoba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kembali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semua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Melapor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CPU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akhir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eksekusi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 eaLnBrk="0" hangingPunct="0"/>
            <a:endParaRPr lang="en-US" sz="2400" dirty="0">
              <a:latin typeface="Arial Black" pitchFamily="34" charset="0"/>
            </a:endParaRPr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914400" y="766405"/>
            <a:ext cx="7564613" cy="55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3000" dirty="0" err="1">
                <a:solidFill>
                  <a:srgbClr val="0000FF"/>
                </a:solidFill>
                <a:latin typeface="Arial Black" pitchFamily="34" charset="0"/>
              </a:rPr>
              <a:t>Fungsi</a:t>
            </a:r>
            <a:r>
              <a:rPr lang="en-US" sz="3000" dirty="0">
                <a:solidFill>
                  <a:srgbClr val="0000FF"/>
                </a:solidFill>
                <a:latin typeface="Arial Black" pitchFamily="34" charset="0"/>
              </a:rPr>
              <a:t> I/O</a:t>
            </a:r>
            <a:r>
              <a:rPr lang="en-US" sz="3000" i="1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3000" dirty="0">
                <a:solidFill>
                  <a:srgbClr val="0000FF"/>
                </a:solidFill>
                <a:latin typeface="Arial Black" pitchFamily="34" charset="0"/>
              </a:rPr>
              <a:t>controller - </a:t>
            </a:r>
            <a:r>
              <a:rPr lang="en-US" sz="3000" dirty="0" err="1">
                <a:solidFill>
                  <a:srgbClr val="0000FF"/>
                </a:solidFill>
                <a:latin typeface="Arial Black" pitchFamily="34" charset="0"/>
              </a:rPr>
              <a:t>keseluruhan</a:t>
            </a:r>
            <a:r>
              <a:rPr lang="en-US" sz="3000" dirty="0">
                <a:solidFill>
                  <a:srgbClr val="0000FF"/>
                </a:solidFill>
                <a:latin typeface="Arial Black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42870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Diagram I/O Controller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ke</a:t>
            </a:r>
            <a:r>
              <a:rPr lang="en-US" dirty="0"/>
              <a:t> CPU </a:t>
            </a:r>
            <a:r>
              <a:rPr lang="en-US" dirty="0" err="1"/>
              <a:t>melalui</a:t>
            </a:r>
            <a:r>
              <a:rPr lang="en-US" dirty="0"/>
              <a:t> bus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pPr marL="693738" indent="-339725">
              <a:buFont typeface="+mj-lt"/>
              <a:buAutoNum type="arabicPeriod"/>
            </a:pPr>
            <a:r>
              <a:rPr lang="en-US" dirty="0" err="1" smtClean="0"/>
              <a:t>Saluran</a:t>
            </a:r>
            <a:r>
              <a:rPr lang="en-US" dirty="0" smtClean="0"/>
              <a:t> data</a:t>
            </a:r>
          </a:p>
          <a:p>
            <a:pPr marL="693738" indent="-339725">
              <a:buFont typeface="+mj-lt"/>
              <a:buAutoNum type="arabicPeriod"/>
            </a:pP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endParaRPr lang="en-US" dirty="0" smtClean="0"/>
          </a:p>
          <a:p>
            <a:pPr marL="693738" indent="-339725">
              <a:buFont typeface="+mj-lt"/>
              <a:buAutoNum type="arabicPeriod"/>
            </a:pP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/>
              <a:t>kontrol</a:t>
            </a:r>
            <a:r>
              <a:rPr lang="en-US" dirty="0"/>
              <a:t>. </a:t>
            </a:r>
            <a:endParaRPr lang="en-US" dirty="0" smtClean="0"/>
          </a:p>
          <a:p>
            <a:pPr marL="339725" indent="-339725">
              <a:buFont typeface="+mj-lt"/>
              <a:buAutoNum type="arabicPeriod"/>
            </a:pPr>
            <a:endParaRPr lang="en-US" dirty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I/O </a:t>
            </a:r>
            <a:r>
              <a:rPr lang="en-US" dirty="0" smtClean="0"/>
              <a:t>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smtClean="0"/>
              <a:t>peripheral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switching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</p:txBody>
      </p:sp>
      <p:pic>
        <p:nvPicPr>
          <p:cNvPr id="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66" t="13445" r="9837" b="23286"/>
          <a:stretch>
            <a:fillRect/>
          </a:stretch>
        </p:blipFill>
        <p:spPr bwMode="auto">
          <a:xfrm>
            <a:off x="4139381" y="1676400"/>
            <a:ext cx="4830694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63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smtClean="0"/>
              <a:t>INPUT/OUTPUT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I/O, </a:t>
            </a:r>
            <a:r>
              <a:rPr lang="en-US" dirty="0" err="1"/>
              <a:t>yaitu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Programmed I/O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interrupt </a:t>
            </a:r>
            <a:r>
              <a:rPr lang="en-US" i="1" dirty="0"/>
              <a:t>– </a:t>
            </a:r>
            <a:r>
              <a:rPr lang="en-US" i="1" dirty="0" smtClean="0"/>
              <a:t>driven </a:t>
            </a:r>
            <a:r>
              <a:rPr lang="en-US" dirty="0" smtClean="0"/>
              <a:t>I/O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DMA </a:t>
            </a:r>
            <a:r>
              <a:rPr lang="en-US" dirty="0"/>
              <a:t>(</a:t>
            </a:r>
            <a:r>
              <a:rPr lang="en-US" i="1" dirty="0"/>
              <a:t>Direct Memory </a:t>
            </a:r>
            <a:r>
              <a:rPr lang="en-US" i="1"/>
              <a:t>Access</a:t>
            </a:r>
            <a:r>
              <a:rPr lang="en-US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031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Programmed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CPU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I/O</a:t>
            </a:r>
          </a:p>
          <a:p>
            <a:pPr lvl="1"/>
            <a:r>
              <a:rPr lang="en-US" dirty="0"/>
              <a:t>Sensing status</a:t>
            </a:r>
          </a:p>
          <a:p>
            <a:pPr lvl="1"/>
            <a:r>
              <a:rPr lang="en-US" dirty="0"/>
              <a:t>Read/write commands</a:t>
            </a:r>
          </a:p>
          <a:p>
            <a:pPr lvl="1"/>
            <a:r>
              <a:rPr lang="en-US" dirty="0"/>
              <a:t>Transferring data</a:t>
            </a:r>
          </a:p>
          <a:p>
            <a:r>
              <a:rPr lang="en-US" dirty="0"/>
              <a:t>CPU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I/O controller </a:t>
            </a:r>
            <a:r>
              <a:rPr lang="en-US" dirty="0" err="1"/>
              <a:t>selesai</a:t>
            </a:r>
            <a:endParaRPr lang="en-US" dirty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smtClean="0"/>
              <a:t>CPU. </a:t>
            </a:r>
          </a:p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CPU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Memboroskan</a:t>
            </a:r>
            <a:r>
              <a:rPr lang="en-US" dirty="0" smtClean="0"/>
              <a:t>/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smtClean="0"/>
              <a:t>CPU.</a:t>
            </a:r>
          </a:p>
          <a:p>
            <a:r>
              <a:rPr lang="fi-FI" dirty="0"/>
              <a:t>Untuk melaksanakan perintah – perintah I/O, CPU akan mengeluarkan sebuah </a:t>
            </a:r>
            <a:r>
              <a:rPr lang="fi-FI" dirty="0" smtClean="0"/>
              <a:t>alamat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peripheralnya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terspesifikasi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/>
              <a:t>I/O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15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KLASIFIKASI I/O COMMAND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Terdapat</a:t>
            </a:r>
            <a:r>
              <a:rPr lang="en-US" b="1" dirty="0" smtClean="0"/>
              <a:t> </a:t>
            </a:r>
            <a:r>
              <a:rPr lang="en-US" b="1" dirty="0" err="1"/>
              <a:t>empat</a:t>
            </a:r>
            <a:r>
              <a:rPr lang="en-US" b="1" dirty="0"/>
              <a:t> </a:t>
            </a:r>
            <a:r>
              <a:rPr lang="en-US" b="1" dirty="0" err="1"/>
              <a:t>klasifikasi</a:t>
            </a:r>
            <a:r>
              <a:rPr lang="en-US" b="1" dirty="0"/>
              <a:t> </a:t>
            </a:r>
            <a:r>
              <a:rPr lang="en-US" b="1" dirty="0" err="1"/>
              <a:t>perintah</a:t>
            </a:r>
            <a:r>
              <a:rPr lang="en-US" b="1" dirty="0"/>
              <a:t> I/O, </a:t>
            </a:r>
            <a:r>
              <a:rPr lang="en-US" b="1" dirty="0" err="1"/>
              <a:t>yaitu</a:t>
            </a:r>
            <a:r>
              <a:rPr lang="en-US" b="1" dirty="0"/>
              <a:t>: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 smtClean="0"/>
              <a:t>control </a:t>
            </a:r>
          </a:p>
          <a:p>
            <a:pPr marL="339725" indent="0">
              <a:buNone/>
            </a:pPr>
            <a:r>
              <a:rPr lang="sv-SE" dirty="0" smtClean="0"/>
              <a:t>Perintah </a:t>
            </a:r>
            <a:r>
              <a:rPr lang="sv-SE" dirty="0"/>
              <a:t>ini </a:t>
            </a:r>
            <a:r>
              <a:rPr lang="sv-SE" dirty="0" smtClean="0"/>
              <a:t>digunakan </a:t>
            </a:r>
            <a:r>
              <a:rPr lang="sv-SE" dirty="0"/>
              <a:t>untuk mengaktivasi perangkat peripheral dan memberitahukan tugas </a:t>
            </a:r>
            <a:r>
              <a:rPr lang="sv-SE" dirty="0" smtClean="0"/>
              <a:t>yang </a:t>
            </a:r>
            <a:r>
              <a:rPr lang="en-US" dirty="0" err="1" smtClean="0"/>
              <a:t>diperintahkan</a:t>
            </a:r>
            <a:r>
              <a:rPr lang="en-US" dirty="0" smtClean="0"/>
              <a:t> </a:t>
            </a:r>
            <a:r>
              <a:rPr lang="en-US" dirty="0" err="1"/>
              <a:t>padanya</a:t>
            </a:r>
            <a:r>
              <a:rPr lang="en-US" dirty="0"/>
              <a:t>.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/>
              <a:t>test</a:t>
            </a:r>
            <a:r>
              <a:rPr lang="en-US" i="1" dirty="0" smtClean="0"/>
              <a:t>. </a:t>
            </a:r>
          </a:p>
          <a:p>
            <a:pPr marL="339725" indent="0">
              <a:buNone/>
            </a:pP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CPU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status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peripheralnya</a:t>
            </a:r>
            <a:r>
              <a:rPr lang="en-US" dirty="0"/>
              <a:t>. CPU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peripheralnya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– </a:t>
            </a:r>
            <a:r>
              <a:rPr lang="en-US" dirty="0" err="1"/>
              <a:t>operasi</a:t>
            </a:r>
            <a:r>
              <a:rPr lang="en-US" dirty="0"/>
              <a:t> I/O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kesalahannya</a:t>
            </a:r>
            <a:r>
              <a:rPr lang="en-US" dirty="0"/>
              <a:t>.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/>
              <a:t>read</a:t>
            </a:r>
            <a:r>
              <a:rPr lang="en-US" i="1" dirty="0" smtClean="0"/>
              <a:t>. </a:t>
            </a:r>
          </a:p>
          <a:p>
            <a:pPr marL="339725" indent="0">
              <a:buNone/>
            </a:pP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data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menaruh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buffer internal</a:t>
            </a:r>
            <a:r>
              <a:rPr lang="en-US" dirty="0"/>
              <a:t>. Proses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data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bus data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sinkronisasi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transfernya</a:t>
            </a:r>
            <a:r>
              <a:rPr lang="en-US" dirty="0"/>
              <a:t>.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/>
              <a:t>write</a:t>
            </a:r>
            <a:r>
              <a:rPr lang="en-US" i="1" dirty="0" smtClean="0"/>
              <a:t>. </a:t>
            </a:r>
          </a:p>
          <a:p>
            <a:pPr marL="339725" indent="0">
              <a:buNone/>
            </a:pP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read</a:t>
            </a:r>
            <a:r>
              <a:rPr lang="en-US" dirty="0"/>
              <a:t>. CPU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bus </a:t>
            </a:r>
            <a:r>
              <a:rPr lang="en-US" dirty="0"/>
              <a:t>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/>
              <a:t>tujuan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4646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:</a:t>
            </a:r>
          </a:p>
          <a:p>
            <a:pPr marL="1025525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CPU</a:t>
            </a:r>
            <a:endParaRPr lang="en-US" sz="2800" dirty="0"/>
          </a:p>
          <a:p>
            <a:pPr marL="1025525" indent="-457200">
              <a:buFont typeface="Wingdings" pitchFamily="2" charset="2"/>
              <a:buChar char="q"/>
              <a:defRPr/>
            </a:pPr>
            <a:r>
              <a:rPr lang="en-US" sz="2800" dirty="0" err="1"/>
              <a:t>Memori</a:t>
            </a:r>
            <a:r>
              <a:rPr lang="en-US" sz="2800" dirty="0"/>
              <a:t> (primer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sekunder</a:t>
            </a:r>
            <a:r>
              <a:rPr lang="en-US" sz="2800" dirty="0"/>
              <a:t>)</a:t>
            </a:r>
          </a:p>
          <a:p>
            <a:pPr marL="1025525" indent="-457200">
              <a:buFont typeface="Wingdings" pitchFamily="2" charset="2"/>
              <a:buChar char="q"/>
              <a:defRPr/>
            </a:pPr>
            <a:r>
              <a:rPr lang="en-US" sz="2800" dirty="0" err="1"/>
              <a:t>Peralatan</a:t>
            </a:r>
            <a:r>
              <a:rPr lang="en-US" sz="2800" dirty="0"/>
              <a:t> </a:t>
            </a:r>
            <a:r>
              <a:rPr lang="en-US" sz="2800" dirty="0" err="1"/>
              <a:t>masukan</a:t>
            </a:r>
            <a:r>
              <a:rPr lang="en-US" sz="2800" dirty="0"/>
              <a:t>/</a:t>
            </a:r>
            <a:r>
              <a:rPr lang="en-US" sz="2800" dirty="0" err="1"/>
              <a:t>keluaran</a:t>
            </a:r>
            <a:r>
              <a:rPr lang="en-US" sz="2800" dirty="0"/>
              <a:t> (I/O devices)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printer</a:t>
            </a:r>
            <a:r>
              <a:rPr lang="en-US" sz="2800" dirty="0"/>
              <a:t>, monitor, keyboard, mouse, </a:t>
            </a:r>
            <a:r>
              <a:rPr lang="en-US" sz="2800" dirty="0" err="1"/>
              <a:t>dan</a:t>
            </a:r>
            <a:r>
              <a:rPr lang="en-US" sz="2800" dirty="0"/>
              <a:t> modem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655888" y="762000"/>
            <a:ext cx="3579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Sistem Komputer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Teknik</a:t>
            </a:r>
            <a:r>
              <a:rPr lang="en-US" dirty="0"/>
              <a:t> interrupt – driven I/O </a:t>
            </a:r>
            <a:r>
              <a:rPr lang="en-US" dirty="0" err="1"/>
              <a:t>memungkinkan</a:t>
            </a:r>
            <a:r>
              <a:rPr lang="en-US" dirty="0"/>
              <a:t> proses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– </a:t>
            </a:r>
            <a:r>
              <a:rPr lang="en-US" dirty="0" err="1"/>
              <a:t>buang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r>
              <a:rPr lang="en-US" dirty="0" err="1"/>
              <a:t>Prosesnya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796925" indent="-45720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I/O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I/O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endParaRPr lang="en-US" dirty="0" smtClean="0"/>
          </a:p>
          <a:p>
            <a:pPr marL="796925" indent="-45720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–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endParaRPr lang="en-US" dirty="0" smtClean="0"/>
          </a:p>
          <a:p>
            <a:pPr marL="796925" indent="-457200">
              <a:buFont typeface="+mj-lt"/>
              <a:buAutoNum type="arabicPeriod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I/O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CPU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89371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Terdapat </a:t>
            </a:r>
            <a:r>
              <a:rPr lang="fi-FI" dirty="0"/>
              <a:t>selangkah </a:t>
            </a:r>
            <a:r>
              <a:rPr lang="fi-FI" dirty="0" smtClean="0"/>
              <a:t>kemajuan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CPU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i="1" dirty="0"/>
              <a:t>multitasking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tunggu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CPU.</a:t>
            </a:r>
          </a:p>
        </p:txBody>
      </p:sp>
    </p:spTree>
    <p:extLst>
      <p:ext uri="{BB962C8B-B14F-4D97-AF65-F5344CB8AC3E}">
        <p14:creationId xmlns:p14="http://schemas.microsoft.com/office/powerpoint/2010/main" xmlns="" val="2326086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Cara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di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/>
              <a:t>perintah</a:t>
            </a:r>
            <a:r>
              <a:rPr lang="en-US" dirty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i="1" dirty="0" smtClean="0"/>
              <a:t>read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/>
              <a:t>I/O controller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peripheral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ke</a:t>
            </a:r>
            <a:r>
              <a:rPr lang="en-US" dirty="0"/>
              <a:t> register data I/O controller</a:t>
            </a:r>
            <a:r>
              <a:rPr lang="en-US" dirty="0" smtClean="0"/>
              <a:t>, </a:t>
            </a:r>
            <a:r>
              <a:rPr lang="en-US" dirty="0" err="1"/>
              <a:t>sementara</a:t>
            </a:r>
            <a:r>
              <a:rPr lang="en-US" dirty="0"/>
              <a:t> CPU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lain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/>
              <a:t>I/O controller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CPU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CPU </a:t>
            </a:r>
            <a:r>
              <a:rPr lang="en-US" dirty="0" err="1"/>
              <a:t>meminta</a:t>
            </a:r>
            <a:r>
              <a:rPr lang="en-US" dirty="0"/>
              <a:t> data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/>
              <a:t>,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bus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2792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892"/>
          <a:stretch>
            <a:fillRect/>
          </a:stretch>
        </p:blipFill>
        <p:spPr bwMode="auto">
          <a:xfrm>
            <a:off x="2362200" y="304800"/>
            <a:ext cx="4405312" cy="586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399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bermacam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CPU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program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/>
              <a:t>Multiple Interrupt Lines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/>
              <a:t>Software poll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/>
              <a:t>Daisy Chain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smtClean="0"/>
              <a:t>Arbitrate </a:t>
            </a:r>
            <a:r>
              <a:rPr lang="en-US" i="1" dirty="0"/>
              <a:t>bus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46291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Multiple Interrupt 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prioritas</a:t>
            </a:r>
            <a:endParaRPr lang="en-US" dirty="0"/>
          </a:p>
          <a:p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menginterupsi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prioritasnya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8784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Software poll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pabila</a:t>
            </a:r>
            <a:r>
              <a:rPr lang="en-US" dirty="0" smtClean="0"/>
              <a:t> CPU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routine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poll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</a:p>
          <a:p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i="1" dirty="0"/>
              <a:t>software poll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61388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Daisy Chain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I/O </a:t>
            </a:r>
            <a:r>
              <a:rPr lang="en-US" dirty="0" err="1"/>
              <a:t>tersambung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CPU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melingkar</a:t>
            </a:r>
            <a:r>
              <a:rPr lang="en-US" dirty="0"/>
              <a:t> (</a:t>
            </a:r>
            <a:r>
              <a:rPr lang="en-US" i="1" dirty="0"/>
              <a:t>chain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/>
              <a:t>interupsi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i="1" dirty="0"/>
              <a:t>acknowledge </a:t>
            </a:r>
            <a:r>
              <a:rPr lang="en-US" dirty="0"/>
              <a:t>yang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menjumpai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yang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80290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Arbitrasi</a:t>
            </a:r>
            <a:r>
              <a:rPr lang="en-US" b="1" i="1" dirty="0"/>
              <a:t> bus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 err="1"/>
              <a:t>arbitrasi</a:t>
            </a:r>
            <a:r>
              <a:rPr lang="en-US" i="1" dirty="0"/>
              <a:t> bus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 – tama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smtClean="0"/>
              <a:t>I/O </a:t>
            </a:r>
            <a:r>
              <a:rPr lang="sv-SE" dirty="0" smtClean="0"/>
              <a:t>memperoleh </a:t>
            </a:r>
            <a:r>
              <a:rPr lang="sv-SE" dirty="0"/>
              <a:t>kontrol bus sebelum modul ini menggunakan saluran permintaan interupsi. </a:t>
            </a:r>
            <a:endParaRPr lang="sv-SE" dirty="0" smtClean="0"/>
          </a:p>
          <a:p>
            <a:r>
              <a:rPr lang="sv-SE" dirty="0" smtClean="0"/>
              <a:t>Dengan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0418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 Memory Access (DMA)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smtClean="0"/>
              <a:t>programmed I/O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Interrupt-Driven </a:t>
            </a:r>
            <a:r>
              <a:rPr lang="en-US" dirty="0" smtClean="0"/>
              <a:t>I/O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kelemahan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proses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CPU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berimplikasi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:</a:t>
            </a:r>
          </a:p>
          <a:p>
            <a:pPr marL="796925" indent="-457200" defTabSz="973138">
              <a:buFont typeface="+mj-lt"/>
              <a:buAutoNum type="arabicPeriod"/>
            </a:pP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/>
              <a:t>transfer I/O yang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CPU.</a:t>
            </a:r>
          </a:p>
          <a:p>
            <a:pPr marL="796925" indent="-457200" defTabSz="973138">
              <a:buFont typeface="+mj-lt"/>
              <a:buAutoNum type="arabicPeriod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/>
              <a:t>CPU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9507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peralatan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antarmuka</a:t>
            </a:r>
            <a:r>
              <a:rPr lang="en-US" sz="2800" dirty="0" smtClean="0"/>
              <a:t> (interface)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bus </a:t>
            </a:r>
            <a:r>
              <a:rPr lang="en-US" sz="2800" dirty="0" err="1" smtClean="0"/>
              <a:t>atau</a:t>
            </a:r>
            <a:r>
              <a:rPr lang="en-US" sz="2800" dirty="0" smtClean="0"/>
              <a:t> switch </a:t>
            </a:r>
            <a:r>
              <a:rPr lang="en-US" sz="2800" dirty="0" err="1" smtClean="0"/>
              <a:t>sentral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mengontrol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peripheral.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sekedar</a:t>
            </a:r>
            <a:r>
              <a:rPr lang="en-US" sz="2800" dirty="0" smtClean="0"/>
              <a:t> </a:t>
            </a:r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 err="1" smtClean="0"/>
              <a:t>penghubung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it-IT" sz="2800" dirty="0" smtClean="0"/>
              <a:t>sebuah piranti yang berisi logika dalam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peripheral </a:t>
            </a:r>
            <a:r>
              <a:rPr lang="en-US" sz="2800" dirty="0" err="1" smtClean="0"/>
              <a:t>dan</a:t>
            </a:r>
            <a:r>
              <a:rPr lang="en-US" sz="2800" dirty="0" smtClean="0"/>
              <a:t> bus </a:t>
            </a:r>
            <a:r>
              <a:rPr lang="en-US" sz="2800" dirty="0" err="1" smtClean="0"/>
              <a:t>komputer</a:t>
            </a:r>
            <a:endParaRPr lang="en-US" sz="2800" dirty="0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429000" y="838200"/>
            <a:ext cx="2051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Modul I/O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 Memory Access (DMA)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Dibutuhkan</a:t>
            </a:r>
            <a:r>
              <a:rPr lang="en-US" dirty="0" smtClean="0"/>
              <a:t> DMA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smtClean="0"/>
              <a:t>DMA: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mendelegasikan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I/O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smtClean="0"/>
              <a:t>DMA 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proses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proses </a:t>
            </a:r>
            <a:r>
              <a:rPr lang="en-US" dirty="0" err="1"/>
              <a:t>saja</a:t>
            </a:r>
            <a:r>
              <a:rPr lang="en-US" dirty="0"/>
              <a:t>. </a:t>
            </a:r>
            <a:endParaRPr lang="en-US" dirty="0" smtClean="0"/>
          </a:p>
          <a:p>
            <a:pPr marL="854075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 CPU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proses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61310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343400"/>
          </a:xfrm>
          <a:solidFill>
            <a:schemeClr val="bg1"/>
          </a:solidFill>
        </p:spPr>
        <p:txBody>
          <a:bodyPr/>
          <a:lstStyle/>
          <a:p>
            <a:pPr marL="349250" indent="-34925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dirty="0" smtClean="0"/>
              <a:t>Pada saat CPU ingin membaca atau menulis blok data, CPU m</a:t>
            </a:r>
            <a:r>
              <a:rPr lang="en-US" sz="2400" dirty="0" smtClean="0"/>
              <a:t>e</a:t>
            </a:r>
            <a:r>
              <a:rPr lang="id-ID" sz="2400" dirty="0" smtClean="0"/>
              <a:t>ngeluarkan perintah kemodul DMA dengan mengirimkan informasi berikut :</a:t>
            </a:r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Read atau write yang diminta</a:t>
            </a:r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Alamat perangkat I/O yang di libatkan</a:t>
            </a:r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Lokasi awal dalam memori untuk membaca atau menulis</a:t>
            </a:r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jumlah word yang akan di baca atau di tulis</a:t>
            </a:r>
            <a:endParaRPr lang="en-US" sz="2400" dirty="0" smtClean="0"/>
          </a:p>
          <a:p>
            <a:pPr marL="349250" indent="-34925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Kemudian CPU melanjutkan pekerjaan lainnya</a:t>
            </a:r>
          </a:p>
          <a:p>
            <a:pPr marL="349250" indent="-34925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CPU telah mendelegasikan kepada modul DMA, dan modul ini akan menjalankan tugasnya.</a:t>
            </a:r>
          </a:p>
          <a:p>
            <a:pPr marL="349250" indent="-349250" eaLnBrk="1" hangingPunct="1">
              <a:lnSpc>
                <a:spcPct val="80000"/>
              </a:lnSpc>
              <a:buFontTx/>
              <a:buAutoNum type="arabicPeriod"/>
            </a:pPr>
            <a:endParaRPr lang="en-US" sz="2400" dirty="0" smtClean="0"/>
          </a:p>
          <a:p>
            <a:pPr marL="460375" lvl="1" indent="-460375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810000" y="521110"/>
            <a:ext cx="3997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DETAIL </a:t>
            </a:r>
            <a:r>
              <a:rPr lang="en-US" sz="2800" b="1" dirty="0" err="1" smtClean="0"/>
              <a:t>Prinsip</a:t>
            </a:r>
            <a:r>
              <a:rPr lang="en-US" sz="2800" b="1" dirty="0" smtClean="0"/>
              <a:t> </a:t>
            </a:r>
            <a:r>
              <a:rPr lang="en-US" sz="2800" b="1" dirty="0" err="1"/>
              <a:t>Kerja</a:t>
            </a:r>
            <a:r>
              <a:rPr lang="en-US" sz="2800" b="1" dirty="0"/>
              <a:t> DMA</a:t>
            </a:r>
          </a:p>
        </p:txBody>
      </p:sp>
    </p:spTree>
    <p:extLst>
      <p:ext uri="{BB962C8B-B14F-4D97-AF65-F5344CB8AC3E}">
        <p14:creationId xmlns:p14="http://schemas.microsoft.com/office/powerpoint/2010/main" xmlns="" val="1222454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l="2435" r="5679"/>
          <a:stretch>
            <a:fillRect/>
          </a:stretch>
        </p:blipFill>
        <p:spPr bwMode="auto">
          <a:xfrm>
            <a:off x="5562600" y="1219200"/>
            <a:ext cx="320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4800600" cy="4343400"/>
          </a:xfrm>
          <a:solidFill>
            <a:schemeClr val="bg1"/>
          </a:solidFill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r>
              <a:rPr lang="id-ID" sz="2400" dirty="0" smtClean="0"/>
              <a:t>Modul DMA memindahkan seluruh blok data, word per</a:t>
            </a:r>
            <a:r>
              <a:rPr lang="en-US" sz="2400" dirty="0" smtClean="0"/>
              <a:t>-</a:t>
            </a:r>
            <a:r>
              <a:rPr lang="id-ID" sz="2400" dirty="0" smtClean="0"/>
              <a:t>word secara langsung ke memori atau dari memori tanpa  harus melalui CPU. 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r>
              <a:rPr lang="id-ID" sz="2400" dirty="0" smtClean="0"/>
              <a:t>Keti</a:t>
            </a:r>
            <a:r>
              <a:rPr lang="en-US" sz="2400" dirty="0" smtClean="0"/>
              <a:t>k</a:t>
            </a:r>
            <a:r>
              <a:rPr lang="id-ID" sz="2400" dirty="0" smtClean="0"/>
              <a:t>a pemindahan ini selesai modul DMA akan mengirimkan signal interrupt ke CPU sehingga CPU hanya akan dilibatkan pada awal dan akhir saja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r>
              <a:rPr lang="fi-FI" sz="2400" dirty="0" smtClean="0"/>
              <a:t>CPU dapat menjalankan proses lainnya tanpa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terganggu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interupsi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endParaRPr lang="en-US" sz="2400" dirty="0" smtClean="0"/>
          </a:p>
          <a:p>
            <a:pPr marL="460375" lvl="1" indent="-460375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5791200" y="5486400"/>
            <a:ext cx="299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Blok diagram modul DMA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3581400" y="366959"/>
            <a:ext cx="50354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DETAIL </a:t>
            </a:r>
            <a:r>
              <a:rPr lang="en-US" sz="2800" b="1" dirty="0" err="1"/>
              <a:t>Prinsip</a:t>
            </a:r>
            <a:r>
              <a:rPr lang="en-US" sz="2800" b="1" dirty="0"/>
              <a:t> </a:t>
            </a:r>
            <a:r>
              <a:rPr lang="en-US" sz="2800" b="1" dirty="0" err="1"/>
              <a:t>Kerja</a:t>
            </a:r>
            <a:r>
              <a:rPr lang="en-US" sz="2800" b="1" dirty="0"/>
              <a:t> DMA</a:t>
            </a:r>
          </a:p>
        </p:txBody>
      </p:sp>
    </p:spTree>
    <p:extLst>
      <p:ext uri="{BB962C8B-B14F-4D97-AF65-F5344CB8AC3E}">
        <p14:creationId xmlns:p14="http://schemas.microsoft.com/office/powerpoint/2010/main" xmlns="" val="3786876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DMA </a:t>
            </a:r>
            <a:r>
              <a:rPr lang="en-GB" b="1" dirty="0" smtClean="0"/>
              <a:t>Transfer Cycle </a:t>
            </a:r>
            <a:r>
              <a:rPr lang="en-GB" b="1" dirty="0"/>
              <a:t>Stealing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transfer data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mandiri</a:t>
            </a:r>
            <a:r>
              <a:rPr lang="en-US" sz="2800" dirty="0"/>
              <a:t>, DMA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 smtClean="0"/>
              <a:t>pengambilalihan</a:t>
            </a:r>
            <a:r>
              <a:rPr lang="en-US" sz="2800" dirty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/>
              <a:t>bus </a:t>
            </a:r>
            <a:r>
              <a:rPr lang="en-US" sz="2800" dirty="0" err="1"/>
              <a:t>dari</a:t>
            </a:r>
            <a:r>
              <a:rPr lang="en-US" sz="2800" dirty="0"/>
              <a:t> CPU. </a:t>
            </a:r>
            <a:endParaRPr lang="en-US" sz="2800" dirty="0" smtClean="0"/>
          </a:p>
          <a:p>
            <a:r>
              <a:rPr lang="en-US" sz="2800" dirty="0" smtClean="0"/>
              <a:t>DMA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bus </a:t>
            </a:r>
            <a:r>
              <a:rPr lang="en-US" sz="2800" dirty="0" err="1" smtClean="0"/>
              <a:t>bila</a:t>
            </a:r>
            <a:r>
              <a:rPr lang="en-US" sz="2800" dirty="0" smtClean="0"/>
              <a:t> CPU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menggunakannya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DMA </a:t>
            </a:r>
            <a:r>
              <a:rPr lang="en-US" sz="2800" dirty="0" err="1" smtClean="0"/>
              <a:t>memaksa</a:t>
            </a:r>
            <a:r>
              <a:rPr lang="en-US" sz="2800" dirty="0" smtClean="0"/>
              <a:t> CPU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menghentikan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bus. </a:t>
            </a:r>
          </a:p>
          <a:p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/>
              <a:t>cycle-stealing, </a:t>
            </a:r>
            <a:r>
              <a:rPr lang="en-US" sz="2800" dirty="0" err="1"/>
              <a:t>modul</a:t>
            </a:r>
            <a:r>
              <a:rPr lang="en-US" sz="2800" dirty="0"/>
              <a:t> DMA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alih</a:t>
            </a:r>
            <a:r>
              <a:rPr lang="en-US" sz="2800" dirty="0"/>
              <a:t> </a:t>
            </a:r>
            <a:r>
              <a:rPr lang="en-US" sz="2800" dirty="0" err="1"/>
              <a:t>siklus</a:t>
            </a:r>
            <a:r>
              <a:rPr lang="en-US" sz="2800" dirty="0"/>
              <a:t> </a:t>
            </a:r>
            <a:r>
              <a:rPr lang="en-US" sz="2800" dirty="0" smtClean="0"/>
              <a:t>bus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penghentian</a:t>
            </a:r>
            <a:r>
              <a:rPr lang="en-US" sz="2800" dirty="0" smtClean="0"/>
              <a:t> </a:t>
            </a:r>
            <a:r>
              <a:rPr lang="en-US" sz="2800" dirty="0" err="1"/>
              <a:t>sementara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bus </a:t>
            </a:r>
            <a:r>
              <a:rPr lang="en-US" sz="2800" dirty="0" err="1"/>
              <a:t>bukanlah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interupsi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penghentian</a:t>
            </a:r>
            <a:r>
              <a:rPr lang="en-US" sz="2800" dirty="0"/>
              <a:t> proses </a:t>
            </a:r>
            <a:r>
              <a:rPr lang="en-US" sz="2800" dirty="0" err="1"/>
              <a:t>sesaat</a:t>
            </a:r>
            <a:r>
              <a:rPr lang="en-US" sz="2800" dirty="0"/>
              <a:t> yang </a:t>
            </a:r>
            <a:r>
              <a:rPr lang="en-US" sz="2800" dirty="0" err="1"/>
              <a:t>berimplikasi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kelambatan</a:t>
            </a:r>
            <a:r>
              <a:rPr lang="en-US" sz="2800" dirty="0"/>
              <a:t> </a:t>
            </a:r>
            <a:r>
              <a:rPr lang="en-US" sz="2800" dirty="0" err="1"/>
              <a:t>eksekusi</a:t>
            </a:r>
            <a:r>
              <a:rPr lang="en-US" sz="2800" dirty="0"/>
              <a:t> CPU </a:t>
            </a:r>
            <a:r>
              <a:rPr lang="en-US" sz="2800" dirty="0" err="1"/>
              <a:t>saja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05124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DMA Configurations (1)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48050"/>
            <a:ext cx="8229600" cy="1652588"/>
          </a:xfrm>
        </p:spPr>
        <p:txBody>
          <a:bodyPr>
            <a:normAutofit fontScale="85000" lnSpcReduction="20000"/>
          </a:bodyPr>
          <a:lstStyle/>
          <a:p>
            <a:r>
              <a:rPr lang="en-GB"/>
              <a:t>Single Bus, Detached DMA controller</a:t>
            </a:r>
          </a:p>
          <a:p>
            <a:r>
              <a:rPr lang="en-GB"/>
              <a:t>Each transfer uses bus twice</a:t>
            </a:r>
          </a:p>
          <a:p>
            <a:pPr lvl="1"/>
            <a:r>
              <a:rPr lang="en-GB"/>
              <a:t>I/O to DMA then DMA to memory</a:t>
            </a:r>
          </a:p>
          <a:p>
            <a:r>
              <a:rPr lang="en-GB"/>
              <a:t>CPU is suspended twice</a:t>
            </a:r>
          </a:p>
        </p:txBody>
      </p:sp>
      <p:pic>
        <p:nvPicPr>
          <p:cNvPr id="42006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71" t="7666" r="12871" b="81479"/>
          <a:stretch>
            <a:fillRect/>
          </a:stretch>
        </p:blipFill>
        <p:spPr bwMode="auto">
          <a:xfrm>
            <a:off x="827088" y="1773238"/>
            <a:ext cx="7859712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73355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DMA Configurations (2)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178800" cy="2971800"/>
          </a:xfrm>
        </p:spPr>
        <p:txBody>
          <a:bodyPr/>
          <a:lstStyle/>
          <a:p>
            <a:r>
              <a:rPr lang="en-GB"/>
              <a:t>Single Bus, Integrated DMA controller</a:t>
            </a:r>
          </a:p>
          <a:p>
            <a:r>
              <a:rPr lang="en-GB"/>
              <a:t>Controller may support &gt;1 device</a:t>
            </a:r>
          </a:p>
          <a:p>
            <a:r>
              <a:rPr lang="en-GB"/>
              <a:t>Each transfer uses bus once</a:t>
            </a:r>
          </a:p>
          <a:p>
            <a:pPr lvl="1"/>
            <a:r>
              <a:rPr lang="en-GB"/>
              <a:t>DMA to memory</a:t>
            </a:r>
          </a:p>
          <a:p>
            <a:r>
              <a:rPr lang="en-GB"/>
              <a:t>CPU is suspended once</a:t>
            </a:r>
          </a:p>
        </p:txBody>
      </p:sp>
      <p:pic>
        <p:nvPicPr>
          <p:cNvPr id="4303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39" t="25034" r="13445" b="52171"/>
          <a:stretch>
            <a:fillRect/>
          </a:stretch>
        </p:blipFill>
        <p:spPr bwMode="auto">
          <a:xfrm>
            <a:off x="1187450" y="1412875"/>
            <a:ext cx="6237288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45349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DMA Configurations (3)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110038"/>
            <a:ext cx="8178800" cy="2514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Separate I/O Bus</a:t>
            </a:r>
          </a:p>
          <a:p>
            <a:r>
              <a:rPr lang="en-GB" dirty="0"/>
              <a:t>Bus supports all DMA enabled devices</a:t>
            </a:r>
          </a:p>
          <a:p>
            <a:r>
              <a:rPr lang="en-GB" dirty="0"/>
              <a:t>Each transfer uses bus once</a:t>
            </a:r>
          </a:p>
          <a:p>
            <a:pPr lvl="1"/>
            <a:r>
              <a:rPr lang="en-GB" dirty="0"/>
              <a:t>DMA to memory</a:t>
            </a:r>
          </a:p>
          <a:p>
            <a:r>
              <a:rPr lang="en-GB" dirty="0"/>
              <a:t>CPU is suspended once</a:t>
            </a:r>
          </a:p>
        </p:txBody>
      </p:sp>
      <p:pic>
        <p:nvPicPr>
          <p:cNvPr id="44067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39" t="48915" r="13445" b="25034"/>
          <a:stretch>
            <a:fillRect/>
          </a:stretch>
        </p:blipFill>
        <p:spPr bwMode="auto">
          <a:xfrm>
            <a:off x="1219200" y="1385888"/>
            <a:ext cx="60166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692049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86201" y="2967335"/>
            <a:ext cx="5171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ALHAMDULILLAH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67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MASALAH I/O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–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bus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endParaRPr lang="sv-SE" dirty="0"/>
          </a:p>
          <a:p>
            <a:r>
              <a:rPr lang="sv-SE" dirty="0" smtClean="0"/>
              <a:t>Bervariasinya </a:t>
            </a:r>
            <a:r>
              <a:rPr lang="sv-SE" dirty="0"/>
              <a:t>metode operasi piranti peripheral, sehingga tidak praktis apabila </a:t>
            </a:r>
            <a:r>
              <a:rPr lang="sv-SE" dirty="0" smtClean="0"/>
              <a:t>sistem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herus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sisem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peripheral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b="1" dirty="0"/>
              <a:t>transfer data </a:t>
            </a:r>
            <a:r>
              <a:rPr lang="en-US" b="1" dirty="0" err="1"/>
              <a:t>piranti</a:t>
            </a:r>
            <a:r>
              <a:rPr lang="en-US" b="1" dirty="0"/>
              <a:t> peripheral </a:t>
            </a:r>
            <a:r>
              <a:rPr lang="en-US" b="1" dirty="0" err="1"/>
              <a:t>umumnya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lambat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laju</a:t>
            </a:r>
            <a:r>
              <a:rPr lang="en-US" b="1" dirty="0"/>
              <a:t> </a:t>
            </a:r>
            <a:r>
              <a:rPr lang="en-US" b="1" dirty="0" smtClean="0"/>
              <a:t>transfer data </a:t>
            </a:r>
            <a:r>
              <a:rPr lang="en-US" b="1" dirty="0" err="1"/>
              <a:t>pada</a:t>
            </a:r>
            <a:r>
              <a:rPr lang="en-US" b="1" dirty="0"/>
              <a:t> CPU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memori</a:t>
            </a:r>
            <a:r>
              <a:rPr lang="en-US" b="1" dirty="0"/>
              <a:t>.</a:t>
            </a:r>
          </a:p>
          <a:p>
            <a:r>
              <a:rPr lang="en-US" b="1" dirty="0" smtClean="0"/>
              <a:t>Format </a:t>
            </a:r>
            <a:r>
              <a:rPr lang="en-US" b="1" dirty="0"/>
              <a:t>data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panjang</a:t>
            </a:r>
            <a:r>
              <a:rPr lang="en-US" b="1" dirty="0"/>
              <a:t> data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piranti</a:t>
            </a:r>
            <a:r>
              <a:rPr lang="en-US" b="1" dirty="0"/>
              <a:t> </a:t>
            </a:r>
            <a:r>
              <a:rPr lang="en-US" dirty="0"/>
              <a:t>peripheral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CPU,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menselaraskannya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737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FUNGSI UTAMA I/O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dirty="0" err="1" smtClean="0"/>
              <a:t>omputer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sv-SE" dirty="0" smtClean="0"/>
              <a:t>pengontrolan </a:t>
            </a:r>
            <a:r>
              <a:rPr lang="sv-SE" dirty="0"/>
              <a:t>sebuah perangkat luar atau lebih dan bertanggung jawab pula dalam pertukaran </a:t>
            </a:r>
            <a:r>
              <a:rPr lang="sv-SE" dirty="0" smtClean="0"/>
              <a:t>data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register – register CPU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I/O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CPU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bus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peripheral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/>
              <a:t> </a:t>
            </a:r>
            <a:r>
              <a:rPr lang="en-US" dirty="0" smtClean="0"/>
              <a:t>link </a:t>
            </a:r>
            <a:r>
              <a:rPr lang="en-US" dirty="0"/>
              <a:t>data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3420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0" name="Rectangle 30"/>
          <p:cNvSpPr>
            <a:spLocks noChangeArrowheads="1"/>
          </p:cNvSpPr>
          <p:nvPr/>
        </p:nvSpPr>
        <p:spPr bwMode="auto">
          <a:xfrm>
            <a:off x="411163" y="1731963"/>
            <a:ext cx="848201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398463" indent="-398463" eaLnBrk="0" hangingPunct="0"/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menggunakan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peripheral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dibutuhkan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2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modul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yaitu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:</a:t>
            </a:r>
          </a:p>
          <a:p>
            <a:pPr marL="398463" indent="-398463" eaLnBrk="0" hangingPunct="0"/>
            <a:endParaRPr lang="en-US" sz="2000" dirty="0">
              <a:solidFill>
                <a:srgbClr val="0000FF"/>
              </a:solidFill>
              <a:latin typeface="Arial Black" pitchFamily="34" charset="0"/>
            </a:endParaRPr>
          </a:p>
          <a:p>
            <a:pPr marL="398463" indent="-398463" eaLnBrk="0" hangingPunct="0">
              <a:buFontTx/>
              <a:buAutoNum type="arabicPeriod"/>
            </a:pP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Modul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i="1" dirty="0">
                <a:latin typeface="Arial Black" pitchFamily="34" charset="0"/>
                <a:cs typeface="Times New Roman" pitchFamily="18" charset="0"/>
              </a:rPr>
              <a:t>hardware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disebut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“</a:t>
            </a:r>
            <a:r>
              <a:rPr lang="en-US" sz="2000" i="1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I/O Controller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”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melakukan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i="1" dirty="0">
                <a:latin typeface="Arial Black" pitchFamily="34" charset="0"/>
                <a:cs typeface="Times New Roman" pitchFamily="18" charset="0"/>
              </a:rPr>
              <a:t>interface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antarmuka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) </a:t>
            </a:r>
            <a:r>
              <a:rPr lang="en-US" sz="2000" i="1" dirty="0">
                <a:latin typeface="Arial Black" pitchFamily="34" charset="0"/>
                <a:cs typeface="Times New Roman" pitchFamily="18" charset="0"/>
              </a:rPr>
              <a:t>peripheral device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ke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inti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sistem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(CPU/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memori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) </a:t>
            </a:r>
            <a:endParaRPr lang="en-US" sz="2000" dirty="0">
              <a:latin typeface="Arial Black" pitchFamily="34" charset="0"/>
            </a:endParaRPr>
          </a:p>
        </p:txBody>
      </p:sp>
      <p:pic>
        <p:nvPicPr>
          <p:cNvPr id="194609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625" y="3716338"/>
            <a:ext cx="7777163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10" name="Rectangle 50"/>
          <p:cNvSpPr>
            <a:spLocks noChangeArrowheads="1"/>
          </p:cNvSpPr>
          <p:nvPr/>
        </p:nvSpPr>
        <p:spPr bwMode="auto">
          <a:xfrm>
            <a:off x="1547018" y="1028394"/>
            <a:ext cx="604837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</a:rPr>
              <a:t>I/O Controller </a:t>
            </a: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</a:rPr>
              <a:t>dan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</a:rPr>
              <a:t> I/O Driver</a:t>
            </a:r>
          </a:p>
        </p:txBody>
      </p:sp>
    </p:spTree>
    <p:extLst>
      <p:ext uri="{BB962C8B-B14F-4D97-AF65-F5344CB8AC3E}">
        <p14:creationId xmlns:p14="http://schemas.microsoft.com/office/powerpoint/2010/main" xmlns="" val="41101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395288" y="1196975"/>
            <a:ext cx="84978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339725" indent="-339725" eaLnBrk="0" hangingPunct="0"/>
            <a:r>
              <a:rPr lang="en-US" sz="2000">
                <a:latin typeface="Arial Black" pitchFamily="34" charset="0"/>
              </a:rPr>
              <a:t/>
            </a:r>
            <a:br>
              <a:rPr lang="en-US" sz="2000">
                <a:latin typeface="Arial Black" pitchFamily="34" charset="0"/>
              </a:rPr>
            </a:br>
            <a:endParaRPr lang="en-US" sz="2000">
              <a:latin typeface="Arial Black" pitchFamily="34" charset="0"/>
            </a:endParaRPr>
          </a:p>
          <a:p>
            <a:pPr marL="339725" indent="-339725" eaLnBrk="0" hangingPunct="0"/>
            <a:r>
              <a:rPr lang="en-US" sz="2000">
                <a:latin typeface="Arial Black" pitchFamily="34" charset="0"/>
                <a:cs typeface="Times New Roman" pitchFamily="18" charset="0"/>
              </a:rPr>
              <a:t>2. Modul </a:t>
            </a:r>
            <a:r>
              <a:rPr lang="en-US" sz="2000" i="1">
                <a:latin typeface="Arial Black" pitchFamily="34" charset="0"/>
                <a:cs typeface="Times New Roman" pitchFamily="18" charset="0"/>
              </a:rPr>
              <a:t>software</a:t>
            </a:r>
            <a:r>
              <a:rPr lang="en-US" sz="2000">
                <a:latin typeface="Arial Black" pitchFamily="34" charset="0"/>
                <a:cs typeface="Times New Roman" pitchFamily="18" charset="0"/>
              </a:rPr>
              <a:t> disebut </a:t>
            </a:r>
            <a:r>
              <a:rPr lang="en-US" sz="200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“</a:t>
            </a:r>
            <a:r>
              <a:rPr lang="en-US" sz="2000" i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I/O Driver</a:t>
            </a:r>
            <a:r>
              <a:rPr lang="en-US" sz="200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”</a:t>
            </a:r>
            <a:r>
              <a:rPr lang="en-US" sz="2000">
                <a:latin typeface="Arial Black" pitchFamily="34" charset="0"/>
                <a:cs typeface="Times New Roman" pitchFamily="18" charset="0"/>
              </a:rPr>
              <a:t> yg menyampaikan sejumlah perintah (command) ke </a:t>
            </a:r>
            <a:r>
              <a:rPr lang="en-US" sz="2000" i="1">
                <a:latin typeface="Arial Black" pitchFamily="34" charset="0"/>
                <a:cs typeface="Times New Roman" pitchFamily="18" charset="0"/>
              </a:rPr>
              <a:t>I/O controller</a:t>
            </a:r>
            <a:r>
              <a:rPr lang="en-US" sz="2000">
                <a:latin typeface="Arial Black" pitchFamily="34" charset="0"/>
                <a:cs typeface="Times New Roman" pitchFamily="18" charset="0"/>
              </a:rPr>
              <a:t> untuk melakukan sejumlah operasi I/O</a:t>
            </a:r>
            <a:endParaRPr lang="en-US" sz="2000">
              <a:latin typeface="Arial Black" pitchFamily="34" charset="0"/>
            </a:endParaRPr>
          </a:p>
          <a:p>
            <a:pPr marL="339725" indent="-339725" eaLnBrk="0" hangingPunct="0"/>
            <a:endParaRPr lang="en-US" sz="2000">
              <a:latin typeface="Arial Black" pitchFamily="34" charset="0"/>
            </a:endParaRPr>
          </a:p>
        </p:txBody>
      </p:sp>
      <p:pic>
        <p:nvPicPr>
          <p:cNvPr id="1955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25" y="3113088"/>
            <a:ext cx="76771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97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395288" y="1981200"/>
            <a:ext cx="8640762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2000" i="1" dirty="0">
                <a:solidFill>
                  <a:srgbClr val="0000FF"/>
                </a:solidFill>
                <a:latin typeface="Arial Black" pitchFamily="34" charset="0"/>
              </a:rPr>
              <a:t>I/O driver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merupakan</a:t>
            </a:r>
            <a:r>
              <a:rPr lang="en-US" sz="2000" dirty="0">
                <a:latin typeface="Arial Black" pitchFamily="34" charset="0"/>
              </a:rPr>
              <a:t> program </a:t>
            </a:r>
            <a:r>
              <a:rPr lang="en-US" sz="2000" dirty="0" err="1">
                <a:latin typeface="Arial Black" pitchFamily="34" charset="0"/>
              </a:rPr>
              <a:t>yg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melakukan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berbagai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operasi</a:t>
            </a:r>
            <a:r>
              <a:rPr lang="en-US" sz="2000" dirty="0">
                <a:latin typeface="Arial Black" pitchFamily="34" charset="0"/>
              </a:rPr>
              <a:t> I/O </a:t>
            </a:r>
            <a:r>
              <a:rPr lang="en-US" sz="2000" dirty="0" err="1">
                <a:latin typeface="Arial Black" pitchFamily="34" charset="0"/>
              </a:rPr>
              <a:t>dgn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memberikan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serangkian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i="1" dirty="0">
                <a:latin typeface="Arial Black" pitchFamily="34" charset="0"/>
              </a:rPr>
              <a:t>command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yg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sesuai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ke</a:t>
            </a:r>
            <a:r>
              <a:rPr lang="en-US" sz="2000" dirty="0">
                <a:latin typeface="Arial Black" pitchFamily="34" charset="0"/>
              </a:rPr>
              <a:t> I/O</a:t>
            </a:r>
            <a:r>
              <a:rPr lang="en-US" sz="2000" i="1" dirty="0">
                <a:latin typeface="Arial Black" pitchFamily="34" charset="0"/>
              </a:rPr>
              <a:t> controller</a:t>
            </a:r>
            <a:r>
              <a:rPr lang="en-US" sz="2000" dirty="0">
                <a:latin typeface="Arial Black" pitchFamily="34" charset="0"/>
              </a:rPr>
              <a:t>.</a:t>
            </a:r>
          </a:p>
          <a:p>
            <a:pPr>
              <a:tabLst>
                <a:tab pos="1143000" algn="l"/>
              </a:tabLst>
            </a:pPr>
            <a:endParaRPr lang="en-US" sz="2000" dirty="0">
              <a:latin typeface="Arial Black" pitchFamily="34" charset="0"/>
            </a:endParaRPr>
          </a:p>
          <a:p>
            <a:pPr>
              <a:tabLst>
                <a:tab pos="1143000" algn="l"/>
              </a:tabLst>
            </a:pPr>
            <a:r>
              <a:rPr lang="en-US" sz="2000" dirty="0" err="1">
                <a:latin typeface="Arial Black" pitchFamily="34" charset="0"/>
              </a:rPr>
              <a:t>Berikut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contoh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operasi-operasi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tertentu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yg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dilakukan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oleh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beberapa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i="1" dirty="0">
                <a:latin typeface="Arial Black" pitchFamily="34" charset="0"/>
              </a:rPr>
              <a:t>I/O driver</a:t>
            </a:r>
            <a:r>
              <a:rPr lang="en-US" sz="2000" dirty="0">
                <a:latin typeface="Arial Black" pitchFamily="34" charset="0"/>
              </a:rPr>
              <a:t>:</a:t>
            </a: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menampilkan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pesan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pada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CRT</a:t>
            </a: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mencetak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sejumlah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baris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oleh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printer</a:t>
            </a: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membaca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file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dari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Arial Black" pitchFamily="34" charset="0"/>
              </a:rPr>
              <a:t>floppy diskette</a:t>
            </a:r>
            <a:endParaRPr lang="en-US" sz="2000" dirty="0">
              <a:solidFill>
                <a:srgbClr val="0000FF"/>
              </a:solidFill>
              <a:latin typeface="Arial Black" pitchFamily="34" charset="0"/>
            </a:endParaRP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menampilkan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isi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dari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suatu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lokasi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memori</a:t>
            </a:r>
            <a:endParaRPr lang="en-US" sz="2000" dirty="0">
              <a:solidFill>
                <a:srgbClr val="0000FF"/>
              </a:solidFill>
              <a:latin typeface="Arial Black" pitchFamily="34" charset="0"/>
            </a:endParaRP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menyimpan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isi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memori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</a:rPr>
              <a:t>ke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Arial Black" pitchFamily="34" charset="0"/>
              </a:rPr>
              <a:t>hard disk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395288" y="908050"/>
            <a:ext cx="226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 Black" pitchFamily="34" charset="0"/>
              </a:rPr>
              <a:t>I/O Driver</a:t>
            </a:r>
          </a:p>
        </p:txBody>
      </p:sp>
    </p:spTree>
    <p:extLst>
      <p:ext uri="{BB962C8B-B14F-4D97-AF65-F5344CB8AC3E}">
        <p14:creationId xmlns:p14="http://schemas.microsoft.com/office/powerpoint/2010/main" xmlns="" val="39370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5557"/>
            <a:ext cx="7543800" cy="1295401"/>
          </a:xfrm>
        </p:spPr>
        <p:txBody>
          <a:bodyPr/>
          <a:lstStyle/>
          <a:p>
            <a:r>
              <a:rPr lang="en-US" sz="3600" b="1" dirty="0" err="1"/>
              <a:t>Fungsi</a:t>
            </a:r>
            <a:r>
              <a:rPr lang="en-US" sz="3600" b="1" dirty="0"/>
              <a:t> I/O Controller (I/O module)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 dirty="0"/>
              <a:t>Control &amp; Timing</a:t>
            </a:r>
          </a:p>
          <a:p>
            <a:r>
              <a:rPr lang="en-US" sz="2600" dirty="0"/>
              <a:t>CPU Communication</a:t>
            </a:r>
          </a:p>
          <a:p>
            <a:r>
              <a:rPr lang="en-US" sz="2600" dirty="0"/>
              <a:t>Device Communication</a:t>
            </a:r>
          </a:p>
          <a:p>
            <a:r>
              <a:rPr lang="en-US" sz="2600" dirty="0"/>
              <a:t>Data Buffering</a:t>
            </a:r>
          </a:p>
          <a:p>
            <a:r>
              <a:rPr lang="en-US" sz="2600" dirty="0"/>
              <a:t>Error Detection</a:t>
            </a:r>
          </a:p>
          <a:p>
            <a:endParaRPr lang="en-US" sz="2600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58" t="21777" r="17647" b="36266"/>
          <a:stretch>
            <a:fillRect/>
          </a:stretch>
        </p:blipFill>
        <p:spPr>
          <a:xfrm>
            <a:off x="4267200" y="1219200"/>
            <a:ext cx="4616450" cy="5183187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116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</TotalTime>
  <Words>1877</Words>
  <Application>Microsoft Office PowerPoint</Application>
  <PresentationFormat>On-screen Show (4:3)</PresentationFormat>
  <Paragraphs>196</Paragraphs>
  <Slides>37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ORGANISASI dan ARSITEKTUR KOMPUTER   Input/Output</vt:lpstr>
      <vt:lpstr>Slide 2</vt:lpstr>
      <vt:lpstr>Slide 3</vt:lpstr>
      <vt:lpstr>MASALAH I/O</vt:lpstr>
      <vt:lpstr>FUNGSI UTAMA I/O</vt:lpstr>
      <vt:lpstr>Slide 6</vt:lpstr>
      <vt:lpstr>Slide 7</vt:lpstr>
      <vt:lpstr>Slide 8</vt:lpstr>
      <vt:lpstr>Fungsi I/O Controller (I/O module) </vt:lpstr>
      <vt:lpstr>Slide 10</vt:lpstr>
      <vt:lpstr>Slide 11</vt:lpstr>
      <vt:lpstr>Slide 12</vt:lpstr>
      <vt:lpstr>Data Buffering</vt:lpstr>
      <vt:lpstr>Error Detection</vt:lpstr>
      <vt:lpstr>Slide 15</vt:lpstr>
      <vt:lpstr>Diagram I/O Controller </vt:lpstr>
      <vt:lpstr>Teknik INPUT/OUTPUT</vt:lpstr>
      <vt:lpstr>Programmed I/O</vt:lpstr>
      <vt:lpstr>KLASIFIKASI I/O COMMAND</vt:lpstr>
      <vt:lpstr>Interrupt – Driven I/O</vt:lpstr>
      <vt:lpstr>Interrupt – Driven I/O</vt:lpstr>
      <vt:lpstr>Interrupt – Driven I/O</vt:lpstr>
      <vt:lpstr>Slide 23</vt:lpstr>
      <vt:lpstr>Interrupt – Driven I/O</vt:lpstr>
      <vt:lpstr>Multiple Interrupt Lines</vt:lpstr>
      <vt:lpstr>Software poll</vt:lpstr>
      <vt:lpstr>Daisy Chain</vt:lpstr>
      <vt:lpstr>Arbitrasi bus</vt:lpstr>
      <vt:lpstr>Direct Memory Access (DMA)</vt:lpstr>
      <vt:lpstr>Direct Memory Access (DMA)</vt:lpstr>
      <vt:lpstr>Slide 31</vt:lpstr>
      <vt:lpstr>Slide 32</vt:lpstr>
      <vt:lpstr>DMA Transfer Cycle Stealing</vt:lpstr>
      <vt:lpstr>DMA Configurations (1)</vt:lpstr>
      <vt:lpstr>DMA Configurations (2)</vt:lpstr>
      <vt:lpstr>DMA Configurations (3)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Input/Output</dc:title>
  <dc:creator>user</dc:creator>
  <cp:lastModifiedBy>dedeng</cp:lastModifiedBy>
  <cp:revision>65</cp:revision>
  <dcterms:created xsi:type="dcterms:W3CDTF">2012-10-17T14:00:01Z</dcterms:created>
  <dcterms:modified xsi:type="dcterms:W3CDTF">2016-11-30T10:32:00Z</dcterms:modified>
</cp:coreProperties>
</file>