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63" r:id="rId7"/>
    <p:sldId id="259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9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3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5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5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5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C7DA3-39FA-443B-B0AE-5941AFC5AD9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3CD0-47C4-4F77-9FB7-B9836E1E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685800" y="152983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ORGANISASI </a:t>
            </a:r>
            <a:r>
              <a:rPr lang="en-US" b="1" dirty="0" smtClean="0"/>
              <a:t>DAN </a:t>
            </a:r>
            <a:r>
              <a:rPr lang="en-US" b="1" dirty="0"/>
              <a:t>ARSITEKTUR KOMPUTER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3374" y="3565148"/>
            <a:ext cx="4277261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tabLst>
                <a:tab pos="274320" algn="l"/>
              </a:tabLst>
            </a:pPr>
            <a:r>
              <a:rPr lang="en-US" sz="4000" b="1" dirty="0"/>
              <a:t>Pipeline processing</a:t>
            </a:r>
            <a:endParaRPr lang="en-US" sz="4000" b="1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2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: pipeline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stages, IF,ID, OF, IE, IS.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798"/>
            <a:ext cx="7170130" cy="320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55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I</a:t>
            </a:r>
            <a:r>
              <a:rPr lang="en-US" baseline="-25000" dirty="0" smtClean="0">
                <a:sym typeface="Wingdings" pitchFamily="2" charset="2"/>
              </a:rPr>
              <a:t>i+1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berhasil</a:t>
            </a:r>
            <a:r>
              <a:rPr lang="en-US" dirty="0" smtClean="0"/>
              <a:t> di decode </a:t>
            </a:r>
            <a:r>
              <a:rPr lang="en-US" dirty="0" err="1" smtClean="0"/>
              <a:t>pada</a:t>
            </a:r>
            <a:r>
              <a:rPr lang="en-US" dirty="0" smtClean="0"/>
              <a:t> time unit k+2,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OF </a:t>
            </a:r>
            <a:r>
              <a:rPr lang="en-US" dirty="0" err="1" smtClean="0"/>
              <a:t>pada</a:t>
            </a:r>
            <a:r>
              <a:rPr lang="en-US" dirty="0" smtClean="0"/>
              <a:t> time unit k+3. 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operand yang </a:t>
            </a:r>
            <a:r>
              <a:rPr lang="en-US" dirty="0" err="1" smtClean="0"/>
              <a:t>harus</a:t>
            </a:r>
            <a:r>
              <a:rPr lang="en-US" dirty="0" smtClean="0"/>
              <a:t> di fetch-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I</a:t>
            </a:r>
            <a:r>
              <a:rPr lang="en-US" baseline="-25000" dirty="0" smtClean="0">
                <a:sym typeface="Wingdings" pitchFamily="2" charset="2"/>
              </a:rPr>
              <a:t>i+1 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time unit k+3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R3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dieksekusi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 I</a:t>
            </a:r>
            <a:r>
              <a:rPr lang="en-US" baseline="-25000" dirty="0" smtClean="0">
                <a:sym typeface="Wingdings" pitchFamily="2" charset="2"/>
              </a:rPr>
              <a:t>i</a:t>
            </a:r>
          </a:p>
          <a:p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R3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tersedia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AKHIR time unit k+4. 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6132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DEPENDENCY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Kasus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write-after-write</a:t>
            </a:r>
          </a:p>
          <a:p>
            <a:r>
              <a:rPr lang="en-US" dirty="0" smtClean="0"/>
              <a:t>read-after-write</a:t>
            </a:r>
          </a:p>
          <a:p>
            <a:r>
              <a:rPr lang="en-US" dirty="0" smtClean="0"/>
              <a:t>write-after-read</a:t>
            </a:r>
            <a:endParaRPr lang="en-US" dirty="0"/>
          </a:p>
          <a:p>
            <a:r>
              <a:rPr lang="en-US" dirty="0" smtClean="0"/>
              <a:t>read-after-read</a:t>
            </a:r>
          </a:p>
          <a:p>
            <a:endParaRPr lang="en-US" dirty="0"/>
          </a:p>
          <a:p>
            <a:r>
              <a:rPr lang="en-US" dirty="0" smtClean="0"/>
              <a:t>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smtClean="0"/>
              <a:t>4 </a:t>
            </a:r>
            <a:r>
              <a:rPr lang="en-US" dirty="0" err="1" smtClean="0"/>
              <a:t>kasus</a:t>
            </a:r>
            <a:r>
              <a:rPr lang="en-US" dirty="0" smtClean="0"/>
              <a:t> write-after-write </a:t>
            </a:r>
            <a:r>
              <a:rPr lang="en-US" dirty="0" err="1" smtClean="0"/>
              <a:t>dan</a:t>
            </a:r>
            <a:r>
              <a:rPr lang="en-US" dirty="0" smtClean="0"/>
              <a:t> read-after-read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pipeline stall,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read register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register,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5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2: read-after-write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ADD R1, R2, R3; 	R3</a:t>
            </a:r>
            <a:r>
              <a:rPr lang="pt-BR" dirty="0" smtClean="0">
                <a:sym typeface="Wingdings" pitchFamily="2" charset="2"/>
              </a:rPr>
              <a:t></a:t>
            </a:r>
            <a:r>
              <a:rPr lang="pt-BR" dirty="0" smtClean="0"/>
              <a:t>R1+R2</a:t>
            </a:r>
            <a:endParaRPr lang="pt-BR" dirty="0"/>
          </a:p>
          <a:p>
            <a:r>
              <a:rPr lang="pt-BR" dirty="0"/>
              <a:t>SUB </a:t>
            </a:r>
            <a:r>
              <a:rPr lang="pt-BR" dirty="0" smtClean="0"/>
              <a:t>R3, </a:t>
            </a:r>
            <a:r>
              <a:rPr lang="pt-BR" dirty="0"/>
              <a:t>1, </a:t>
            </a:r>
            <a:r>
              <a:rPr lang="pt-BR" dirty="0" smtClean="0"/>
              <a:t>R4; 	R4</a:t>
            </a:r>
            <a:r>
              <a:rPr lang="pt-BR" dirty="0" smtClean="0">
                <a:sym typeface="Wingdings" pitchFamily="2" charset="2"/>
              </a:rPr>
              <a:t></a:t>
            </a:r>
            <a:r>
              <a:rPr lang="pt-BR" dirty="0" smtClean="0"/>
              <a:t>R3-1</a:t>
            </a:r>
          </a:p>
          <a:p>
            <a:endParaRPr lang="pt-BR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5715000" cy="261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612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read-after-write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I</a:t>
            </a:r>
            <a:r>
              <a:rPr lang="en-US" baseline="-25000" dirty="0" smtClean="0">
                <a:sym typeface="Wingdings" pitchFamily="2" charset="2"/>
              </a:rPr>
              <a:t>i</a:t>
            </a:r>
          </a:p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I</a:t>
            </a:r>
            <a:r>
              <a:rPr lang="en-US" baseline="-25000" dirty="0" smtClean="0">
                <a:sym typeface="Wingdings" pitchFamily="2" charset="2"/>
              </a:rPr>
              <a:t>i+1</a:t>
            </a:r>
          </a:p>
          <a:p>
            <a:r>
              <a:rPr lang="en-US" dirty="0" smtClean="0">
                <a:sym typeface="Wingdings" pitchFamily="2" charset="2"/>
              </a:rPr>
              <a:t>Operand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di fetch-</a:t>
            </a:r>
            <a:r>
              <a:rPr lang="en-US" dirty="0" err="1" smtClean="0">
                <a:sym typeface="Wingdings" pitchFamily="2" charset="2"/>
              </a:rPr>
              <a:t>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time unit k+3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R3 di update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sebelumnya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time unit k+5.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7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3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639" y="1676400"/>
            <a:ext cx="475488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453" y="4191000"/>
            <a:ext cx="5882920" cy="210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84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19" y="1714500"/>
            <a:ext cx="2743200" cy="1143000"/>
          </a:xfrm>
        </p:spPr>
        <p:txBody>
          <a:bodyPr/>
          <a:lstStyle/>
          <a:p>
            <a:r>
              <a:rPr lang="en-US" b="1" dirty="0" smtClean="0"/>
              <a:t>CONTOH 3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47118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475488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872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6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73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Instruksi</a:t>
            </a:r>
            <a:r>
              <a:rPr lang="en-US" b="1" dirty="0" smtClean="0"/>
              <a:t> Pipeline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Hazard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tunda</a:t>
            </a:r>
            <a:r>
              <a:rPr lang="en-US" dirty="0"/>
              <a:t> </a:t>
            </a:r>
            <a:r>
              <a:rPr lang="en-US" dirty="0" smtClean="0"/>
              <a:t> (delay</a:t>
            </a:r>
            <a:r>
              <a:rPr lang="en-US" dirty="0"/>
              <a:t>, stall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pipeline.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stall, pipeline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smtClean="0"/>
              <a:t>output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/>
              <a:t>ideal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87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Instruksi</a:t>
            </a:r>
            <a:r>
              <a:rPr lang="en-US" b="1" dirty="0" smtClean="0"/>
              <a:t>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pipeline </a:t>
            </a:r>
            <a:r>
              <a:rPr lang="en-US" dirty="0" err="1" smtClean="0"/>
              <a:t>akan</a:t>
            </a:r>
            <a:r>
              <a:rPr lang="en-US" dirty="0" smtClean="0"/>
              <a:t> stall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atau</a:t>
            </a:r>
            <a:r>
              <a:rPr lang="en-US" dirty="0" smtClean="0"/>
              <a:t> stage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stage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idle.</a:t>
            </a:r>
          </a:p>
          <a:p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pipeline bubble (pipeline hazards)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03" y="4114800"/>
            <a:ext cx="6374182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65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Pipeline “Stall”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Due </a:t>
            </a:r>
            <a:r>
              <a:rPr lang="en-US" b="1" dirty="0"/>
              <a:t>to Instruction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Instruction dependency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fetch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: “Branch if negative” instruction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di fetch-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“branch if negative” </a:t>
            </a:r>
            <a:r>
              <a:rPr lang="en-US" dirty="0" err="1" smtClean="0"/>
              <a:t>diketahui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4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ekseskusi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instruksi</a:t>
            </a:r>
            <a:r>
              <a:rPr lang="en-US" dirty="0" smtClean="0"/>
              <a:t> i1-i10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pipeline stage. </a:t>
            </a:r>
            <a:r>
              <a:rPr lang="en-US" b="1" dirty="0" smtClean="0"/>
              <a:t>IF</a:t>
            </a:r>
            <a:r>
              <a:rPr lang="en-US" dirty="0" smtClean="0"/>
              <a:t> (instruction fetch), </a:t>
            </a:r>
            <a:r>
              <a:rPr lang="en-US" b="1" dirty="0" smtClean="0"/>
              <a:t>ID</a:t>
            </a:r>
            <a:r>
              <a:rPr lang="en-US" dirty="0" smtClean="0"/>
              <a:t> (instruction decode), </a:t>
            </a:r>
            <a:r>
              <a:rPr lang="en-US" b="1" dirty="0" smtClean="0"/>
              <a:t>IE</a:t>
            </a:r>
            <a:r>
              <a:rPr lang="en-US" dirty="0" smtClean="0"/>
              <a:t> (instruction execute), and </a:t>
            </a:r>
            <a:r>
              <a:rPr lang="en-US" b="1" dirty="0" smtClean="0"/>
              <a:t>IS</a:t>
            </a:r>
            <a:r>
              <a:rPr lang="en-US" dirty="0" smtClean="0"/>
              <a:t> (instruction results store).</a:t>
            </a:r>
          </a:p>
          <a:p>
            <a:r>
              <a:rPr lang="en-US" b="1" dirty="0" err="1" smtClean="0"/>
              <a:t>Asumsi</a:t>
            </a:r>
            <a:r>
              <a:rPr lang="en-US" b="1" dirty="0" smtClean="0"/>
              <a:t>: </a:t>
            </a:r>
            <a:r>
              <a:rPr lang="en-US" dirty="0" err="1" smtClean="0"/>
              <a:t>instruksi</a:t>
            </a:r>
            <a:r>
              <a:rPr lang="en-US" dirty="0" smtClean="0"/>
              <a:t> i4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conditional branch.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smtClean="0"/>
              <a:t>branch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branch condition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Asumsi</a:t>
            </a:r>
            <a:r>
              <a:rPr lang="en-US" b="1" dirty="0" smtClean="0"/>
              <a:t>: </a:t>
            </a:r>
            <a:r>
              <a:rPr lang="en-US" dirty="0" err="1" smtClean="0"/>
              <a:t>ketika</a:t>
            </a:r>
            <a:r>
              <a:rPr lang="en-US" dirty="0" smtClean="0"/>
              <a:t> branch instruction di fetch-</a:t>
            </a:r>
            <a:r>
              <a:rPr lang="en-US" dirty="0" err="1" smtClean="0"/>
              <a:t>kan</a:t>
            </a:r>
            <a:r>
              <a:rPr lang="en-US" dirty="0" smtClean="0"/>
              <a:t>, pipeline </a:t>
            </a:r>
            <a:r>
              <a:rPr lang="en-US" dirty="0" err="1" smtClean="0"/>
              <a:t>akan</a:t>
            </a:r>
            <a:r>
              <a:rPr lang="en-US" dirty="0" smtClean="0"/>
              <a:t> stall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branch instruction di fetch-</a:t>
            </a:r>
            <a:r>
              <a:rPr lang="en-US" dirty="0" err="1" smtClean="0"/>
              <a:t>kan.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1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08604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20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Pipeline “Stall” Due to Data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Data dependency </a:t>
            </a:r>
            <a:r>
              <a:rPr lang="en-US" dirty="0" err="1" smtClean="0"/>
              <a:t>pada</a:t>
            </a:r>
            <a:r>
              <a:rPr lang="en-US" dirty="0" smtClean="0"/>
              <a:t> pipeline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operand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Ii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Ii </a:t>
            </a:r>
            <a:r>
              <a:rPr lang="en-US" dirty="0" err="1" smtClean="0"/>
              <a:t>dapat</a:t>
            </a:r>
            <a:r>
              <a:rPr lang="en-US" dirty="0" smtClean="0"/>
              <a:t> di fetch-</a:t>
            </a:r>
            <a:r>
              <a:rPr lang="en-US" dirty="0" err="1" smtClean="0"/>
              <a:t>kan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operand-</a:t>
            </a:r>
            <a:r>
              <a:rPr lang="en-US" dirty="0" err="1" smtClean="0"/>
              <a:t>nya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049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ADD R1, R2, R3; 	R3</a:t>
            </a:r>
            <a:r>
              <a:rPr lang="pt-BR" dirty="0" smtClean="0">
                <a:sym typeface="Wingdings" pitchFamily="2" charset="2"/>
              </a:rPr>
              <a:t></a:t>
            </a:r>
            <a:r>
              <a:rPr lang="pt-BR" dirty="0" smtClean="0"/>
              <a:t>R1 + </a:t>
            </a:r>
            <a:r>
              <a:rPr lang="pt-BR" dirty="0"/>
              <a:t>R2</a:t>
            </a:r>
          </a:p>
          <a:p>
            <a:r>
              <a:rPr lang="en-US" dirty="0"/>
              <a:t>SL R3; </a:t>
            </a:r>
            <a:r>
              <a:rPr lang="en-US" dirty="0" smtClean="0"/>
              <a:t>			R3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SL(R3</a:t>
            </a:r>
            <a:r>
              <a:rPr lang="en-US" dirty="0"/>
              <a:t>)</a:t>
            </a:r>
          </a:p>
          <a:p>
            <a:r>
              <a:rPr lang="pt-BR" dirty="0"/>
              <a:t>SUB </a:t>
            </a:r>
            <a:r>
              <a:rPr lang="pt-BR" dirty="0" smtClean="0"/>
              <a:t>R5, R6, R4; 	R4 </a:t>
            </a:r>
            <a:r>
              <a:rPr lang="pt-BR" dirty="0" smtClean="0">
                <a:sym typeface="Wingdings" pitchFamily="2" charset="2"/>
              </a:rPr>
              <a:t></a:t>
            </a:r>
            <a:r>
              <a:rPr lang="pt-BR" dirty="0" smtClean="0"/>
              <a:t>R5-R6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8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</a:t>
            </a:r>
            <a:r>
              <a:rPr lang="en-US" baseline="-25000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menjumlahkan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R1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R2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disimpan</a:t>
            </a:r>
            <a:r>
              <a:rPr lang="en-US" dirty="0" smtClean="0">
                <a:sym typeface="Wingdings" pitchFamily="2" charset="2"/>
              </a:rPr>
              <a:t> di R3.</a:t>
            </a:r>
          </a:p>
          <a:p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 I</a:t>
            </a:r>
            <a:r>
              <a:rPr lang="en-US" baseline="-25000" dirty="0" smtClean="0">
                <a:sym typeface="Wingdings" pitchFamily="2" charset="2"/>
              </a:rPr>
              <a:t>i+1 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menggeser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R3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disimpan</a:t>
            </a:r>
            <a:r>
              <a:rPr lang="en-US" dirty="0" smtClean="0">
                <a:sym typeface="Wingdings" pitchFamily="2" charset="2"/>
              </a:rPr>
              <a:t> di R3. </a:t>
            </a:r>
          </a:p>
          <a:p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ketiga</a:t>
            </a:r>
            <a:r>
              <a:rPr lang="en-US" dirty="0" smtClean="0">
                <a:sym typeface="Wingdings" pitchFamily="2" charset="2"/>
              </a:rPr>
              <a:t> I</a:t>
            </a:r>
            <a:r>
              <a:rPr lang="en-US" baseline="-25000" dirty="0" smtClean="0">
                <a:sym typeface="Wingdings" pitchFamily="2" charset="2"/>
              </a:rPr>
              <a:t>i+2 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pengurangan</a:t>
            </a:r>
            <a:r>
              <a:rPr lang="en-US" dirty="0" smtClean="0">
                <a:sym typeface="Wingdings" pitchFamily="2" charset="2"/>
              </a:rPr>
              <a:t> R5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R6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disimpan</a:t>
            </a:r>
            <a:r>
              <a:rPr lang="en-US" dirty="0" smtClean="0">
                <a:sym typeface="Wingdings" pitchFamily="2" charset="2"/>
              </a:rPr>
              <a:t> di R4.</a:t>
            </a:r>
          </a:p>
        </p:txBody>
      </p:sp>
    </p:spTree>
    <p:extLst>
      <p:ext uri="{BB962C8B-B14F-4D97-AF65-F5344CB8AC3E}">
        <p14:creationId xmlns:p14="http://schemas.microsoft.com/office/powerpoint/2010/main" val="360478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477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Instruksi Pipeline</vt:lpstr>
      <vt:lpstr>Instruksi Pipeline</vt:lpstr>
      <vt:lpstr>Pipeline “Stall”  Due to Instruction Dependency</vt:lpstr>
      <vt:lpstr>Example</vt:lpstr>
      <vt:lpstr>Example</vt:lpstr>
      <vt:lpstr>Pipeline “Stall” Due to Data Dependency</vt:lpstr>
      <vt:lpstr>CONTOH</vt:lpstr>
      <vt:lpstr>CONTOH</vt:lpstr>
      <vt:lpstr>CONTOH</vt:lpstr>
      <vt:lpstr>CONTOH</vt:lpstr>
      <vt:lpstr>DATA DEPENDENCY</vt:lpstr>
      <vt:lpstr>CONTOH 2: read-after-write</vt:lpstr>
      <vt:lpstr>read-after-write</vt:lpstr>
      <vt:lpstr>CONTOH 3</vt:lpstr>
      <vt:lpstr>CONTOH 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 Lindstrom</dc:creator>
  <cp:lastModifiedBy>Lindstrom</cp:lastModifiedBy>
  <cp:revision>28</cp:revision>
  <dcterms:created xsi:type="dcterms:W3CDTF">2013-12-15T11:05:28Z</dcterms:created>
  <dcterms:modified xsi:type="dcterms:W3CDTF">2015-01-06T02:57:35Z</dcterms:modified>
</cp:coreProperties>
</file>