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4" r:id="rId19"/>
    <p:sldId id="275" r:id="rId20"/>
    <p:sldId id="276" r:id="rId21"/>
    <p:sldId id="273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7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0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5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1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0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8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2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5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9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9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17882-0E6E-4F95-BF78-13FF36BC7875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2C7B8-4FD2-433F-93B6-67C092A1E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772400" cy="1470025"/>
          </a:xfrm>
        </p:spPr>
        <p:txBody>
          <a:bodyPr/>
          <a:lstStyle/>
          <a:p>
            <a:r>
              <a:rPr lang="en-US" b="1" dirty="0"/>
              <a:t>ORGANISASI </a:t>
            </a:r>
            <a:r>
              <a:rPr lang="en-US" b="1" dirty="0" smtClean="0"/>
              <a:t>DAN </a:t>
            </a:r>
            <a:r>
              <a:rPr lang="en-US" b="1" dirty="0"/>
              <a:t>ARSITEKTUR KOMPUTER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4096" y="3178314"/>
            <a:ext cx="6255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274320" algn="l"/>
              </a:tabLst>
            </a:pPr>
            <a:r>
              <a:rPr lang="en-US" sz="4000" b="1" dirty="0" smtClean="0">
                <a:ea typeface="Times New Roman"/>
              </a:rPr>
              <a:t>STRUKTUR DAN FUNGSI CPU</a:t>
            </a:r>
            <a:endParaRPr lang="en-US" sz="4000" b="1" dirty="0"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9362" y="4572000"/>
            <a:ext cx="3692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274320" algn="l"/>
              </a:tabLst>
            </a:pPr>
            <a:r>
              <a:rPr lang="en-US" b="1" dirty="0" err="1" smtClean="0">
                <a:ea typeface="Times New Roman"/>
              </a:rPr>
              <a:t>Mochamad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Fajar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Wicaksono</a:t>
            </a:r>
            <a:r>
              <a:rPr lang="en-US" b="1" dirty="0" smtClean="0">
                <a:ea typeface="Times New Roman"/>
              </a:rPr>
              <a:t>, </a:t>
            </a:r>
            <a:r>
              <a:rPr lang="en-US" b="1" dirty="0" err="1" smtClean="0">
                <a:ea typeface="Times New Roman"/>
              </a:rPr>
              <a:t>M.Kom</a:t>
            </a:r>
            <a:endParaRPr lang="en-US" b="1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33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MIKRO OPERASI: INDIRECT CYCLE</a:t>
            </a:r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8975" indent="-688975"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t1 : MAR </a:t>
            </a:r>
            <a:r>
              <a:rPr lang="en-US" b="1" dirty="0" smtClean="0">
                <a:solidFill>
                  <a:srgbClr val="000000"/>
                </a:solidFill>
                <a:sym typeface="Wingdings" pitchFamily="2" charset="2"/>
              </a:rPr>
              <a:t> (IR(Address))</a:t>
            </a:r>
          </a:p>
          <a:p>
            <a:pPr marL="688975" indent="-688975"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t2 : MBR </a:t>
            </a:r>
            <a:r>
              <a:rPr lang="en-US" b="1" dirty="0" smtClean="0">
                <a:solidFill>
                  <a:srgbClr val="000000"/>
                </a:solidFill>
                <a:sym typeface="Wingdings" pitchFamily="2" charset="2"/>
              </a:rPr>
              <a:t> Memory</a:t>
            </a:r>
          </a:p>
          <a:p>
            <a:pPr marL="688975" indent="-688975">
              <a:buFontTx/>
              <a:buNone/>
            </a:pPr>
            <a:r>
              <a:rPr lang="en-US" b="1" dirty="0" smtClean="0">
                <a:solidFill>
                  <a:srgbClr val="000000"/>
                </a:solidFill>
                <a:sym typeface="Wingdings" pitchFamily="2" charset="2"/>
              </a:rPr>
              <a:t>t3 : IR(Address)  (MBR(Address))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marL="688975" indent="-688975"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Address Field </a:t>
            </a:r>
            <a:r>
              <a:rPr lang="en-US" dirty="0" err="1" smtClean="0">
                <a:solidFill>
                  <a:srgbClr val="000000"/>
                </a:solidFill>
              </a:rPr>
              <a:t>suatu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instruksi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kirim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</a:t>
            </a:r>
            <a:r>
              <a:rPr lang="en-US" dirty="0" smtClean="0">
                <a:solidFill>
                  <a:srgbClr val="000000"/>
                </a:solidFill>
              </a:rPr>
              <a:t> MAR.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Kemudian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digunakan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fecth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alamat</a:t>
            </a:r>
            <a:r>
              <a:rPr lang="en-US" dirty="0" smtClean="0">
                <a:solidFill>
                  <a:srgbClr val="000000"/>
                </a:solidFill>
              </a:rPr>
              <a:t> operand.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Akhirnya</a:t>
            </a:r>
            <a:r>
              <a:rPr lang="en-US" dirty="0" smtClean="0">
                <a:solidFill>
                  <a:srgbClr val="000000"/>
                </a:solidFill>
              </a:rPr>
              <a:t> address field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IR di updated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MBR.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MIKRO OPERASI: INTERRUPT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interrupt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MIKRO OPERASI: INTERRUPT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t1: MBR ← (PC)</a:t>
            </a:r>
          </a:p>
          <a:p>
            <a:pPr marL="0" indent="0">
              <a:buNone/>
            </a:pPr>
            <a:r>
              <a:rPr lang="en-US" b="1" dirty="0"/>
              <a:t>t2: MAR ← </a:t>
            </a:r>
            <a:r>
              <a:rPr lang="en-US" b="1" dirty="0" err="1"/>
              <a:t>Save_Address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PC </a:t>
            </a:r>
            <a:r>
              <a:rPr lang="en-US" b="1" dirty="0"/>
              <a:t>← </a:t>
            </a:r>
            <a:r>
              <a:rPr lang="en-US" b="1" dirty="0" err="1"/>
              <a:t>Routine_Address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t3: Memory ← (MBR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PC di transfer </a:t>
            </a:r>
            <a:r>
              <a:rPr lang="en-US" dirty="0" err="1" smtClean="0"/>
              <a:t>ke</a:t>
            </a:r>
            <a:r>
              <a:rPr lang="en-US" dirty="0" smtClean="0"/>
              <a:t> MBR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PC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interrupt.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MAR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PC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PC di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start of interrupt-processing routine.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MBR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PC yang lama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memory </a:t>
            </a:r>
            <a:r>
              <a:rPr lang="en-US" dirty="0" err="1" smtClean="0"/>
              <a:t>dan</a:t>
            </a:r>
            <a:r>
              <a:rPr lang="en-US" dirty="0" smtClean="0"/>
              <a:t> processor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1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MIKRO OPERASI: EXECUTE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Instruksi</a:t>
            </a:r>
            <a:r>
              <a:rPr lang="en-US" b="1" dirty="0" smtClean="0"/>
              <a:t> </a:t>
            </a:r>
            <a:r>
              <a:rPr lang="en-US" b="1" dirty="0" err="1" smtClean="0"/>
              <a:t>Penjumlahan</a:t>
            </a:r>
            <a:r>
              <a:rPr lang="en-US" b="1" dirty="0" smtClean="0"/>
              <a:t>: ADD R1,X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dirty="0"/>
              <a:t>t1: MAR ← (IR(address))</a:t>
            </a:r>
          </a:p>
          <a:p>
            <a:pPr marL="0" indent="0">
              <a:buNone/>
            </a:pPr>
            <a:r>
              <a:rPr lang="en-US" dirty="0"/>
              <a:t>t2: MBR ← Memory</a:t>
            </a:r>
          </a:p>
          <a:p>
            <a:pPr marL="0" indent="0">
              <a:buNone/>
            </a:pPr>
            <a:r>
              <a:rPr lang="en-US" dirty="0"/>
              <a:t>t3: R1 ← (R1) + (MBR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b="1" dirty="0" smtClean="0"/>
              <a:t>, </a:t>
            </a:r>
            <a:r>
              <a:rPr lang="en-US" dirty="0" smtClean="0">
                <a:solidFill>
                  <a:srgbClr val="000000"/>
                </a:solidFill>
              </a:rPr>
              <a:t>Address Field </a:t>
            </a:r>
            <a:r>
              <a:rPr lang="en-US" dirty="0" err="1" smtClean="0">
                <a:solidFill>
                  <a:srgbClr val="000000"/>
                </a:solidFill>
              </a:rPr>
              <a:t>suatu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instruksi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kirim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</a:t>
            </a:r>
            <a:r>
              <a:rPr lang="en-US" dirty="0" smtClean="0">
                <a:solidFill>
                  <a:srgbClr val="000000"/>
                </a:solidFill>
              </a:rPr>
              <a:t> MAR.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Kemudian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lokasi</a:t>
            </a:r>
            <a:r>
              <a:rPr lang="en-US" dirty="0" smtClean="0">
                <a:solidFill>
                  <a:srgbClr val="000000"/>
                </a:solidFill>
              </a:rPr>
              <a:t> memory yang </a:t>
            </a:r>
            <a:r>
              <a:rPr lang="en-US" dirty="0" err="1" smtClean="0">
                <a:solidFill>
                  <a:srgbClr val="000000"/>
                </a:solidFill>
              </a:rPr>
              <a:t>direferensikan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dibaca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Isi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R1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MBR </a:t>
            </a:r>
            <a:r>
              <a:rPr lang="en-US" dirty="0" err="1" smtClean="0">
                <a:solidFill>
                  <a:srgbClr val="000000"/>
                </a:solidFill>
              </a:rPr>
              <a:t>dijumlahkan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oleh</a:t>
            </a:r>
            <a:r>
              <a:rPr lang="en-US" dirty="0" smtClean="0">
                <a:solidFill>
                  <a:srgbClr val="000000"/>
                </a:solidFill>
              </a:rPr>
              <a:t> ALU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MIKRO OPERASI: EXECUTE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ISZ </a:t>
            </a:r>
            <a:r>
              <a:rPr lang="en-US" b="1" dirty="0" smtClean="0"/>
              <a:t>X  </a:t>
            </a:r>
            <a:r>
              <a:rPr lang="en-US" b="1" dirty="0" smtClean="0">
                <a:sym typeface="Wingdings" pitchFamily="2" charset="2"/>
              </a:rPr>
              <a:t> increment and skip if zero</a:t>
            </a:r>
          </a:p>
          <a:p>
            <a:pPr marL="0" indent="0">
              <a:buNone/>
            </a:pPr>
            <a:endParaRPr lang="en-US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/>
              <a:t>t1: MAR ← (IR(address))</a:t>
            </a:r>
          </a:p>
          <a:p>
            <a:pPr marL="0" indent="0">
              <a:buNone/>
            </a:pPr>
            <a:r>
              <a:rPr lang="en-US" dirty="0"/>
              <a:t>t2: MBR ← Memory</a:t>
            </a:r>
          </a:p>
          <a:p>
            <a:pPr marL="0" indent="0">
              <a:buNone/>
            </a:pPr>
            <a:r>
              <a:rPr lang="en-US" dirty="0"/>
              <a:t>t3: MBR ← (MBR) + 1</a:t>
            </a:r>
          </a:p>
          <a:p>
            <a:pPr marL="0" indent="0">
              <a:buNone/>
            </a:pPr>
            <a:r>
              <a:rPr lang="en-US" dirty="0"/>
              <a:t>t4: Memory ← (MBR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If </a:t>
            </a:r>
            <a:r>
              <a:rPr lang="en-US" dirty="0"/>
              <a:t>((MBR) = 0) then (PC ← (PC) + I)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437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Setiap fase siklus instruksi dapat di uraikan menjadi operasi mikro elementer.</a:t>
            </a:r>
          </a:p>
          <a:p>
            <a:r>
              <a:rPr lang="id-ID" dirty="0" smtClean="0"/>
              <a:t>Ada empat buah kode siklus instruksi (ICC). </a:t>
            </a:r>
          </a:p>
          <a:p>
            <a:r>
              <a:rPr lang="id-ID" dirty="0" smtClean="0"/>
              <a:t>ICC menandai status CPU dalam hal bagian tempat siklus tersebut berada.</a:t>
            </a:r>
            <a:endParaRPr lang="en-US" dirty="0" smtClean="0"/>
          </a:p>
          <a:p>
            <a:pPr indent="3175">
              <a:lnSpc>
                <a:spcPct val="135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00 : Fetch</a:t>
            </a:r>
          </a:p>
          <a:p>
            <a:pPr indent="3175">
              <a:lnSpc>
                <a:spcPct val="135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01 : Indirect</a:t>
            </a:r>
          </a:p>
          <a:p>
            <a:pPr indent="3175">
              <a:lnSpc>
                <a:spcPct val="135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10 : Execute</a:t>
            </a:r>
          </a:p>
          <a:p>
            <a:pPr indent="3175">
              <a:lnSpc>
                <a:spcPct val="135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11 : </a:t>
            </a:r>
            <a:r>
              <a:rPr lang="en-US" b="1" dirty="0" err="1" smtClean="0">
                <a:solidFill>
                  <a:srgbClr val="000000"/>
                </a:solidFill>
              </a:rPr>
              <a:t>Intrrupt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 CYCLE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67" y="1600200"/>
            <a:ext cx="6876933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2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6172200" cy="1143000"/>
          </a:xfrm>
          <a:solidFill>
            <a:schemeClr val="bg1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838200" indent="-838200" eaLnBrk="1" hangingPunct="1">
              <a:defRPr/>
            </a:pPr>
            <a:r>
              <a:rPr lang="id-ID" b="1" dirty="0" smtClean="0"/>
              <a:t>KONTROL CPU</a:t>
            </a:r>
            <a:endParaRPr lang="en-US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2211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None/>
              <a:tabLst>
                <a:tab pos="457200" algn="l"/>
              </a:tabLst>
            </a:pPr>
            <a:r>
              <a:rPr lang="id-ID" dirty="0" smtClean="0"/>
              <a:t>Karakterisasi </a:t>
            </a:r>
            <a:r>
              <a:rPr lang="en-US" dirty="0"/>
              <a:t>C</a:t>
            </a:r>
            <a:r>
              <a:rPr lang="id-ID" dirty="0" smtClean="0"/>
              <a:t>ontrol</a:t>
            </a:r>
            <a:r>
              <a:rPr lang="en-US" dirty="0" smtClean="0"/>
              <a:t> Unit</a:t>
            </a:r>
            <a:r>
              <a:rPr lang="id-ID" dirty="0" smtClean="0"/>
              <a:t>:</a:t>
            </a:r>
          </a:p>
          <a:p>
            <a:pPr marL="533400" lvl="1" indent="-533400">
              <a:buFontTx/>
              <a:buAutoNum type="arabicPeriod"/>
            </a:pPr>
            <a:r>
              <a:rPr lang="id-ID" dirty="0" smtClean="0"/>
              <a:t>Menentukan elemen dasar CPU</a:t>
            </a:r>
          </a:p>
          <a:p>
            <a:pPr marL="533400" lvl="1" indent="-533400">
              <a:buFontTx/>
              <a:buAutoNum type="arabicPeriod"/>
            </a:pPr>
            <a:r>
              <a:rPr lang="id-ID" dirty="0" smtClean="0"/>
              <a:t>Menjelaskan operasi mikro yang akan dilakukan CPU</a:t>
            </a:r>
          </a:p>
          <a:p>
            <a:pPr marL="533400" lvl="1" indent="-533400">
              <a:buFontTx/>
              <a:buAutoNum type="arabicPeriod"/>
            </a:pPr>
            <a:r>
              <a:rPr lang="id-ID" dirty="0" smtClean="0"/>
              <a:t>Menentukan fungsi-fungsi yang harus dilakukan </a:t>
            </a:r>
            <a:r>
              <a:rPr lang="en-US" dirty="0" smtClean="0"/>
              <a:t>control </a:t>
            </a:r>
            <a:r>
              <a:rPr lang="id-ID" dirty="0" smtClean="0"/>
              <a:t>unit </a:t>
            </a:r>
            <a:r>
              <a:rPr lang="en-US" dirty="0" err="1" smtClean="0"/>
              <a:t>untuk</a:t>
            </a:r>
            <a:r>
              <a:rPr lang="id-ID" dirty="0" smtClean="0"/>
              <a:t> pembentukan operasi mikro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Elemen </a:t>
            </a:r>
            <a:r>
              <a:rPr lang="en-US" b="1" dirty="0" smtClean="0"/>
              <a:t>D</a:t>
            </a:r>
            <a:r>
              <a:rPr lang="id-ID" b="1" dirty="0" smtClean="0"/>
              <a:t>asar </a:t>
            </a:r>
            <a:r>
              <a:rPr lang="en-US" b="1" dirty="0" smtClean="0"/>
              <a:t>F</a:t>
            </a:r>
            <a:r>
              <a:rPr lang="id-ID" b="1" dirty="0" smtClean="0"/>
              <a:t>ungsional CPU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ALU</a:t>
            </a:r>
          </a:p>
          <a:p>
            <a:r>
              <a:rPr lang="en-US" b="1" dirty="0" smtClean="0"/>
              <a:t>Register</a:t>
            </a:r>
            <a:r>
              <a:rPr lang="en-US" dirty="0" smtClean="0"/>
              <a:t> : </a:t>
            </a:r>
            <a:r>
              <a:rPr lang="en-US" dirty="0" err="1"/>
              <a:t>menyimpan</a:t>
            </a:r>
            <a:r>
              <a:rPr lang="en-US" dirty="0"/>
              <a:t> data (</a:t>
            </a:r>
            <a:r>
              <a:rPr lang="en-US" dirty="0" err="1"/>
              <a:t>informasi</a:t>
            </a:r>
            <a:r>
              <a:rPr lang="en-US" dirty="0"/>
              <a:t> status program, </a:t>
            </a:r>
            <a:r>
              <a:rPr lang="en-US" dirty="0" err="1"/>
              <a:t>memori</a:t>
            </a:r>
            <a:r>
              <a:rPr lang="en-US" dirty="0"/>
              <a:t>, </a:t>
            </a:r>
            <a:r>
              <a:rPr lang="en-US" dirty="0" smtClean="0"/>
              <a:t>register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I/O)</a:t>
            </a:r>
            <a:endParaRPr lang="en-US" dirty="0" smtClean="0"/>
          </a:p>
          <a:p>
            <a:r>
              <a:rPr lang="en-US" b="1" dirty="0"/>
              <a:t>Internal data </a:t>
            </a:r>
            <a:r>
              <a:rPr lang="en-US" b="1" dirty="0" smtClean="0"/>
              <a:t>paths</a:t>
            </a:r>
            <a:r>
              <a:rPr lang="en-US" dirty="0" smtClean="0"/>
              <a:t>: </a:t>
            </a:r>
            <a:r>
              <a:rPr lang="en-US" dirty="0" err="1"/>
              <a:t>memindahkan</a:t>
            </a:r>
            <a:r>
              <a:rPr lang="en-US" dirty="0"/>
              <a:t> data </a:t>
            </a:r>
            <a:r>
              <a:rPr lang="en-US" dirty="0" err="1"/>
              <a:t>antar</a:t>
            </a:r>
            <a:r>
              <a:rPr lang="en-US" dirty="0"/>
              <a:t> register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register </a:t>
            </a:r>
            <a:r>
              <a:rPr lang="en-US" dirty="0" err="1"/>
              <a:t>dan</a:t>
            </a:r>
            <a:r>
              <a:rPr lang="en-US" dirty="0"/>
              <a:t> ALU</a:t>
            </a:r>
          </a:p>
          <a:p>
            <a:r>
              <a:rPr lang="en-US" b="1" dirty="0" smtClean="0"/>
              <a:t>External </a:t>
            </a:r>
            <a:r>
              <a:rPr lang="en-US" b="1" dirty="0"/>
              <a:t>data </a:t>
            </a:r>
            <a:r>
              <a:rPr lang="en-US" b="1" dirty="0" smtClean="0"/>
              <a:t>paths</a:t>
            </a:r>
            <a:r>
              <a:rPr lang="en-US" dirty="0" smtClean="0"/>
              <a:t>: </a:t>
            </a:r>
            <a:r>
              <a:rPr lang="en-US" dirty="0" err="1"/>
              <a:t>menghubungkan</a:t>
            </a:r>
            <a:r>
              <a:rPr lang="en-US" dirty="0"/>
              <a:t> register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 smtClean="0"/>
              <a:t>danterkadang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bus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b="1" dirty="0" smtClean="0"/>
              <a:t>Control </a:t>
            </a:r>
            <a:r>
              <a:rPr lang="en-US" b="1" dirty="0"/>
              <a:t>unit</a:t>
            </a:r>
          </a:p>
        </p:txBody>
      </p:sp>
    </p:spTree>
    <p:extLst>
      <p:ext uri="{BB962C8B-B14F-4D97-AF65-F5344CB8AC3E}">
        <p14:creationId xmlns:p14="http://schemas.microsoft.com/office/powerpoint/2010/main" val="9118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Elemen </a:t>
            </a:r>
            <a:r>
              <a:rPr lang="en-US" b="1" dirty="0" smtClean="0"/>
              <a:t>D</a:t>
            </a:r>
            <a:r>
              <a:rPr lang="id-ID" b="1" dirty="0" smtClean="0"/>
              <a:t>asar </a:t>
            </a:r>
            <a:r>
              <a:rPr lang="en-US" b="1" dirty="0" smtClean="0"/>
              <a:t>F</a:t>
            </a:r>
            <a:r>
              <a:rPr lang="id-ID" b="1" dirty="0" smtClean="0"/>
              <a:t>ungsional CPU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Control Unit:</a:t>
            </a:r>
          </a:p>
          <a:p>
            <a:r>
              <a:rPr lang="en-US" b="1" dirty="0" smtClean="0"/>
              <a:t>Sequencing (</a:t>
            </a:r>
            <a:r>
              <a:rPr lang="en-US" b="1" dirty="0" err="1" smtClean="0"/>
              <a:t>Pengurutan</a:t>
            </a:r>
            <a:r>
              <a:rPr lang="en-US" b="1" dirty="0" smtClean="0"/>
              <a:t>)</a:t>
            </a:r>
          </a:p>
          <a:p>
            <a:pPr marL="346075" indent="0">
              <a:buNone/>
            </a:pPr>
            <a:r>
              <a:rPr lang="en-US" dirty="0" smtClean="0"/>
              <a:t>Control Unit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bedasarkan</a:t>
            </a:r>
            <a:r>
              <a:rPr lang="en-US" dirty="0" smtClean="0"/>
              <a:t> 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Execution (</a:t>
            </a:r>
            <a:r>
              <a:rPr lang="en-US" b="1" dirty="0" err="1" smtClean="0"/>
              <a:t>Eksekusi</a:t>
            </a:r>
            <a:r>
              <a:rPr lang="en-US" b="1" dirty="0" smtClean="0"/>
              <a:t>)</a:t>
            </a:r>
          </a:p>
          <a:p>
            <a:pPr marL="346075" indent="0">
              <a:buNone/>
            </a:pPr>
            <a:r>
              <a:rPr lang="en-US" dirty="0" smtClean="0"/>
              <a:t>Control unit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YANG AKAN DIPELAJARI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 OPERATION</a:t>
            </a:r>
          </a:p>
          <a:p>
            <a:r>
              <a:rPr lang="en-US" dirty="0" smtClean="0"/>
              <a:t>REGISTER ORGANIZATION</a:t>
            </a:r>
          </a:p>
          <a:p>
            <a:r>
              <a:rPr lang="en-US" dirty="0" smtClean="0"/>
              <a:t>STACK ORGANIZATION</a:t>
            </a:r>
          </a:p>
          <a:p>
            <a:r>
              <a:rPr lang="en-US" dirty="0" smtClean="0"/>
              <a:t>REVERSE POLISH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 SIGNAL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Input 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Clock</a:t>
            </a:r>
            <a:r>
              <a:rPr lang="en-US" dirty="0" smtClean="0">
                <a:solidFill>
                  <a:srgbClr val="000000"/>
                </a:solidFill>
              </a:rPr>
              <a:t> : control unit </a:t>
            </a:r>
            <a:r>
              <a:rPr lang="en-US" dirty="0" err="1" smtClean="0">
                <a:solidFill>
                  <a:srgbClr val="000000"/>
                </a:solidFill>
              </a:rPr>
              <a:t>menyebabkan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sekumpulan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operasi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mikro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dilakukan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setiap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pulsa</a:t>
            </a:r>
            <a:r>
              <a:rPr lang="en-US" dirty="0" smtClean="0">
                <a:solidFill>
                  <a:srgbClr val="000000"/>
                </a:solidFill>
              </a:rPr>
              <a:t> clock. </a:t>
            </a:r>
            <a:r>
              <a:rPr lang="en-US" dirty="0" err="1" smtClean="0">
                <a:solidFill>
                  <a:srgbClr val="000000"/>
                </a:solidFill>
              </a:rPr>
              <a:t>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biasanya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disebut</a:t>
            </a:r>
            <a:r>
              <a:rPr lang="en-US" dirty="0" smtClean="0">
                <a:solidFill>
                  <a:srgbClr val="000000"/>
                </a:solidFill>
              </a:rPr>
              <a:t> processor cycle time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clock </a:t>
            </a:r>
            <a:r>
              <a:rPr lang="en-US" dirty="0">
                <a:solidFill>
                  <a:srgbClr val="000000"/>
                </a:solidFill>
              </a:rPr>
              <a:t>cycle </a:t>
            </a:r>
            <a:r>
              <a:rPr lang="en-US" dirty="0" smtClean="0">
                <a:solidFill>
                  <a:srgbClr val="000000"/>
                </a:solidFill>
              </a:rPr>
              <a:t>time.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Instruction Register</a:t>
            </a:r>
            <a:r>
              <a:rPr lang="en-US" dirty="0" smtClean="0">
                <a:solidFill>
                  <a:srgbClr val="000000"/>
                </a:solidFill>
              </a:rPr>
              <a:t> : </a:t>
            </a:r>
            <a:r>
              <a:rPr lang="en-US" dirty="0" err="1" smtClean="0">
                <a:solidFill>
                  <a:srgbClr val="000000"/>
                </a:solidFill>
              </a:rPr>
              <a:t>opcode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mode </a:t>
            </a:r>
            <a:r>
              <a:rPr lang="en-US" dirty="0" err="1" smtClean="0">
                <a:solidFill>
                  <a:srgbClr val="000000"/>
                </a:solidFill>
              </a:rPr>
              <a:t>pengalamatan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instruksi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digunakan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menentukan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operasi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mikro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mana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dilakukan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selama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siklus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eksekusi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Flags</a:t>
            </a:r>
            <a:r>
              <a:rPr lang="en-US" dirty="0" smtClean="0">
                <a:solidFill>
                  <a:srgbClr val="000000"/>
                </a:solidFill>
              </a:rPr>
              <a:t> : </a:t>
            </a:r>
            <a:r>
              <a:rPr lang="en-US" dirty="0" err="1" smtClean="0">
                <a:solidFill>
                  <a:srgbClr val="000000"/>
                </a:solidFill>
              </a:rPr>
              <a:t>digunakan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oleh</a:t>
            </a:r>
            <a:r>
              <a:rPr lang="en-US" dirty="0" smtClean="0">
                <a:solidFill>
                  <a:srgbClr val="000000"/>
                </a:solidFill>
              </a:rPr>
              <a:t> control unit </a:t>
            </a:r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menentukan</a:t>
            </a:r>
            <a:r>
              <a:rPr lang="en-US" dirty="0" smtClean="0">
                <a:solidFill>
                  <a:srgbClr val="000000"/>
                </a:solidFill>
              </a:rPr>
              <a:t> status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proscessor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hasil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operasi</a:t>
            </a:r>
            <a:r>
              <a:rPr lang="en-US" dirty="0" smtClean="0">
                <a:solidFill>
                  <a:srgbClr val="000000"/>
                </a:solidFill>
              </a:rPr>
              <a:t> ALU.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Control Signals to Control Bus: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bagian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sistem</a:t>
            </a:r>
            <a:r>
              <a:rPr lang="en-US" dirty="0" smtClean="0">
                <a:solidFill>
                  <a:srgbClr val="000000"/>
                </a:solidFill>
              </a:rPr>
              <a:t> bus yang </a:t>
            </a:r>
            <a:r>
              <a:rPr lang="en-US" dirty="0" err="1" smtClean="0">
                <a:solidFill>
                  <a:srgbClr val="000000"/>
                </a:solidFill>
              </a:rPr>
              <a:t>menyediakan</a:t>
            </a:r>
            <a:r>
              <a:rPr lang="en-US" dirty="0" smtClean="0">
                <a:solidFill>
                  <a:srgbClr val="000000"/>
                </a:solidFill>
              </a:rPr>
              <a:t> signal </a:t>
            </a:r>
            <a:r>
              <a:rPr lang="en-US" dirty="0" err="1" smtClean="0">
                <a:solidFill>
                  <a:srgbClr val="000000"/>
                </a:solidFill>
              </a:rPr>
              <a:t>ke</a:t>
            </a:r>
            <a:r>
              <a:rPr lang="en-US" dirty="0" smtClean="0">
                <a:solidFill>
                  <a:srgbClr val="000000"/>
                </a:solidFill>
              </a:rPr>
              <a:t> control unit.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0000"/>
                </a:solidFill>
              </a:rPr>
              <a:t>Output 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Control Signals Within the CPU : </a:t>
            </a:r>
            <a:r>
              <a:rPr lang="en-US" dirty="0" err="1" smtClean="0">
                <a:solidFill>
                  <a:srgbClr val="000000"/>
                </a:solidFill>
              </a:rPr>
              <a:t>misalnya</a:t>
            </a:r>
            <a:r>
              <a:rPr lang="en-US" dirty="0" smtClean="0">
                <a:solidFill>
                  <a:srgbClr val="000000"/>
                </a:solidFill>
              </a:rPr>
              <a:t> control signal yang </a:t>
            </a:r>
            <a:r>
              <a:rPr lang="en-US" dirty="0" err="1" smtClean="0">
                <a:solidFill>
                  <a:srgbClr val="000000"/>
                </a:solidFill>
              </a:rPr>
              <a:t>menyebabkan</a:t>
            </a:r>
            <a:r>
              <a:rPr lang="en-US" dirty="0" smtClean="0">
                <a:solidFill>
                  <a:srgbClr val="000000"/>
                </a:solidFill>
              </a:rPr>
              <a:t> data </a:t>
            </a:r>
            <a:r>
              <a:rPr lang="en-US" dirty="0" err="1" smtClean="0">
                <a:solidFill>
                  <a:srgbClr val="000000"/>
                </a:solidFill>
              </a:rPr>
              <a:t>dipindahkan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register </a:t>
            </a:r>
            <a:r>
              <a:rPr lang="en-US" dirty="0" err="1" smtClean="0">
                <a:solidFill>
                  <a:srgbClr val="000000"/>
                </a:solidFill>
              </a:rPr>
              <a:t>ke</a:t>
            </a:r>
            <a:r>
              <a:rPr lang="en-US" dirty="0" smtClean="0">
                <a:solidFill>
                  <a:srgbClr val="000000"/>
                </a:solidFill>
              </a:rPr>
              <a:t> register lain.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Control Signals to Control Bus: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tedapat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dua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tipe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juga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yaitu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control </a:t>
            </a:r>
            <a:r>
              <a:rPr lang="en-US" dirty="0" err="1" smtClean="0">
                <a:solidFill>
                  <a:srgbClr val="000000"/>
                </a:solidFill>
              </a:rPr>
              <a:t>signall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</a:t>
            </a:r>
            <a:r>
              <a:rPr lang="en-US" dirty="0" smtClean="0">
                <a:solidFill>
                  <a:srgbClr val="000000"/>
                </a:solidFill>
              </a:rPr>
              <a:t> memory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control signal </a:t>
            </a:r>
            <a:r>
              <a:rPr lang="en-US" dirty="0" err="1" smtClean="0">
                <a:solidFill>
                  <a:srgbClr val="000000"/>
                </a:solidFill>
              </a:rPr>
              <a:t>ke</a:t>
            </a:r>
            <a:r>
              <a:rPr lang="en-US" dirty="0" smtClean="0">
                <a:solidFill>
                  <a:srgbClr val="000000"/>
                </a:solidFill>
              </a:rPr>
              <a:t> I/O modules.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1625"/>
            <a:ext cx="8610600" cy="1255713"/>
          </a:xfrm>
          <a:ln/>
        </p:spPr>
        <p:txBody>
          <a:bodyPr/>
          <a:lstStyle/>
          <a:p>
            <a:pPr>
              <a:lnSpc>
                <a:spcPct val="59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/>
              <a:t>Register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1768475"/>
            <a:ext cx="8610600" cy="490061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smtClean="0"/>
              <a:t>CPU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memiliki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(working space) </a:t>
            </a:r>
            <a:r>
              <a:rPr lang="en-GB" dirty="0" err="1" smtClean="0"/>
              <a:t>yg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i="1" dirty="0" smtClean="0"/>
              <a:t>temporary storage</a:t>
            </a:r>
            <a:r>
              <a:rPr lang="en-GB" dirty="0" smtClean="0"/>
              <a:t> </a:t>
            </a:r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smtClean="0"/>
              <a:t>Temporary storage </a:t>
            </a:r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register-register</a:t>
            </a:r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Jumlahnya</a:t>
            </a:r>
            <a:r>
              <a:rPr lang="en-GB" dirty="0" smtClean="0"/>
              <a:t> </a:t>
            </a:r>
            <a:r>
              <a:rPr lang="en-GB" dirty="0" err="1" smtClean="0"/>
              <a:t>bervariasi</a:t>
            </a:r>
            <a:r>
              <a:rPr lang="en-GB" dirty="0" smtClean="0"/>
              <a:t> </a:t>
            </a:r>
            <a:r>
              <a:rPr lang="en-GB" dirty="0" err="1" smtClean="0"/>
              <a:t>tergantung</a:t>
            </a:r>
            <a:r>
              <a:rPr lang="en-GB" dirty="0" smtClean="0"/>
              <a:t> </a:t>
            </a:r>
            <a:r>
              <a:rPr lang="en-GB" dirty="0" err="1" smtClean="0"/>
              <a:t>desain</a:t>
            </a:r>
            <a:r>
              <a:rPr lang="en-GB" dirty="0" smtClean="0"/>
              <a:t> </a:t>
            </a:r>
            <a:r>
              <a:rPr lang="en-GB" dirty="0" err="1" smtClean="0"/>
              <a:t>prosessor</a:t>
            </a:r>
            <a:endParaRPr lang="en-GB" dirty="0" smtClean="0"/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 smtClean="0"/>
              <a:t>Merupakan</a:t>
            </a:r>
            <a:r>
              <a:rPr lang="en-GB" dirty="0" smtClean="0"/>
              <a:t> level </a:t>
            </a:r>
            <a:r>
              <a:rPr lang="en-GB" dirty="0" err="1" smtClean="0"/>
              <a:t>puncak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hirarki</a:t>
            </a:r>
            <a:r>
              <a:rPr lang="en-GB" dirty="0" smtClean="0"/>
              <a:t> memory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61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Peran</a:t>
            </a:r>
            <a:r>
              <a:rPr lang="en-GB" b="1" dirty="0"/>
              <a:t> Register </a:t>
            </a:r>
            <a:r>
              <a:rPr lang="en-GB" b="1" dirty="0" err="1" smtClean="0"/>
              <a:t>Pada</a:t>
            </a:r>
            <a:r>
              <a:rPr lang="en-GB" b="1" dirty="0" smtClean="0"/>
              <a:t> </a:t>
            </a:r>
            <a:r>
              <a:rPr lang="en-GB" b="1" dirty="0"/>
              <a:t>CPU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4175" indent="-290513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US" b="1" dirty="0"/>
              <a:t>User-visible registers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programer</a:t>
            </a:r>
            <a:r>
              <a:rPr lang="en-GB" dirty="0"/>
              <a:t>) </a:t>
            </a:r>
          </a:p>
          <a:p>
            <a:pPr marL="815975" lvl="1" indent="-255588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/>
              <a:t>Memungkinkan</a:t>
            </a:r>
            <a:r>
              <a:rPr lang="en-GB" dirty="0"/>
              <a:t> </a:t>
            </a:r>
            <a:r>
              <a:rPr lang="en-GB" dirty="0" err="1"/>
              <a:t>pemrograman</a:t>
            </a:r>
            <a:r>
              <a:rPr lang="en-GB" dirty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/>
              <a:t>bahasa</a:t>
            </a:r>
            <a:r>
              <a:rPr lang="en-GB" dirty="0"/>
              <a:t> </a:t>
            </a:r>
            <a:r>
              <a:rPr lang="en-GB" dirty="0" err="1"/>
              <a:t>mesin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bahasa</a:t>
            </a:r>
            <a:r>
              <a:rPr lang="en-GB" dirty="0"/>
              <a:t> assembly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memperkecil</a:t>
            </a:r>
            <a:r>
              <a:rPr lang="en-GB" dirty="0"/>
              <a:t> </a:t>
            </a:r>
            <a:r>
              <a:rPr lang="en-GB" dirty="0" err="1"/>
              <a:t>acuan</a:t>
            </a:r>
            <a:r>
              <a:rPr lang="en-GB" dirty="0"/>
              <a:t> memory </a:t>
            </a:r>
            <a:r>
              <a:rPr lang="en-GB" dirty="0" err="1"/>
              <a:t>utama</a:t>
            </a:r>
            <a:r>
              <a:rPr lang="en-GB" dirty="0"/>
              <a:t> </a:t>
            </a:r>
            <a:r>
              <a:rPr lang="en-GB" dirty="0" err="1"/>
              <a:t>dng</a:t>
            </a:r>
            <a:r>
              <a:rPr lang="en-GB" dirty="0"/>
              <a:t> </a:t>
            </a:r>
            <a:r>
              <a:rPr lang="en-GB" dirty="0" err="1"/>
              <a:t>mengoptimalkan</a:t>
            </a:r>
            <a:r>
              <a:rPr lang="en-GB" dirty="0"/>
              <a:t> </a:t>
            </a:r>
            <a:r>
              <a:rPr lang="en-GB" dirty="0" err="1"/>
              <a:t>penggunaan</a:t>
            </a:r>
            <a:r>
              <a:rPr lang="en-GB" dirty="0"/>
              <a:t> register</a:t>
            </a:r>
          </a:p>
          <a:p>
            <a:pPr marL="384175" indent="-290513">
              <a:lnSpc>
                <a:spcPct val="78000"/>
              </a:lnSpc>
              <a:spcBef>
                <a:spcPts val="143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US" b="1" dirty="0"/>
              <a:t>Control and status registers</a:t>
            </a:r>
            <a:endParaRPr lang="en-GB" dirty="0" smtClean="0"/>
          </a:p>
          <a:p>
            <a:pPr marL="815975" lvl="1" indent="-255588">
              <a:lnSpc>
                <a:spcPct val="78000"/>
              </a:lnSpc>
              <a:spcBef>
                <a:spcPts val="725"/>
              </a:spcBef>
              <a:spcAft>
                <a:spcPts val="115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unit </a:t>
            </a:r>
            <a:r>
              <a:rPr lang="en-GB" dirty="0" err="1" smtClean="0"/>
              <a:t>kontrol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mengontrol</a:t>
            </a:r>
            <a:r>
              <a:rPr lang="en-GB" dirty="0" smtClean="0"/>
              <a:t> </a:t>
            </a:r>
            <a:r>
              <a:rPr lang="en-GB" dirty="0" err="1" smtClean="0"/>
              <a:t>operasi</a:t>
            </a:r>
            <a:r>
              <a:rPr lang="en-GB" dirty="0" smtClean="0"/>
              <a:t> CPU </a:t>
            </a:r>
            <a:r>
              <a:rPr lang="en-GB" dirty="0" err="1" smtClean="0"/>
              <a:t>dan</a:t>
            </a:r>
            <a:r>
              <a:rPr lang="en-GB" dirty="0" smtClean="0"/>
              <a:t> program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Operasi</a:t>
            </a:r>
            <a:r>
              <a:rPr lang="en-GB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User-visible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/>
              <a:t>General </a:t>
            </a:r>
            <a:r>
              <a:rPr lang="en-GB" dirty="0" smtClean="0"/>
              <a:t>Purpose</a:t>
            </a:r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smtClean="0"/>
              <a:t>Data</a:t>
            </a:r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smtClean="0"/>
              <a:t>Address</a:t>
            </a:r>
            <a:endParaRPr lang="en-GB" dirty="0"/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/>
              <a:t>Condition </a:t>
            </a:r>
            <a:r>
              <a:rPr lang="en-GB" dirty="0" smtClean="0"/>
              <a:t>Codes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8107362" cy="1166813"/>
          </a:xfrm>
          <a:ln/>
        </p:spPr>
        <p:txBody>
          <a:bodyPr/>
          <a:lstStyle/>
          <a:p>
            <a:pPr>
              <a:lnSpc>
                <a:spcPct val="59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/>
              <a:t>General Purpose Register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3238" y="1768475"/>
            <a:ext cx="8107362" cy="490061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Biasanya digunakan untuk tujuan umum (yang dapat berisi opcode &amp; operand)</a:t>
            </a:r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Kemungkinan jenis Register ini juga digunakan secara restricted (misalnya untuk floating point dan stack)</a:t>
            </a:r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Kemungkinan juga digunakan untuk data dan pengalamatan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58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346075"/>
            <a:ext cx="8534400" cy="1166813"/>
          </a:xfrm>
          <a:ln/>
        </p:spPr>
        <p:txBody>
          <a:bodyPr/>
          <a:lstStyle/>
          <a:p>
            <a:pPr>
              <a:lnSpc>
                <a:spcPct val="59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/>
              <a:t>General Purpose </a:t>
            </a:r>
            <a:r>
              <a:rPr lang="en-GB" b="1" dirty="0" smtClean="0"/>
              <a:t>Register</a:t>
            </a:r>
            <a:endParaRPr lang="en-GB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768475"/>
            <a:ext cx="8534400" cy="490061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175" indent="-290513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Jika register ini dibuat sebagai general purpose maka akan:</a:t>
            </a:r>
          </a:p>
          <a:p>
            <a:pPr marL="815975" lvl="1" indent="-255588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Meningkatkan flexibilitas dan opsi programmer</a:t>
            </a:r>
          </a:p>
          <a:p>
            <a:pPr marL="815975" lvl="1" indent="-255588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Meningkatkan ukuran instruksi dan kompleksitas</a:t>
            </a:r>
          </a:p>
          <a:p>
            <a:pPr marL="384175" indent="-290513">
              <a:lnSpc>
                <a:spcPct val="78000"/>
              </a:lnSpc>
              <a:spcBef>
                <a:spcPts val="143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Jika register ini dibuat lebih mengkhusus</a:t>
            </a:r>
          </a:p>
          <a:p>
            <a:pPr marL="815975" lvl="1" indent="-255588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Instruksi Lebih kecil (lebih cepat) </a:t>
            </a:r>
          </a:p>
          <a:p>
            <a:pPr marL="815975" lvl="1" indent="-255588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Flexibility berkurang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20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46075"/>
            <a:ext cx="8534400" cy="1166813"/>
          </a:xfrm>
          <a:ln/>
        </p:spPr>
        <p:txBody>
          <a:bodyPr/>
          <a:lstStyle/>
          <a:p>
            <a:pPr>
              <a:lnSpc>
                <a:spcPct val="5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/>
              <a:t>Berapa</a:t>
            </a:r>
            <a:r>
              <a:rPr lang="en-GB" b="1" dirty="0"/>
              <a:t> </a:t>
            </a:r>
            <a:r>
              <a:rPr lang="en-GB" b="1" dirty="0" err="1"/>
              <a:t>banyak</a:t>
            </a:r>
            <a:r>
              <a:rPr lang="en-GB" b="1" dirty="0"/>
              <a:t> GP register?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768475"/>
            <a:ext cx="8534400" cy="490061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yg</a:t>
            </a:r>
            <a:r>
              <a:rPr lang="en-GB" dirty="0" smtClean="0"/>
              <a:t> optimum </a:t>
            </a:r>
            <a:r>
              <a:rPr lang="en-GB" dirty="0" err="1" smtClean="0"/>
              <a:t>diantara</a:t>
            </a:r>
            <a:r>
              <a:rPr lang="en-GB" dirty="0" smtClean="0"/>
              <a:t> 8 - 32</a:t>
            </a:r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kecil</a:t>
            </a:r>
            <a:r>
              <a:rPr lang="en-GB" dirty="0" smtClean="0"/>
              <a:t> = </a:t>
            </a:r>
            <a:r>
              <a:rPr lang="en-GB" dirty="0" err="1" smtClean="0"/>
              <a:t>acuan</a:t>
            </a:r>
            <a:r>
              <a:rPr lang="en-GB" dirty="0" smtClean="0"/>
              <a:t> </a:t>
            </a:r>
            <a:r>
              <a:rPr lang="en-GB" dirty="0" err="1" smtClean="0"/>
              <a:t>memori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endParaRPr lang="en-GB" dirty="0" smtClean="0"/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mengurangi</a:t>
            </a:r>
            <a:r>
              <a:rPr lang="en-GB" dirty="0" smtClean="0"/>
              <a:t>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acuan</a:t>
            </a:r>
            <a:r>
              <a:rPr lang="en-GB" dirty="0" smtClean="0"/>
              <a:t> </a:t>
            </a:r>
            <a:r>
              <a:rPr lang="en-GB" dirty="0" err="1" smtClean="0"/>
              <a:t>memori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berarti</a:t>
            </a:r>
            <a:endParaRPr lang="en-GB" dirty="0" smtClean="0"/>
          </a:p>
          <a:p>
            <a:pPr marL="384175" indent="-290513">
              <a:lnSpc>
                <a:spcPct val="7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smtClean="0"/>
              <a:t>Ada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pendekatan</a:t>
            </a:r>
            <a:r>
              <a:rPr lang="en-GB" dirty="0" smtClean="0"/>
              <a:t>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ratusan</a:t>
            </a:r>
            <a:r>
              <a:rPr lang="en-GB" dirty="0" smtClean="0"/>
              <a:t> register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RISC (Reduce Instruction Set Computer)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56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Condition </a:t>
            </a:r>
            <a:r>
              <a:rPr lang="en-GB" b="1" dirty="0" smtClean="0"/>
              <a:t>Codes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4175" indent="-290513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/>
              <a:t>Condition Codes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set bit </a:t>
            </a:r>
            <a:r>
              <a:rPr lang="en-GB" dirty="0" err="1" smtClean="0"/>
              <a:t>oleh</a:t>
            </a:r>
            <a:r>
              <a:rPr lang="en-GB" dirty="0" smtClean="0"/>
              <a:t> CPU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hasil</a:t>
            </a:r>
            <a:r>
              <a:rPr lang="en-GB" dirty="0" smtClean="0"/>
              <a:t> </a:t>
            </a:r>
            <a:r>
              <a:rPr lang="en-GB" dirty="0" err="1" smtClean="0"/>
              <a:t>operasi</a:t>
            </a:r>
            <a:r>
              <a:rPr lang="en-GB" dirty="0" smtClean="0"/>
              <a:t>,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dikenal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b="1" dirty="0" smtClean="0"/>
              <a:t>flag</a:t>
            </a:r>
            <a:r>
              <a:rPr lang="en-GB" dirty="0" smtClean="0"/>
              <a:t>. </a:t>
            </a:r>
            <a:r>
              <a:rPr lang="en-GB" dirty="0" err="1" smtClean="0"/>
              <a:t>contoh</a:t>
            </a:r>
            <a:r>
              <a:rPr lang="en-GB" dirty="0" smtClean="0"/>
              <a:t>: </a:t>
            </a:r>
          </a:p>
          <a:p>
            <a:pPr marL="815975" lvl="1" indent="-255588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/>
              <a:t>operasi</a:t>
            </a:r>
            <a:r>
              <a:rPr lang="en-GB" dirty="0"/>
              <a:t> </a:t>
            </a:r>
            <a:r>
              <a:rPr lang="en-GB" dirty="0" err="1"/>
              <a:t>aritmetika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menghasilkan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</a:t>
            </a:r>
            <a:r>
              <a:rPr lang="en-GB" dirty="0" err="1"/>
              <a:t>positif</a:t>
            </a:r>
            <a:r>
              <a:rPr lang="en-GB" dirty="0"/>
              <a:t>, </a:t>
            </a:r>
            <a:r>
              <a:rPr lang="en-GB" dirty="0" err="1"/>
              <a:t>negatif</a:t>
            </a:r>
            <a:r>
              <a:rPr lang="en-GB" dirty="0"/>
              <a:t>, </a:t>
            </a:r>
            <a:r>
              <a:rPr lang="en-GB" dirty="0" err="1"/>
              <a:t>nol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overflow</a:t>
            </a:r>
          </a:p>
          <a:p>
            <a:pPr marL="384175" indent="-290513">
              <a:lnSpc>
                <a:spcPct val="78000"/>
              </a:lnSpc>
              <a:spcBef>
                <a:spcPts val="143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/>
              <a:t>Bit-bit </a:t>
            </a:r>
            <a:r>
              <a:rPr lang="en-GB" dirty="0" err="1"/>
              <a:t>kode</a:t>
            </a:r>
            <a:r>
              <a:rPr lang="en-GB" dirty="0"/>
              <a:t> </a:t>
            </a:r>
            <a:r>
              <a:rPr lang="en-GB" dirty="0" err="1"/>
              <a:t>kondisi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dikumpulkan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lebih</a:t>
            </a:r>
            <a:r>
              <a:rPr lang="en-GB" dirty="0"/>
              <a:t> register </a:t>
            </a:r>
            <a:r>
              <a:rPr lang="en-GB" dirty="0" err="1"/>
              <a:t>yg</a:t>
            </a:r>
            <a:r>
              <a:rPr lang="en-GB" dirty="0"/>
              <a:t> </a:t>
            </a:r>
            <a:r>
              <a:rPr lang="en-GB" dirty="0" err="1"/>
              <a:t>membentuk</a:t>
            </a:r>
            <a:r>
              <a:rPr lang="en-GB" dirty="0"/>
              <a:t> register </a:t>
            </a:r>
            <a:r>
              <a:rPr lang="en-GB" dirty="0" err="1"/>
              <a:t>kontrol</a:t>
            </a:r>
            <a:endParaRPr lang="en-GB" dirty="0"/>
          </a:p>
          <a:p>
            <a:pPr marL="384175" indent="-290513">
              <a:lnSpc>
                <a:spcPct val="78000"/>
              </a:lnSpc>
              <a:spcBef>
                <a:spcPts val="143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dibaca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implisit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program </a:t>
            </a:r>
            <a:r>
              <a:rPr lang="en-GB" dirty="0" err="1"/>
              <a:t>tetapi</a:t>
            </a:r>
            <a:r>
              <a:rPr lang="en-GB" dirty="0"/>
              <a:t> </a:t>
            </a:r>
            <a:r>
              <a:rPr lang="en-GB" dirty="0" err="1"/>
              <a:t>programer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mengubahnya</a:t>
            </a:r>
            <a:endParaRPr lang="en-GB" dirty="0"/>
          </a:p>
          <a:p>
            <a:pPr marL="815975" lvl="1" indent="-255588">
              <a:lnSpc>
                <a:spcPct val="78000"/>
              </a:lnSpc>
              <a:spcBef>
                <a:spcPts val="725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/>
              <a:t>contoh</a:t>
            </a:r>
            <a:r>
              <a:rPr lang="en-GB" dirty="0"/>
              <a:t>: Jump if zero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Control and status </a:t>
            </a:r>
            <a:r>
              <a:rPr lang="en-US" b="1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4175" indent="-290513">
              <a:lnSpc>
                <a:spcPct val="78000"/>
              </a:lnSpc>
              <a:spcBef>
                <a:spcPts val="143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/>
              <a:t>Terdapat</a:t>
            </a:r>
            <a:r>
              <a:rPr lang="en-GB" dirty="0"/>
              <a:t> </a:t>
            </a:r>
            <a:r>
              <a:rPr lang="en-GB" dirty="0" err="1"/>
              <a:t>bermacam-macam</a:t>
            </a:r>
            <a:r>
              <a:rPr lang="en-GB" dirty="0"/>
              <a:t> register CPU </a:t>
            </a:r>
            <a:r>
              <a:rPr lang="en-GB" dirty="0" err="1"/>
              <a:t>yg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u="sng" dirty="0" err="1"/>
              <a:t>Kontrol</a:t>
            </a:r>
            <a:r>
              <a:rPr lang="en-GB" u="sng" dirty="0"/>
              <a:t> </a:t>
            </a:r>
            <a:r>
              <a:rPr lang="en-GB" u="sng" dirty="0" err="1"/>
              <a:t>Operasi</a:t>
            </a:r>
            <a:r>
              <a:rPr lang="en-GB" dirty="0"/>
              <a:t> CPU </a:t>
            </a:r>
            <a:r>
              <a:rPr lang="en-GB" dirty="0" err="1"/>
              <a:t>yg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sebagian</a:t>
            </a:r>
            <a:r>
              <a:rPr lang="en-GB" dirty="0"/>
              <a:t> </a:t>
            </a:r>
            <a:r>
              <a:rPr lang="en-GB" dirty="0" err="1"/>
              <a:t>mesin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terlihat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user.</a:t>
            </a:r>
          </a:p>
          <a:p>
            <a:pPr marL="384175" indent="-290513">
              <a:lnSpc>
                <a:spcPct val="78000"/>
              </a:lnSpc>
              <a:spcBef>
                <a:spcPts val="143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 err="1"/>
              <a:t>Empat</a:t>
            </a:r>
            <a:r>
              <a:rPr lang="en-GB" dirty="0"/>
              <a:t> Register </a:t>
            </a:r>
            <a:r>
              <a:rPr lang="en-GB" dirty="0" err="1"/>
              <a:t>Penting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eksekusi</a:t>
            </a:r>
            <a:r>
              <a:rPr lang="en-GB" dirty="0"/>
              <a:t> </a:t>
            </a:r>
            <a:r>
              <a:rPr lang="en-GB" dirty="0" err="1"/>
              <a:t>instruksi</a:t>
            </a:r>
            <a:r>
              <a:rPr lang="en-GB" dirty="0"/>
              <a:t>:</a:t>
            </a:r>
          </a:p>
          <a:p>
            <a:pPr marL="815975" lvl="1" indent="-255588">
              <a:lnSpc>
                <a:spcPct val="58000"/>
              </a:lnSpc>
              <a:spcBef>
                <a:spcPts val="1438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/>
              <a:t>Program Counter					</a:t>
            </a:r>
            <a:r>
              <a:rPr lang="en-GB" dirty="0" smtClean="0"/>
              <a:t>(</a:t>
            </a:r>
            <a:r>
              <a:rPr lang="en-GB" dirty="0"/>
              <a:t>PC)</a:t>
            </a:r>
          </a:p>
          <a:p>
            <a:pPr marL="815975" lvl="1" indent="-255588">
              <a:lnSpc>
                <a:spcPct val="58000"/>
              </a:lnSpc>
              <a:spcBef>
                <a:spcPts val="1438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/>
              <a:t>Instruction Register					(IR)</a:t>
            </a:r>
          </a:p>
          <a:p>
            <a:pPr marL="815975" lvl="1" indent="-255588">
              <a:lnSpc>
                <a:spcPct val="58000"/>
              </a:lnSpc>
              <a:spcBef>
                <a:spcPts val="1438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/>
              <a:t>Memory Address Register		</a:t>
            </a:r>
            <a:r>
              <a:rPr lang="en-GB" dirty="0" smtClean="0"/>
              <a:t>(</a:t>
            </a:r>
            <a:r>
              <a:rPr lang="en-GB" dirty="0"/>
              <a:t>MAR)</a:t>
            </a:r>
          </a:p>
          <a:p>
            <a:pPr marL="815975" lvl="1" indent="-255588">
              <a:lnSpc>
                <a:spcPct val="58000"/>
              </a:lnSpc>
              <a:spcBef>
                <a:spcPts val="1438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dirty="0"/>
              <a:t>Memory Buffer Register			(MBR)</a:t>
            </a:r>
          </a:p>
          <a:p>
            <a:pPr marL="384175" indent="-290513">
              <a:lnSpc>
                <a:spcPct val="78000"/>
              </a:lnSpc>
              <a:spcBef>
                <a:spcPts val="1438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8259762" cy="1166813"/>
          </a:xfrm>
          <a:ln/>
        </p:spPr>
        <p:txBody>
          <a:bodyPr/>
          <a:lstStyle/>
          <a:p>
            <a:pPr>
              <a:lnSpc>
                <a:spcPct val="5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/>
              <a:t>Program Status Word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3238" y="1768475"/>
            <a:ext cx="8259762" cy="492442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175" indent="-290513">
              <a:lnSpc>
                <a:spcPct val="78000"/>
              </a:lnSpc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800" dirty="0" err="1" smtClean="0"/>
              <a:t>Semua</a:t>
            </a:r>
            <a:r>
              <a:rPr lang="en-GB" sz="2800" dirty="0" smtClean="0"/>
              <a:t> </a:t>
            </a:r>
            <a:r>
              <a:rPr lang="en-GB" sz="2800" dirty="0" err="1" smtClean="0"/>
              <a:t>rancangan</a:t>
            </a:r>
            <a:r>
              <a:rPr lang="en-GB" sz="2800" dirty="0" smtClean="0"/>
              <a:t> CPU </a:t>
            </a:r>
            <a:r>
              <a:rPr lang="en-GB" sz="2800" dirty="0" err="1" smtClean="0"/>
              <a:t>meliputi</a:t>
            </a:r>
            <a:r>
              <a:rPr lang="en-GB" sz="2800" dirty="0" smtClean="0"/>
              <a:t> </a:t>
            </a:r>
            <a:r>
              <a:rPr lang="en-GB" sz="2800" dirty="0" err="1" smtClean="0"/>
              <a:t>sekelompok</a:t>
            </a:r>
            <a:r>
              <a:rPr lang="en-GB" sz="2800" dirty="0" smtClean="0"/>
              <a:t> register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sering</a:t>
            </a:r>
            <a:r>
              <a:rPr lang="en-GB" sz="2800" dirty="0" smtClean="0"/>
              <a:t> </a:t>
            </a:r>
            <a:r>
              <a:rPr lang="en-GB" sz="2800" dirty="0" err="1" smtClean="0"/>
              <a:t>dikenal</a:t>
            </a:r>
            <a:r>
              <a:rPr lang="en-GB" sz="2800" dirty="0" smtClean="0"/>
              <a:t> </a:t>
            </a:r>
            <a:r>
              <a:rPr lang="en-GB" sz="2800" dirty="0" err="1" smtClean="0"/>
              <a:t>sebagai</a:t>
            </a:r>
            <a:r>
              <a:rPr lang="en-GB" sz="2800" dirty="0" smtClean="0"/>
              <a:t> word status program (Program Status Word – PSW)</a:t>
            </a:r>
          </a:p>
          <a:p>
            <a:pPr marL="384175" indent="-290513">
              <a:lnSpc>
                <a:spcPct val="78000"/>
              </a:lnSpc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800" dirty="0" smtClean="0"/>
              <a:t>PSW </a:t>
            </a:r>
            <a:r>
              <a:rPr lang="en-GB" sz="2800" dirty="0" err="1" smtClean="0"/>
              <a:t>secara</a:t>
            </a:r>
            <a:r>
              <a:rPr lang="en-GB" sz="2800" dirty="0" smtClean="0"/>
              <a:t> </a:t>
            </a:r>
            <a:r>
              <a:rPr lang="en-GB" sz="2800" dirty="0" err="1" smtClean="0"/>
              <a:t>umum</a:t>
            </a:r>
            <a:r>
              <a:rPr lang="en-GB" sz="2800" dirty="0" smtClean="0"/>
              <a:t> </a:t>
            </a:r>
            <a:r>
              <a:rPr lang="en-GB" sz="2800" dirty="0" err="1" smtClean="0"/>
              <a:t>terdiri</a:t>
            </a:r>
            <a:r>
              <a:rPr lang="en-GB" sz="2800" dirty="0" smtClean="0"/>
              <a:t> </a:t>
            </a:r>
            <a:r>
              <a:rPr lang="en-GB" sz="2800" dirty="0" err="1" smtClean="0"/>
              <a:t>dari</a:t>
            </a:r>
            <a:r>
              <a:rPr lang="en-GB" sz="2800" dirty="0" smtClean="0"/>
              <a:t> </a:t>
            </a:r>
            <a:r>
              <a:rPr lang="en-GB" sz="2800" dirty="0" err="1" smtClean="0"/>
              <a:t>kode</a:t>
            </a:r>
            <a:r>
              <a:rPr lang="en-GB" sz="2800" dirty="0" smtClean="0"/>
              <a:t> </a:t>
            </a:r>
            <a:r>
              <a:rPr lang="en-GB" sz="2800" dirty="0" err="1" smtClean="0"/>
              <a:t>kondisi</a:t>
            </a:r>
            <a:r>
              <a:rPr lang="en-GB" sz="2800" dirty="0" smtClean="0"/>
              <a:t> </a:t>
            </a:r>
            <a:r>
              <a:rPr lang="en-GB" sz="2800" dirty="0" err="1" smtClean="0"/>
              <a:t>ditambah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informasi</a:t>
            </a:r>
            <a:r>
              <a:rPr lang="en-GB" sz="2800" dirty="0" smtClean="0"/>
              <a:t> status </a:t>
            </a:r>
            <a:r>
              <a:rPr lang="en-GB" sz="2800" dirty="0" err="1" smtClean="0"/>
              <a:t>lainnnya</a:t>
            </a:r>
            <a:r>
              <a:rPr lang="en-GB" sz="2800" dirty="0" smtClean="0"/>
              <a:t> </a:t>
            </a:r>
            <a:r>
              <a:rPr lang="en-GB" sz="2800" dirty="0" err="1" smtClean="0"/>
              <a:t>yg</a:t>
            </a:r>
            <a:r>
              <a:rPr lang="en-GB" sz="2800" dirty="0" smtClean="0"/>
              <a:t> </a:t>
            </a:r>
            <a:r>
              <a:rPr lang="en-GB" sz="2800" dirty="0" err="1" smtClean="0"/>
              <a:t>meliputi</a:t>
            </a:r>
            <a:r>
              <a:rPr lang="en-GB" sz="2800" dirty="0" smtClean="0"/>
              <a:t>:</a:t>
            </a:r>
          </a:p>
          <a:p>
            <a:pPr marL="815975" lvl="1" indent="-255588">
              <a:lnSpc>
                <a:spcPct val="58000"/>
              </a:lnSpc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600" dirty="0"/>
              <a:t>Condition Codes</a:t>
            </a:r>
            <a:r>
              <a:rPr lang="en-GB" sz="2400" dirty="0"/>
              <a:t> </a:t>
            </a:r>
            <a:endParaRPr lang="en-GB" sz="2400" dirty="0" smtClean="0"/>
          </a:p>
          <a:p>
            <a:pPr marL="815975" lvl="1" indent="-255588">
              <a:lnSpc>
                <a:spcPct val="58000"/>
              </a:lnSpc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600" dirty="0" smtClean="0"/>
              <a:t>Sign </a:t>
            </a:r>
            <a:r>
              <a:rPr lang="en-GB" sz="2600" dirty="0" err="1" smtClean="0"/>
              <a:t>dari</a:t>
            </a:r>
            <a:r>
              <a:rPr lang="en-GB" sz="2600" dirty="0" smtClean="0"/>
              <a:t> </a:t>
            </a:r>
            <a:r>
              <a:rPr lang="en-GB" sz="2600" dirty="0" err="1" smtClean="0"/>
              <a:t>hasil</a:t>
            </a:r>
            <a:r>
              <a:rPr lang="en-GB" sz="2600" dirty="0" smtClean="0"/>
              <a:t> </a:t>
            </a:r>
            <a:r>
              <a:rPr lang="en-GB" sz="2600" dirty="0" err="1" smtClean="0"/>
              <a:t>akhir</a:t>
            </a:r>
            <a:endParaRPr lang="en-GB" sz="2600" dirty="0" smtClean="0"/>
          </a:p>
          <a:p>
            <a:pPr marL="815975" lvl="1" indent="-255588">
              <a:lnSpc>
                <a:spcPct val="58000"/>
              </a:lnSpc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600" dirty="0" smtClean="0"/>
              <a:t>Zero</a:t>
            </a:r>
          </a:p>
          <a:p>
            <a:pPr marL="815975" lvl="1" indent="-255588">
              <a:lnSpc>
                <a:spcPct val="58000"/>
              </a:lnSpc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600" dirty="0" smtClean="0"/>
              <a:t>Carry</a:t>
            </a:r>
          </a:p>
          <a:p>
            <a:pPr marL="815975" lvl="1" indent="-255588">
              <a:lnSpc>
                <a:spcPct val="58000"/>
              </a:lnSpc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600" dirty="0" smtClean="0"/>
              <a:t>Equal</a:t>
            </a:r>
          </a:p>
          <a:p>
            <a:pPr marL="815975" lvl="1" indent="-255588">
              <a:lnSpc>
                <a:spcPct val="58000"/>
              </a:lnSpc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600" dirty="0" smtClean="0"/>
              <a:t>Overflow</a:t>
            </a:r>
          </a:p>
          <a:p>
            <a:pPr marL="815975" lvl="1" indent="-255588">
              <a:lnSpc>
                <a:spcPct val="58000"/>
              </a:lnSpc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600" dirty="0" smtClean="0"/>
              <a:t>Interrupt enable/disable</a:t>
            </a:r>
          </a:p>
          <a:p>
            <a:pPr marL="815975" lvl="1" indent="-255588">
              <a:lnSpc>
                <a:spcPct val="58000"/>
              </a:lnSpc>
              <a:buSzPct val="75000"/>
              <a:buFont typeface="Symbol" charset="2"/>
              <a:buChar char="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z="2600" dirty="0" smtClean="0"/>
              <a:t>Supervisor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0382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 UNIT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CPU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endParaRPr lang="en-US" dirty="0" smtClean="0"/>
          </a:p>
          <a:p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sinyal-sinyal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internal </a:t>
            </a:r>
            <a:r>
              <a:rPr lang="en-US" dirty="0" err="1" smtClean="0"/>
              <a:t>bagi</a:t>
            </a:r>
            <a:r>
              <a:rPr lang="en-US" dirty="0" smtClean="0"/>
              <a:t> CPU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data </a:t>
            </a:r>
            <a:r>
              <a:rPr lang="en-US" dirty="0" err="1" smtClean="0"/>
              <a:t>antar</a:t>
            </a:r>
            <a:r>
              <a:rPr lang="en-US" dirty="0" smtClean="0"/>
              <a:t> register.</a:t>
            </a:r>
          </a:p>
          <a:p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data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I/O.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8335962" cy="1166813"/>
          </a:xfrm>
          <a:ln/>
        </p:spPr>
        <p:txBody>
          <a:bodyPr/>
          <a:lstStyle/>
          <a:p>
            <a:pPr>
              <a:lnSpc>
                <a:spcPct val="5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/>
              <a:t>Mode Supervisor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3238" y="1768475"/>
            <a:ext cx="8335962" cy="490061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175" indent="-290513">
              <a:lnSpc>
                <a:spcPct val="98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Merupakan Mode Kernel </a:t>
            </a:r>
          </a:p>
          <a:p>
            <a:pPr marL="384175" indent="-290513">
              <a:lnSpc>
                <a:spcPct val="97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Memungkinkan untuk mengeksekusi instruksi khusus (privileged)</a:t>
            </a:r>
          </a:p>
          <a:p>
            <a:pPr marL="384175" indent="-290513">
              <a:lnSpc>
                <a:spcPct val="97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Digunakan oleh Sistem Operasi</a:t>
            </a:r>
          </a:p>
          <a:p>
            <a:pPr marL="384175" indent="-290513">
              <a:lnSpc>
                <a:spcPct val="97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84175" algn="l"/>
                <a:tab pos="488950" algn="l"/>
                <a:tab pos="938213" algn="l"/>
                <a:tab pos="1387475" algn="l"/>
                <a:tab pos="1836738" algn="l"/>
                <a:tab pos="2286000" algn="l"/>
                <a:tab pos="2735263" algn="l"/>
                <a:tab pos="3184525" algn="l"/>
                <a:tab pos="3633788" algn="l"/>
                <a:tab pos="4083050" algn="l"/>
                <a:tab pos="4532313" algn="l"/>
                <a:tab pos="4981575" algn="l"/>
                <a:tab pos="5430838" algn="l"/>
                <a:tab pos="5880100" algn="l"/>
                <a:tab pos="6329363" algn="l"/>
                <a:tab pos="6778625" algn="l"/>
                <a:tab pos="7227888" algn="l"/>
                <a:tab pos="7677150" algn="l"/>
                <a:tab pos="8126413" algn="l"/>
                <a:tab pos="8575675" algn="l"/>
                <a:tab pos="9024938" algn="l"/>
              </a:tabLst>
            </a:pPr>
            <a:r>
              <a:rPr lang="en-GB" smtClean="0"/>
              <a:t>Tidak tersedia untuk user program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5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STACK 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Stack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yang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LIFO (</a:t>
            </a:r>
            <a:r>
              <a:rPr lang="en-US" i="1" dirty="0"/>
              <a:t>Last In Firs Out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Stack yang </a:t>
            </a:r>
            <a:r>
              <a:rPr lang="en-US" dirty="0" err="1"/>
              <a:t>menyimpan</a:t>
            </a:r>
            <a:r>
              <a:rPr lang="en-US" dirty="0"/>
              <a:t> operand-operand.</a:t>
            </a:r>
          </a:p>
          <a:p>
            <a:pPr algn="just"/>
            <a:r>
              <a:rPr lang="en-US" dirty="0" err="1"/>
              <a:t>Penggunaan</a:t>
            </a:r>
            <a:r>
              <a:rPr lang="en-US" dirty="0"/>
              <a:t> stack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CPU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Suatu</a:t>
            </a:r>
            <a:r>
              <a:rPr lang="en-US" dirty="0"/>
              <a:t> register(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stack. Register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Stack Pointer (SP).</a:t>
            </a:r>
          </a:p>
          <a:p>
            <a:pPr algn="just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tersimpan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stack, </a:t>
            </a:r>
            <a:r>
              <a:rPr lang="en-US" dirty="0" err="1"/>
              <a:t>berarti</a:t>
            </a:r>
            <a:r>
              <a:rPr lang="en-US" dirty="0"/>
              <a:t> stack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SP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stack </a:t>
            </a:r>
            <a:r>
              <a:rPr lang="en-US" dirty="0" err="1"/>
              <a:t>terbawah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item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stack,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b="1" dirty="0"/>
              <a:t>PUSH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SP </a:t>
            </a:r>
            <a:r>
              <a:rPr lang="en-US" dirty="0" err="1"/>
              <a:t>diturunkan</a:t>
            </a:r>
            <a:r>
              <a:rPr lang="en-US" dirty="0"/>
              <a:t> (</a:t>
            </a:r>
            <a:r>
              <a:rPr lang="en-US" i="1" dirty="0"/>
              <a:t>decrement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Bila</a:t>
            </a:r>
            <a:r>
              <a:rPr lang="en-US" dirty="0"/>
              <a:t> stack </a:t>
            </a:r>
            <a:r>
              <a:rPr lang="en-US" dirty="0" err="1"/>
              <a:t>penuh</a:t>
            </a:r>
            <a:r>
              <a:rPr lang="en-US" dirty="0"/>
              <a:t>, SP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stack </a:t>
            </a:r>
            <a:r>
              <a:rPr lang="en-US" dirty="0" err="1"/>
              <a:t>teratas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item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satck</a:t>
            </a:r>
            <a:r>
              <a:rPr lang="en-US" dirty="0" smtClean="0"/>
              <a:t> (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b="1" dirty="0"/>
              <a:t>POP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/>
              <a:t>SP </a:t>
            </a:r>
            <a:r>
              <a:rPr lang="en-US" dirty="0" err="1"/>
              <a:t>dinaikkan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increment</a:t>
            </a:r>
            <a:r>
              <a:rPr lang="en-US" i="1" dirty="0"/>
              <a:t>).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33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STACK CONCEPT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8310563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9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Typical Stack Organization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3899"/>
            <a:ext cx="3729037" cy="457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09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STACK OPERATION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357313"/>
            <a:ext cx="68580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5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STACK </a:t>
            </a:r>
            <a:r>
              <a:rPr lang="en-US" b="1" dirty="0" smtClean="0"/>
              <a:t>CONCEPT AND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charset="2"/>
              <a:buChar char="Ø"/>
            </a:pPr>
            <a:r>
              <a:rPr lang="en-US" dirty="0"/>
              <a:t>Item yang </a:t>
            </a:r>
            <a:r>
              <a:rPr lang="en-US" dirty="0" err="1"/>
              <a:t>terakhr</a:t>
            </a:r>
            <a:r>
              <a:rPr lang="en-US" dirty="0"/>
              <a:t>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stack,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POP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pPr algn="just">
              <a:buFont typeface="Wingdings" charset="2"/>
              <a:buChar char="Ø"/>
            </a:pPr>
            <a:r>
              <a:rPr lang="en-US" dirty="0" err="1"/>
              <a:t>Pada</a:t>
            </a:r>
            <a:r>
              <a:rPr lang="en-US" dirty="0"/>
              <a:t> CPU </a:t>
            </a:r>
            <a:r>
              <a:rPr lang="en-US" dirty="0" err="1"/>
              <a:t>berbasis</a:t>
            </a:r>
            <a:r>
              <a:rPr lang="en-US" dirty="0"/>
              <a:t> stack,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CPU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stack.</a:t>
            </a:r>
          </a:p>
          <a:p>
            <a:pPr algn="just">
              <a:buFont typeface="Wingdings" charset="2"/>
              <a:buChar char="Ø"/>
            </a:pP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stack.</a:t>
            </a:r>
          </a:p>
          <a:p>
            <a:pPr algn="just">
              <a:buFont typeface="Wingdings" charset="2"/>
              <a:buChar char="Ø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ADD, operand-operand </a:t>
            </a:r>
            <a:r>
              <a:rPr lang="en-US" dirty="0" err="1"/>
              <a:t>teratas</a:t>
            </a:r>
            <a:r>
              <a:rPr lang="en-US" dirty="0"/>
              <a:t> yang di-</a:t>
            </a:r>
            <a:r>
              <a:rPr lang="en-US" i="1" dirty="0"/>
              <a:t>pop</a:t>
            </a:r>
            <a:endParaRPr lang="en-US" dirty="0"/>
          </a:p>
          <a:p>
            <a:pPr algn="just">
              <a:buFont typeface="Wingdings" charset="2"/>
              <a:buChar char="Ø"/>
            </a:pPr>
            <a:r>
              <a:rPr lang="en-US" dirty="0" err="1"/>
              <a:t>Komputer</a:t>
            </a:r>
            <a:r>
              <a:rPr lang="en-US" dirty="0"/>
              <a:t> Burroughs B5000 </a:t>
            </a:r>
            <a:r>
              <a:rPr lang="en-US" dirty="0" err="1"/>
              <a:t>dan</a:t>
            </a:r>
            <a:r>
              <a:rPr lang="en-US" dirty="0"/>
              <a:t> HP 3000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stack.  </a:t>
            </a:r>
          </a:p>
        </p:txBody>
      </p:sp>
    </p:spTree>
    <p:extLst>
      <p:ext uri="{BB962C8B-B14F-4D97-AF65-F5344CB8AC3E}">
        <p14:creationId xmlns:p14="http://schemas.microsoft.com/office/powerpoint/2010/main" val="6010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STACK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37346"/>
              </p:ext>
            </p:extLst>
          </p:nvPr>
        </p:nvGraphicFramePr>
        <p:xfrm>
          <a:off x="1058346" y="2119310"/>
          <a:ext cx="6728343" cy="3900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46"/>
                <a:gridCol w="2380938"/>
                <a:gridCol w="2267159"/>
              </a:tblGrid>
              <a:tr h="6552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Statement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Isi</a:t>
                      </a:r>
                      <a:r>
                        <a:rPr lang="en-US" sz="1800" dirty="0" smtClean="0"/>
                        <a:t> Stack </a:t>
                      </a:r>
                      <a:r>
                        <a:rPr lang="en-US" sz="1800" dirty="0" err="1" smtClean="0"/>
                        <a:t>setelah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eksekusi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instruksi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Lokasi</a:t>
                      </a:r>
                      <a:r>
                        <a:rPr lang="en-US" sz="1800" dirty="0" smtClean="0"/>
                        <a:t> stack yang </a:t>
                      </a:r>
                      <a:r>
                        <a:rPr lang="en-US" sz="1800" dirty="0" err="1" smtClean="0"/>
                        <a:t>diduduki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</a:tr>
              <a:tr h="405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PUSH A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3611" marR="93611" marT="46806" marB="46806"/>
                </a:tc>
              </a:tr>
              <a:tr h="405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PUSH B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A,B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3611" marR="93611" marT="46806" marB="46806"/>
                </a:tc>
              </a:tr>
              <a:tr h="405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A+B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3611" marR="93611" marT="46806" marB="46806"/>
                </a:tc>
              </a:tr>
              <a:tr h="405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PUSH C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(A+B),C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3611" marR="93611" marT="46806" marB="46806"/>
                </a:tc>
              </a:tr>
              <a:tr h="405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PUSH D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(A+B),C,D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93611" marR="93611" marT="46806" marB="46806"/>
                </a:tc>
              </a:tr>
              <a:tr h="405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(A+B),(C+D)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3611" marR="93611" marT="46806" marB="46806"/>
                </a:tc>
              </a:tr>
              <a:tr h="405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(A+B)-(C+D)</a:t>
                      </a:r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3611" marR="93611" marT="46806" marB="46806"/>
                </a:tc>
              </a:tr>
              <a:tr h="405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POP X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Kosong</a:t>
                      </a:r>
                      <a:endParaRPr lang="en-US" sz="1800" dirty="0"/>
                    </a:p>
                  </a:txBody>
                  <a:tcPr marL="93611" marR="93611" marT="46806" marB="468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3611" marR="93611" marT="46806" marB="46806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05200" y="1447800"/>
            <a:ext cx="2358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 X=(A+B)-(</a:t>
            </a:r>
            <a:r>
              <a:rPr lang="en-US" sz="2800" b="1" dirty="0" smtClean="0"/>
              <a:t>C+D</a:t>
            </a:r>
            <a:r>
              <a:rPr lang="en-US" b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REVERSE POLISH NOTATION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Aturan</a:t>
            </a:r>
            <a:r>
              <a:rPr lang="en-US" b="1" dirty="0" smtClean="0"/>
              <a:t>: </a:t>
            </a:r>
            <a:endParaRPr lang="en-US" b="1" dirty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smtClean="0"/>
              <a:t>PUSH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stack.</a:t>
            </a:r>
            <a:endParaRPr lang="en-US" b="1" dirty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operator </a:t>
            </a:r>
            <a:r>
              <a:rPr lang="en-US" dirty="0" err="1" smtClean="0"/>
              <a:t>maka</a:t>
            </a:r>
            <a:r>
              <a:rPr lang="en-US" dirty="0" smtClean="0"/>
              <a:t>, </a:t>
            </a:r>
            <a:r>
              <a:rPr lang="en-US" b="1" dirty="0" smtClean="0"/>
              <a:t>POP </a:t>
            </a:r>
            <a:r>
              <a:rPr lang="en-US" dirty="0" err="1" smtClean="0"/>
              <a:t>dua</a:t>
            </a:r>
            <a:r>
              <a:rPr lang="en-US" dirty="0" smtClean="0"/>
              <a:t> item </a:t>
            </a:r>
            <a:r>
              <a:rPr lang="en-US" dirty="0" err="1" smtClean="0"/>
              <a:t>dari</a:t>
            </a:r>
            <a:r>
              <a:rPr lang="en-US" dirty="0" smtClean="0"/>
              <a:t> stack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50349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1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REVERSE POLISH NOTATION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13716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f = (a - b</a:t>
            </a:r>
            <a:r>
              <a:rPr lang="pt-BR" sz="2400" b="1" dirty="0" smtClean="0"/>
              <a:t>)/(</a:t>
            </a:r>
            <a:r>
              <a:rPr lang="pt-BR" sz="2400" b="1" dirty="0"/>
              <a:t>c + </a:t>
            </a:r>
            <a:r>
              <a:rPr lang="pt-BR" sz="2400" b="1" dirty="0" smtClean="0"/>
              <a:t>d*e</a:t>
            </a:r>
            <a:r>
              <a:rPr lang="pt-BR" sz="2400" b="1" dirty="0"/>
              <a:t>)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671" y="1985665"/>
            <a:ext cx="5184457" cy="43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9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REVERSE POLISH NOTATION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5486400" cy="53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7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/>
              <a:t>Operasi</a:t>
            </a:r>
            <a:r>
              <a:rPr lang="en-US" b="1" dirty="0"/>
              <a:t> </a:t>
            </a:r>
            <a:r>
              <a:rPr lang="en-US" b="1" dirty="0" err="1"/>
              <a:t>Mikro</a:t>
            </a:r>
            <a:endParaRPr lang="en-US" b="1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22325" y="2098675"/>
            <a:ext cx="6340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sz="1800">
              <a:latin typeface="+mj-lt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04800" y="1371600"/>
            <a:ext cx="83820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3200" dirty="0" err="1">
                <a:latin typeface="+mj-lt"/>
              </a:rPr>
              <a:t>Fungsi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komputer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>
                <a:latin typeface="+mj-lt"/>
                <a:sym typeface="Wingdings" pitchFamily="2" charset="2"/>
              </a:rPr>
              <a:t> </a:t>
            </a:r>
            <a:r>
              <a:rPr lang="en-US" sz="3200" dirty="0" err="1">
                <a:latin typeface="+mj-lt"/>
                <a:sym typeface="Wingdings" pitchFamily="2" charset="2"/>
              </a:rPr>
              <a:t>Eksekusi</a:t>
            </a:r>
            <a:r>
              <a:rPr lang="en-US" sz="3200" dirty="0">
                <a:latin typeface="+mj-lt"/>
                <a:sym typeface="Wingdings" pitchFamily="2" charset="2"/>
              </a:rPr>
              <a:t> Program</a:t>
            </a:r>
          </a:p>
          <a:p>
            <a:pPr eaLnBrk="0" hangingPunct="0"/>
            <a:endParaRPr lang="en-US" sz="3200" dirty="0">
              <a:latin typeface="+mj-lt"/>
              <a:sym typeface="Wingdings" pitchFamily="2" charset="2"/>
            </a:endParaRPr>
          </a:p>
          <a:p>
            <a:pPr eaLnBrk="0" hangingPunct="0">
              <a:buFontTx/>
              <a:buChar char="•"/>
            </a:pPr>
            <a:r>
              <a:rPr lang="en-US" sz="3200" dirty="0" err="1" smtClean="0">
                <a:latin typeface="+mj-lt"/>
                <a:sym typeface="Wingdings" pitchFamily="2" charset="2"/>
              </a:rPr>
              <a:t>Eksekusi</a:t>
            </a:r>
            <a:r>
              <a:rPr lang="en-US" sz="3200" dirty="0" smtClean="0">
                <a:latin typeface="+mj-lt"/>
                <a:sym typeface="Wingdings" pitchFamily="2" charset="2"/>
              </a:rPr>
              <a:t> </a:t>
            </a:r>
            <a:r>
              <a:rPr lang="en-US" sz="3200" dirty="0">
                <a:latin typeface="+mj-lt"/>
                <a:sym typeface="Wingdings" pitchFamily="2" charset="2"/>
              </a:rPr>
              <a:t>Program  </a:t>
            </a:r>
            <a:r>
              <a:rPr lang="en-US" sz="3200" dirty="0" err="1">
                <a:latin typeface="+mj-lt"/>
                <a:sym typeface="Wingdings" pitchFamily="2" charset="2"/>
              </a:rPr>
              <a:t>Siklus-siklus</a:t>
            </a:r>
            <a:r>
              <a:rPr lang="en-US" sz="3200" dirty="0">
                <a:latin typeface="+mj-lt"/>
                <a:sym typeface="Wingdings" pitchFamily="2" charset="2"/>
              </a:rPr>
              <a:t> </a:t>
            </a:r>
            <a:r>
              <a:rPr lang="en-US" sz="3200" dirty="0" err="1">
                <a:latin typeface="+mj-lt"/>
                <a:sym typeface="Wingdings" pitchFamily="2" charset="2"/>
              </a:rPr>
              <a:t>Instruksi</a:t>
            </a:r>
            <a:r>
              <a:rPr lang="en-US" sz="3200" dirty="0">
                <a:latin typeface="+mj-lt"/>
                <a:sym typeface="Wingdings" pitchFamily="2" charset="2"/>
              </a:rPr>
              <a:t> </a:t>
            </a:r>
          </a:p>
          <a:p>
            <a:pPr eaLnBrk="0" hangingPunct="0"/>
            <a:endParaRPr lang="en-US" sz="3200" dirty="0">
              <a:latin typeface="+mj-lt"/>
              <a:sym typeface="Wingdings" pitchFamily="2" charset="2"/>
            </a:endParaRPr>
          </a:p>
          <a:p>
            <a:pPr eaLnBrk="0" hangingPunct="0">
              <a:buFontTx/>
              <a:buChar char="•"/>
            </a:pPr>
            <a:r>
              <a:rPr lang="en-US" sz="3200" dirty="0" smtClean="0">
                <a:latin typeface="+mj-lt"/>
                <a:sym typeface="Wingdings" pitchFamily="2" charset="2"/>
              </a:rPr>
              <a:t>Fetch, </a:t>
            </a:r>
            <a:r>
              <a:rPr lang="en-US" sz="3200" dirty="0">
                <a:latin typeface="+mj-lt"/>
                <a:sym typeface="Wingdings" pitchFamily="2" charset="2"/>
              </a:rPr>
              <a:t>Indirect, </a:t>
            </a:r>
            <a:r>
              <a:rPr lang="en-US" sz="3200" dirty="0" smtClean="0">
                <a:latin typeface="+mj-lt"/>
                <a:sym typeface="Wingdings" pitchFamily="2" charset="2"/>
              </a:rPr>
              <a:t>Execute, </a:t>
            </a:r>
            <a:r>
              <a:rPr lang="en-US" sz="3200" dirty="0">
                <a:latin typeface="+mj-lt"/>
                <a:sym typeface="Wingdings" pitchFamily="2" charset="2"/>
              </a:rPr>
              <a:t>Interrupt.</a:t>
            </a:r>
          </a:p>
          <a:p>
            <a:pPr eaLnBrk="0" hangingPunct="0"/>
            <a:endParaRPr lang="en-US" sz="3200" dirty="0">
              <a:latin typeface="+mj-lt"/>
            </a:endParaRPr>
          </a:p>
          <a:p>
            <a:pPr eaLnBrk="0" hangingPunct="0">
              <a:buFontTx/>
              <a:buChar char="•"/>
            </a:pPr>
            <a:r>
              <a:rPr lang="en-US" sz="3200" i="1" dirty="0" err="1">
                <a:latin typeface="+mj-lt"/>
              </a:rPr>
              <a:t>Operasi</a:t>
            </a:r>
            <a:r>
              <a:rPr lang="en-US" sz="3200" i="1" dirty="0">
                <a:latin typeface="+mj-lt"/>
              </a:rPr>
              <a:t> </a:t>
            </a:r>
            <a:r>
              <a:rPr lang="en-US" sz="3200" i="1" dirty="0" err="1">
                <a:latin typeface="+mj-lt"/>
              </a:rPr>
              <a:t>Mikro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adalah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Operasi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Fungsional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atau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Atomik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Suatu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CPU</a:t>
            </a:r>
          </a:p>
        </p:txBody>
      </p:sp>
    </p:spTree>
    <p:extLst>
      <p:ext uri="{BB962C8B-B14F-4D97-AF65-F5344CB8AC3E}">
        <p14:creationId xmlns:p14="http://schemas.microsoft.com/office/powerpoint/2010/main" val="19467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(6+4) * (4-5)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489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Elemen-elemen</a:t>
            </a:r>
            <a:r>
              <a:rPr lang="en-US" b="1" dirty="0" smtClean="0"/>
              <a:t> </a:t>
            </a:r>
            <a:r>
              <a:rPr lang="en-US" b="1" dirty="0" err="1" smtClean="0"/>
              <a:t>Eksekusi</a:t>
            </a:r>
            <a:r>
              <a:rPr lang="en-US" b="1" dirty="0" smtClean="0"/>
              <a:t> Program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818" y="1447800"/>
            <a:ext cx="6043182" cy="3321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4971871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instruksi-instruksi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sekuensial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sub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fetch, indirect, execute, interrupt).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sub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/>
              <a:t> </a:t>
            </a:r>
            <a:r>
              <a:rPr lang="en-US" dirty="0" smtClean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4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OPERASI MIKRO: SIKLUS FETCH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Register-register yang </a:t>
            </a:r>
            <a:r>
              <a:rPr lang="en-US" dirty="0" err="1" smtClean="0"/>
              <a:t>terlibat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Memory </a:t>
            </a:r>
            <a:r>
              <a:rPr lang="en-US" b="1" dirty="0"/>
              <a:t>address register (MAR):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address line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bus. MAR </a:t>
            </a:r>
            <a:r>
              <a:rPr lang="en-US" dirty="0" err="1" smtClean="0"/>
              <a:t>menspesifikkan</a:t>
            </a:r>
            <a:r>
              <a:rPr lang="en-US" dirty="0"/>
              <a:t> </a:t>
            </a:r>
            <a:r>
              <a:rPr lang="en-US" dirty="0" err="1" smtClean="0"/>
              <a:t>alamat-alamat</a:t>
            </a:r>
            <a:r>
              <a:rPr lang="en-US" dirty="0" smtClean="0"/>
              <a:t> di memory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read </a:t>
            </a:r>
            <a:r>
              <a:rPr lang="en-US" dirty="0" err="1" smtClean="0"/>
              <a:t>dan</a:t>
            </a:r>
            <a:r>
              <a:rPr lang="en-US" dirty="0" smtClean="0"/>
              <a:t> write.</a:t>
            </a:r>
            <a:endParaRPr lang="en-US" dirty="0"/>
          </a:p>
          <a:p>
            <a:r>
              <a:rPr lang="en-US" b="1" dirty="0" smtClean="0"/>
              <a:t>Memory </a:t>
            </a:r>
            <a:r>
              <a:rPr lang="en-US" b="1" dirty="0"/>
              <a:t>buffer register (MBR):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data line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bus. MBR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memory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memory. </a:t>
            </a:r>
          </a:p>
          <a:p>
            <a:r>
              <a:rPr lang="en-US" b="1" dirty="0" smtClean="0"/>
              <a:t>Program </a:t>
            </a:r>
            <a:r>
              <a:rPr lang="en-US" b="1" dirty="0"/>
              <a:t>counter (PC):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di fetch-</a:t>
            </a:r>
            <a:r>
              <a:rPr lang="en-US" dirty="0" err="1" smtClean="0"/>
              <a:t>kan.</a:t>
            </a:r>
            <a:endParaRPr lang="en-US" dirty="0"/>
          </a:p>
          <a:p>
            <a:r>
              <a:rPr lang="en-US" b="1" dirty="0" smtClean="0"/>
              <a:t>Instruction </a:t>
            </a:r>
            <a:r>
              <a:rPr lang="en-US" b="1" dirty="0"/>
              <a:t>register (IR):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yang di fetch-</a:t>
            </a:r>
            <a:r>
              <a:rPr lang="en-US" dirty="0" err="1" smtClean="0"/>
              <a:t>kan.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OPERASI MIKRO: SIKLUS FETCH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452431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688975" indent="-688975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t1 : MAR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sym typeface="Wingdings" pitchFamily="2" charset="2"/>
              </a:rPr>
              <a:t> (PC)</a:t>
            </a:r>
          </a:p>
          <a:p>
            <a:pPr marL="688975" indent="-688975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t2 : MBR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sym typeface="Wingdings" pitchFamily="2" charset="2"/>
              </a:rPr>
              <a:t> Memory</a:t>
            </a:r>
          </a:p>
          <a:p>
            <a:pPr marL="688975" indent="-688975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sym typeface="Wingdings" pitchFamily="2" charset="2"/>
              </a:rPr>
              <a:t>	PC   (PC) + 1</a:t>
            </a:r>
          </a:p>
          <a:p>
            <a:pPr marL="688975" indent="-688975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sym typeface="Wingdings" pitchFamily="2" charset="2"/>
              </a:rPr>
              <a:t>t3 : IR  (MBR)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752600"/>
            <a:ext cx="4191000" cy="45243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MAR </a:t>
            </a:r>
            <a:r>
              <a:rPr lang="en-US" sz="2400" dirty="0" err="1" smtClean="0"/>
              <a:t>pada</a:t>
            </a:r>
            <a:r>
              <a:rPr lang="en-US" sz="2400" dirty="0" smtClean="0"/>
              <a:t> bus </a:t>
            </a:r>
            <a:r>
              <a:rPr lang="en-US" sz="2400" dirty="0" err="1" smtClean="0"/>
              <a:t>alamat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Kontrol</a:t>
            </a:r>
            <a:r>
              <a:rPr lang="en-US" sz="2400" dirty="0" smtClean="0"/>
              <a:t> unit </a:t>
            </a:r>
            <a:r>
              <a:rPr lang="en-US" sz="2400" dirty="0" err="1" smtClean="0"/>
              <a:t>menspesifikasi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b="1" dirty="0" smtClean="0"/>
              <a:t>READ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memmori</a:t>
            </a:r>
            <a:r>
              <a:rPr lang="en-US" sz="2400" dirty="0" smtClean="0"/>
              <a:t> </a:t>
            </a:r>
            <a:r>
              <a:rPr lang="en-US" sz="2400" dirty="0" err="1" smtClean="0"/>
              <a:t>diletakkan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bus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Data di bus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MBR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Increment PC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Instruksi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MBR </a:t>
            </a:r>
            <a:r>
              <a:rPr lang="en-US" sz="2400" dirty="0" err="1" smtClean="0"/>
              <a:t>ke</a:t>
            </a:r>
            <a:r>
              <a:rPr lang="en-US" sz="2400" dirty="0" smtClean="0"/>
              <a:t> IR</a:t>
            </a:r>
          </a:p>
        </p:txBody>
      </p:sp>
    </p:spTree>
    <p:extLst>
      <p:ext uri="{BB962C8B-B14F-4D97-AF65-F5344CB8AC3E}">
        <p14:creationId xmlns:p14="http://schemas.microsoft.com/office/powerpoint/2010/main" val="19752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Sequence event: Fetch Cycle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1600200"/>
            <a:ext cx="5876925" cy="430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5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MIKRO OPERASI: INDIRECT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di fetch-</a:t>
            </a:r>
            <a:r>
              <a:rPr lang="en-US" dirty="0" err="1" smtClean="0"/>
              <a:t>kan</a:t>
            </a:r>
            <a:r>
              <a:rPr lang="en-US" dirty="0" smtClean="0"/>
              <a:t>,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</a:t>
            </a:r>
            <a:r>
              <a:rPr lang="en-US" dirty="0" smtClean="0"/>
              <a:t>-fetch-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b="1" dirty="0" smtClean="0"/>
              <a:t>operands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1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1599</Words>
  <Application>Microsoft Office PowerPoint</Application>
  <PresentationFormat>On-screen Show (4:3)</PresentationFormat>
  <Paragraphs>232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ORGANISASI DAN ARSITEKTUR KOMPUTER </vt:lpstr>
      <vt:lpstr>YANG AKAN DIPELAJARI</vt:lpstr>
      <vt:lpstr>CONTROL UNIT</vt:lpstr>
      <vt:lpstr>Operasi Mikro</vt:lpstr>
      <vt:lpstr>Elemen-elemen Eksekusi Program</vt:lpstr>
      <vt:lpstr>OPERASI MIKRO: SIKLUS FETCH</vt:lpstr>
      <vt:lpstr>OPERASI MIKRO: SIKLUS FETCH</vt:lpstr>
      <vt:lpstr>Sequence event: Fetch Cycle</vt:lpstr>
      <vt:lpstr>MIKRO OPERASI: INDIRECT CYCLE</vt:lpstr>
      <vt:lpstr>MIKRO OPERASI: INDIRECT CYCLE</vt:lpstr>
      <vt:lpstr>MIKRO OPERASI: INTERRUPT CYCLE</vt:lpstr>
      <vt:lpstr>MIKRO OPERASI: INTERRUPT CYCLE</vt:lpstr>
      <vt:lpstr>MIKRO OPERASI: EXECUTE CYCLE</vt:lpstr>
      <vt:lpstr>MIKRO OPERASI: EXECUTE CYCLE</vt:lpstr>
      <vt:lpstr>INSTRUCTION CYCLE</vt:lpstr>
      <vt:lpstr>INSTRUCTION CYCLE</vt:lpstr>
      <vt:lpstr>KONTROL CPU</vt:lpstr>
      <vt:lpstr>Elemen Dasar Fungsional CPU </vt:lpstr>
      <vt:lpstr>Elemen Dasar Fungsional CPU </vt:lpstr>
      <vt:lpstr>CONTROL SIGNAL</vt:lpstr>
      <vt:lpstr>Register</vt:lpstr>
      <vt:lpstr>Peran Register Pada CPU</vt:lpstr>
      <vt:lpstr>User-visible registers</vt:lpstr>
      <vt:lpstr>General Purpose Register</vt:lpstr>
      <vt:lpstr>General Purpose Register</vt:lpstr>
      <vt:lpstr>Berapa banyak GP register?</vt:lpstr>
      <vt:lpstr>Condition Codes</vt:lpstr>
      <vt:lpstr>Control and status registers</vt:lpstr>
      <vt:lpstr>Program Status Word</vt:lpstr>
      <vt:lpstr>Mode Supervisor</vt:lpstr>
      <vt:lpstr>STACK ORGANIZATION</vt:lpstr>
      <vt:lpstr>STACK CONCEPT</vt:lpstr>
      <vt:lpstr>Typical Stack Organization</vt:lpstr>
      <vt:lpstr>STACK OPERATION</vt:lpstr>
      <vt:lpstr>STACK CONCEPT AND OPERATION</vt:lpstr>
      <vt:lpstr>STACK</vt:lpstr>
      <vt:lpstr>REVERSE POLISH NOTATION</vt:lpstr>
      <vt:lpstr>REVERSE POLISH NOTATION</vt:lpstr>
      <vt:lpstr>REVERSE POLISH NOTATION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dan ARSITEKTUR KOMPUTER</dc:title>
  <dc:creator>Fay Lindstrom</dc:creator>
  <cp:lastModifiedBy>Lindstrom</cp:lastModifiedBy>
  <cp:revision>76</cp:revision>
  <dcterms:created xsi:type="dcterms:W3CDTF">2013-11-23T16:47:20Z</dcterms:created>
  <dcterms:modified xsi:type="dcterms:W3CDTF">2014-12-16T07:33:27Z</dcterms:modified>
</cp:coreProperties>
</file>