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3" r:id="rId13"/>
    <p:sldId id="270" r:id="rId14"/>
    <p:sldId id="271" r:id="rId15"/>
    <p:sldId id="272" r:id="rId16"/>
    <p:sldId id="268" r:id="rId17"/>
    <p:sldId id="269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48E3-D94D-4FA3-9558-ADBA01514B9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545D-CA86-4B13-A0F2-A1D5ED017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7358114" cy="378621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TEKNIK PROYEKSI BISNIS (PERAMALAN BISNIS)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OLEH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TRUSTORINI HANDAYANI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571480"/>
            <a:ext cx="7429552" cy="5500726"/>
          </a:xfrm>
        </p:spPr>
        <p:txBody>
          <a:bodyPr>
            <a:normAutofit lnSpcReduction="10000"/>
          </a:bodyPr>
          <a:lstStyle/>
          <a:p>
            <a:pPr marL="361950" indent="-361950" algn="just">
              <a:tabLst>
                <a:tab pos="620713" algn="l"/>
                <a:tab pos="1069975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4.Dalam </a:t>
            </a:r>
            <a:r>
              <a:rPr lang="en-US" sz="2800" dirty="0" err="1" smtClean="0">
                <a:solidFill>
                  <a:srgbClr val="FF0000"/>
                </a:solidFill>
              </a:rPr>
              <a:t>menyajikan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ramalan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perlu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masukkan</a:t>
            </a:r>
            <a:r>
              <a:rPr lang="en-US" sz="2800" dirty="0" smtClean="0">
                <a:solidFill>
                  <a:srgbClr val="FF0000"/>
                </a:solidFill>
              </a:rPr>
              <a:t> pula </a:t>
            </a:r>
            <a:r>
              <a:rPr lang="en-US" sz="2800" dirty="0" err="1" smtClean="0">
                <a:solidFill>
                  <a:srgbClr val="FF0000"/>
                </a:solidFill>
              </a:rPr>
              <a:t>kondisi</a:t>
            </a:r>
            <a:r>
              <a:rPr lang="en-US" sz="2800" smtClean="0">
                <a:solidFill>
                  <a:srgbClr val="FF0000"/>
                </a:solidFill>
              </a:rPr>
              <a:t>  </a:t>
            </a:r>
            <a:r>
              <a:rPr lang="en-US" sz="2800" b="1" i="1" smtClean="0">
                <a:solidFill>
                  <a:srgbClr val="FF0000"/>
                </a:solidFill>
              </a:rPr>
              <a:t>best </a:t>
            </a:r>
            <a:r>
              <a:rPr lang="en-US" sz="2800" b="1" i="1" dirty="0" smtClean="0">
                <a:solidFill>
                  <a:srgbClr val="FF0000"/>
                </a:solidFill>
              </a:rPr>
              <a:t>– case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wors</a:t>
            </a:r>
            <a:r>
              <a:rPr lang="en-US" sz="2800" b="1" i="1" dirty="0" smtClean="0">
                <a:solidFill>
                  <a:srgbClr val="FF0000"/>
                </a:solidFill>
              </a:rPr>
              <a:t> – case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kemungkinan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terbaik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terburuk</a:t>
            </a:r>
            <a:r>
              <a:rPr lang="en-US" sz="2800" dirty="0" smtClean="0">
                <a:solidFill>
                  <a:srgbClr val="FF0000"/>
                </a:solidFill>
              </a:rPr>
              <a:t>).</a:t>
            </a:r>
          </a:p>
          <a:p>
            <a:pPr marL="361950" indent="-361950" algn="just">
              <a:tabLst>
                <a:tab pos="620713" algn="l"/>
                <a:tab pos="1069975" algn="l"/>
              </a:tabLst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276225" indent="-276225" algn="just"/>
            <a:r>
              <a:rPr lang="en-US" sz="2800" dirty="0" smtClean="0">
                <a:solidFill>
                  <a:srgbClr val="FF0000"/>
                </a:solidFill>
              </a:rPr>
              <a:t>5.Penyajian </a:t>
            </a:r>
            <a:r>
              <a:rPr lang="en-US" sz="2800" dirty="0" err="1" smtClean="0">
                <a:solidFill>
                  <a:srgbClr val="FF0000"/>
                </a:solidFill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ramalan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perlu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masukkan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err="1" smtClean="0">
                <a:solidFill>
                  <a:srgbClr val="FF0000"/>
                </a:solidFill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eksplisit</a:t>
            </a:r>
            <a:r>
              <a:rPr lang="en-US" sz="2800" dirty="0" smtClean="0">
                <a:solidFill>
                  <a:srgbClr val="FF0000"/>
                </a:solidFill>
              </a:rPr>
              <a:t> asumsi2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balik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ramalan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276225" indent="-276225" algn="just"/>
            <a:endParaRPr lang="en-US" sz="2800" dirty="0" smtClean="0">
              <a:solidFill>
                <a:srgbClr val="FF0000"/>
              </a:solidFill>
            </a:endParaRPr>
          </a:p>
          <a:p>
            <a:pPr marL="276225" indent="-276225" algn="just"/>
            <a:r>
              <a:rPr lang="en-US" sz="2800" dirty="0" smtClean="0">
                <a:solidFill>
                  <a:srgbClr val="FF0000"/>
                </a:solidFill>
              </a:rPr>
              <a:t>6.Hasil </a:t>
            </a:r>
            <a:r>
              <a:rPr lang="en-US" sz="2800" dirty="0" err="1" smtClean="0">
                <a:solidFill>
                  <a:srgbClr val="FF0000"/>
                </a:solidFill>
              </a:rPr>
              <a:t>ramalan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disajikan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</a:rPr>
              <a:t> format yang </a:t>
            </a:r>
            <a:r>
              <a:rPr lang="en-US" sz="2800" dirty="0" err="1" smtClean="0">
                <a:solidFill>
                  <a:srgbClr val="FF0000"/>
                </a:solidFill>
              </a:rPr>
              <a:t>mudah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dimengerti</a:t>
            </a:r>
            <a:r>
              <a:rPr lang="en-US" sz="2800" dirty="0" smtClean="0">
                <a:solidFill>
                  <a:srgbClr val="FF0000"/>
                </a:solidFill>
              </a:rPr>
              <a:t>. (</a:t>
            </a:r>
            <a:r>
              <a:rPr lang="en-US" sz="2800" dirty="0" err="1" smtClean="0">
                <a:solidFill>
                  <a:srgbClr val="FF0000"/>
                </a:solidFill>
              </a:rPr>
              <a:t>manajer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orang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sangat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sibuk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sehingga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disajikan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</a:rPr>
              <a:t> format yang </a:t>
            </a:r>
            <a:r>
              <a:rPr lang="en-US" sz="2800" dirty="0" err="1" smtClean="0">
                <a:solidFill>
                  <a:srgbClr val="FF0000"/>
                </a:solidFill>
              </a:rPr>
              <a:t>sederhana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bisa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berupa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grafik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tabel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/>
          <a:lstStyle/>
          <a:p>
            <a:r>
              <a:rPr lang="en-US" dirty="0" smtClean="0"/>
              <a:t>DATA SEBAGAI KOMPONEN UTAMA PERAMALAN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214554"/>
            <a:ext cx="7286676" cy="392909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ditunjang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representatif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akurat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VARIABEL :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unit </a:t>
            </a:r>
            <a:r>
              <a:rPr lang="en-US" sz="2400" dirty="0" err="1" smtClean="0"/>
              <a:t>amatan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214447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001056" cy="4286280"/>
          </a:xfrm>
        </p:spPr>
        <p:txBody>
          <a:bodyPr>
            <a:normAutofit fontScale="77500" lnSpcReduction="20000"/>
          </a:bodyPr>
          <a:lstStyle/>
          <a:p>
            <a:pPr marL="276225" indent="-276225" algn="just"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Variabel</a:t>
            </a:r>
            <a:r>
              <a:rPr lang="en-US" b="1" dirty="0" smtClean="0">
                <a:solidFill>
                  <a:srgbClr val="0070C0"/>
                </a:solidFill>
              </a:rPr>
              <a:t> Independent 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(</a:t>
            </a:r>
            <a:r>
              <a:rPr lang="en-US" dirty="0" err="1" smtClean="0"/>
              <a:t>terpengaruhnya</a:t>
            </a:r>
            <a:r>
              <a:rPr lang="en-US" dirty="0" smtClean="0"/>
              <a:t>)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.</a:t>
            </a:r>
          </a:p>
          <a:p>
            <a:pPr marL="276225" indent="-276225" algn="just"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Variabel</a:t>
            </a:r>
            <a:r>
              <a:rPr lang="en-US" b="1" dirty="0" smtClean="0">
                <a:solidFill>
                  <a:srgbClr val="0070C0"/>
                </a:solidFill>
              </a:rPr>
              <a:t> dependent 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</a:t>
            </a:r>
          </a:p>
          <a:p>
            <a:pPr marL="276225" indent="-276225" algn="just"/>
            <a:r>
              <a:rPr lang="en-US" dirty="0" smtClean="0"/>
              <a:t>- </a:t>
            </a:r>
            <a:r>
              <a:rPr lang="en-US" b="1" dirty="0" err="1" smtClean="0">
                <a:solidFill>
                  <a:srgbClr val="0070C0"/>
                </a:solidFill>
              </a:rPr>
              <a:t>Variabel</a:t>
            </a:r>
            <a:r>
              <a:rPr lang="en-US" b="1" dirty="0" smtClean="0">
                <a:solidFill>
                  <a:srgbClr val="0070C0"/>
                </a:solidFill>
              </a:rPr>
              <a:t> moderator </a:t>
            </a:r>
            <a:r>
              <a:rPr lang="en-US" dirty="0" smtClean="0"/>
              <a:t>: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memperlemah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var.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pPr marL="276225" indent="-276225" algn="just"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Variabel</a:t>
            </a:r>
            <a:r>
              <a:rPr lang="en-US" b="1" dirty="0" smtClean="0">
                <a:solidFill>
                  <a:srgbClr val="0070C0"/>
                </a:solidFill>
              </a:rPr>
              <a:t> intervening</a:t>
            </a:r>
            <a:r>
              <a:rPr lang="en-US" dirty="0" smtClean="0"/>
              <a:t> :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moderator,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: </a:t>
            </a:r>
            <a:r>
              <a:rPr lang="en-US" dirty="0" err="1" smtClean="0"/>
              <a:t>kecewa</a:t>
            </a:r>
            <a:r>
              <a:rPr lang="en-US" dirty="0" smtClean="0"/>
              <a:t>, </a:t>
            </a:r>
            <a:r>
              <a:rPr lang="en-US" dirty="0" err="1" smtClean="0"/>
              <a:t>gembira</a:t>
            </a:r>
            <a:r>
              <a:rPr lang="en-US" dirty="0" smtClean="0"/>
              <a:t>, </a:t>
            </a:r>
            <a:r>
              <a:rPr lang="en-US" dirty="0" err="1" smtClean="0"/>
              <a:t>pening</a:t>
            </a:r>
            <a:endParaRPr lang="en-US" dirty="0" smtClean="0"/>
          </a:p>
          <a:p>
            <a:pPr marL="276225" indent="-276225" algn="just"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Variabel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kontrol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70"/>
          </a:xfrm>
        </p:spPr>
        <p:txBody>
          <a:bodyPr/>
          <a:lstStyle/>
          <a:p>
            <a:r>
              <a:rPr lang="en-US" dirty="0" smtClean="0"/>
              <a:t>KEGUNAAN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857364"/>
            <a:ext cx="7429552" cy="414340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/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, </a:t>
            </a:r>
            <a:r>
              <a:rPr lang="en-US" sz="2800" dirty="0" err="1" smtClean="0"/>
              <a:t>mis</a:t>
            </a:r>
            <a:r>
              <a:rPr lang="en-US" sz="2800" dirty="0" smtClean="0"/>
              <a:t>: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mengumpulkan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;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beli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(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penyebabnya</a:t>
            </a:r>
            <a:r>
              <a:rPr lang="en-US" sz="2800" dirty="0" smtClean="0"/>
              <a:t>),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loyo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krn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lama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, </a:t>
            </a:r>
            <a:r>
              <a:rPr lang="en-US" sz="2800" dirty="0" err="1" smtClean="0"/>
              <a:t>diputuskan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(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dipecahkan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70"/>
          </a:xfrm>
        </p:spPr>
        <p:txBody>
          <a:bodyPr/>
          <a:lstStyle/>
          <a:p>
            <a:r>
              <a:rPr lang="en-US" dirty="0" smtClean="0"/>
              <a:t>SYARAT DATA YANG BAIK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29552" cy="450059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objektiv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(sampling error) yang minimum</a:t>
            </a:r>
          </a:p>
          <a:p>
            <a:pPr marL="514350" indent="-514350" algn="just">
              <a:buAutoNum type="arabicPeriod"/>
            </a:pPr>
            <a:r>
              <a:rPr lang="en-US" sz="2800" dirty="0" smtClean="0"/>
              <a:t>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up to date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(</a:t>
            </a:r>
            <a:r>
              <a:rPr lang="en-US" sz="2800" dirty="0" err="1" smtClean="0"/>
              <a:t>harian</a:t>
            </a:r>
            <a:r>
              <a:rPr lang="en-US" sz="2800" dirty="0" smtClean="0"/>
              <a:t>, </a:t>
            </a:r>
            <a:r>
              <a:rPr lang="en-US" sz="2800" dirty="0" err="1" smtClean="0"/>
              <a:t>mingguan</a:t>
            </a:r>
            <a:r>
              <a:rPr lang="en-US" sz="2800" dirty="0" smtClean="0"/>
              <a:t>, </a:t>
            </a:r>
            <a:r>
              <a:rPr lang="en-US" sz="2800" dirty="0" err="1" smtClean="0"/>
              <a:t>bulanan</a:t>
            </a:r>
            <a:r>
              <a:rPr lang="en-US" sz="2800" dirty="0" smtClean="0"/>
              <a:t>, </a:t>
            </a:r>
            <a:r>
              <a:rPr lang="en-US" sz="2800" dirty="0" err="1" smtClean="0"/>
              <a:t>Tw</a:t>
            </a:r>
            <a:r>
              <a:rPr lang="en-US" sz="2800" dirty="0" smtClean="0"/>
              <a:t>, </a:t>
            </a:r>
            <a:r>
              <a:rPr lang="en-US" sz="2800" dirty="0" err="1" smtClean="0"/>
              <a:t>tahunan</a:t>
            </a:r>
            <a:r>
              <a:rPr lang="en-US" sz="2800" dirty="0" smtClean="0"/>
              <a:t> 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470025"/>
          </a:xfrm>
        </p:spPr>
        <p:txBody>
          <a:bodyPr/>
          <a:lstStyle/>
          <a:p>
            <a:r>
              <a:rPr lang="en-US" dirty="0" smtClean="0"/>
              <a:t>DATA KUALITATIF DAN KUANTITATIF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786742" cy="3857652"/>
          </a:xfrm>
        </p:spPr>
        <p:txBody>
          <a:bodyPr/>
          <a:lstStyle/>
          <a:p>
            <a:pPr marL="274638" indent="-274638" algn="just">
              <a:buFont typeface="Arial" pitchFamily="34" charset="0"/>
              <a:buChar char="•"/>
            </a:pPr>
            <a:r>
              <a:rPr lang="en-US" dirty="0" smtClean="0"/>
              <a:t>DATA </a:t>
            </a:r>
            <a:r>
              <a:rPr lang="en-US" dirty="0" err="1" smtClean="0"/>
              <a:t>Kualitatif</a:t>
            </a:r>
            <a:r>
              <a:rPr lang="en-US" dirty="0" smtClean="0"/>
              <a:t> :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menggolongkan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;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(</a:t>
            </a:r>
            <a:r>
              <a:rPr lang="en-US" dirty="0" err="1" smtClean="0"/>
              <a:t>bagus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</a:t>
            </a:r>
            <a:r>
              <a:rPr lang="en-US" dirty="0" err="1" smtClean="0"/>
              <a:t>jelek</a:t>
            </a:r>
            <a:r>
              <a:rPr lang="en-US" dirty="0" smtClean="0"/>
              <a:t>)</a:t>
            </a:r>
          </a:p>
          <a:p>
            <a:pPr marL="274638" indent="-274638" algn="just">
              <a:buFont typeface="Arial" pitchFamily="34" charset="0"/>
              <a:buChar char="•"/>
            </a:pPr>
            <a:r>
              <a:rPr lang="en-US" dirty="0" smtClean="0"/>
              <a:t>Data </a:t>
            </a:r>
            <a:r>
              <a:rPr lang="en-US" dirty="0" err="1" smtClean="0"/>
              <a:t>Kuantitatif</a:t>
            </a:r>
            <a:r>
              <a:rPr lang="en-US" dirty="0" smtClean="0"/>
              <a:t> : data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berskala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interval, ratio ,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35%,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357323"/>
          </a:xfrm>
        </p:spPr>
        <p:txBody>
          <a:bodyPr/>
          <a:lstStyle/>
          <a:p>
            <a:r>
              <a:rPr lang="en-US" dirty="0" smtClean="0"/>
              <a:t>DATA INTERNAL DAN EKSTERNAL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643866" cy="4500594"/>
          </a:xfrm>
        </p:spPr>
        <p:txBody>
          <a:bodyPr>
            <a:norm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DATA INTERNAL : Data yang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diperoleh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Perusahaan /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Organisasi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dimana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riset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dilakukan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173038" indent="-173038" algn="just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3038" indent="-173038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DATA EKSTERNAL :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Menggambarkan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keadaan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luar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organisasi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umumnya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data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ini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diperoleh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pihak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lain yang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digunakan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pendamping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470025"/>
          </a:xfrm>
        </p:spPr>
        <p:txBody>
          <a:bodyPr/>
          <a:lstStyle/>
          <a:p>
            <a:r>
              <a:rPr lang="en-US" dirty="0" smtClean="0"/>
              <a:t>DATA TIME SERIES DAN CROSS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357430"/>
            <a:ext cx="7786742" cy="3643338"/>
          </a:xfrm>
        </p:spPr>
        <p:txBody>
          <a:bodyPr>
            <a:normAutofit/>
          </a:bodyPr>
          <a:lstStyle/>
          <a:p>
            <a:pPr marL="173038" indent="-173038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DATA TIME SERIES : data </a:t>
            </a:r>
            <a:r>
              <a:rPr lang="en-US" sz="2800" dirty="0" err="1" smtClean="0">
                <a:solidFill>
                  <a:srgbClr val="0070C0"/>
                </a:solidFill>
              </a:rPr>
              <a:t>deret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waktu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merupakan</a:t>
            </a:r>
            <a:r>
              <a:rPr lang="en-US" sz="2800" dirty="0" smtClean="0">
                <a:solidFill>
                  <a:srgbClr val="0070C0"/>
                </a:solidFill>
              </a:rPr>
              <a:t> data yang </a:t>
            </a:r>
            <a:r>
              <a:rPr lang="en-US" sz="2800" dirty="0" err="1" smtClean="0">
                <a:solidFill>
                  <a:srgbClr val="0070C0"/>
                </a:solidFill>
              </a:rPr>
              <a:t>dikumpulkan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dari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beberapa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tahapan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waktu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kronologis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mis</a:t>
            </a:r>
            <a:r>
              <a:rPr lang="en-US" sz="2800" dirty="0" smtClean="0">
                <a:solidFill>
                  <a:srgbClr val="0070C0"/>
                </a:solidFill>
              </a:rPr>
              <a:t> ; data </a:t>
            </a:r>
            <a:r>
              <a:rPr lang="en-US" sz="2800" dirty="0" err="1" smtClean="0">
                <a:solidFill>
                  <a:srgbClr val="0070C0"/>
                </a:solidFill>
              </a:rPr>
              <a:t>deret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waktu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</a:rPr>
              <a:t>ekspor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baju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hangat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eropa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dari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thn</a:t>
            </a:r>
            <a:r>
              <a:rPr lang="en-US" sz="2800" dirty="0" smtClean="0">
                <a:solidFill>
                  <a:srgbClr val="0070C0"/>
                </a:solidFill>
              </a:rPr>
              <a:t> 1990 – 2012)</a:t>
            </a:r>
          </a:p>
          <a:p>
            <a:pPr marL="173038" indent="-173038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DATA CROSS SECTION : data yang </a:t>
            </a:r>
            <a:r>
              <a:rPr lang="en-US" sz="2800" dirty="0" err="1" smtClean="0">
                <a:solidFill>
                  <a:srgbClr val="0070C0"/>
                </a:solidFill>
              </a:rPr>
              <a:t>di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kumpulkan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pada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waktu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tempat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ttn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saja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</a:rPr>
              <a:t>Mis</a:t>
            </a:r>
            <a:r>
              <a:rPr lang="en-US" sz="2800" dirty="0" smtClean="0">
                <a:solidFill>
                  <a:srgbClr val="0070C0"/>
                </a:solidFill>
              </a:rPr>
              <a:t> : </a:t>
            </a:r>
            <a:r>
              <a:rPr lang="en-US" sz="2800" dirty="0" err="1" smtClean="0">
                <a:solidFill>
                  <a:srgbClr val="0070C0"/>
                </a:solidFill>
              </a:rPr>
              <a:t>pembelian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produk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kosmetik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Januari</a:t>
            </a:r>
            <a:r>
              <a:rPr lang="en-US" sz="2800" dirty="0" smtClean="0">
                <a:solidFill>
                  <a:srgbClr val="0070C0"/>
                </a:solidFill>
              </a:rPr>
              <a:t> 2008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CARA PENGAMBILAN SAMPEL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215238" cy="4143404"/>
          </a:xfrm>
        </p:spPr>
        <p:txBody>
          <a:bodyPr>
            <a:normAutofit fontScale="85000" lnSpcReduction="10000"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Cara random : </a:t>
            </a:r>
            <a:r>
              <a:rPr lang="en-US" dirty="0" err="1" smtClean="0">
                <a:solidFill>
                  <a:srgbClr val="C00000"/>
                </a:solidFill>
              </a:rPr>
              <a:t>cara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pemilihan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sejumlah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elemen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populasi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menjadi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anggota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sampel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pemilihan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dilakukan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setiap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elemen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mendpat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kesempatan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dipilih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menjadi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anggota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sampel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tdk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pilih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kasih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Non random : </a:t>
            </a:r>
            <a:r>
              <a:rPr lang="en-US" dirty="0" err="1" smtClean="0">
                <a:solidFill>
                  <a:srgbClr val="C00000"/>
                </a:solidFill>
              </a:rPr>
              <a:t>suatu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cara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pemilihan</a:t>
            </a:r>
            <a:r>
              <a:rPr lang="en-US" dirty="0" smtClean="0">
                <a:solidFill>
                  <a:srgbClr val="C00000"/>
                </a:solidFill>
              </a:rPr>
              <a:t> elemen2 </a:t>
            </a:r>
            <a:r>
              <a:rPr lang="en-US" dirty="0" err="1" smtClean="0">
                <a:solidFill>
                  <a:srgbClr val="C00000"/>
                </a:solidFill>
              </a:rPr>
              <a:t>dari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populasi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menjadi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anggota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sampel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setiap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elemen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tdk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mendapat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kesempatan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sama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dipilih</a:t>
            </a:r>
            <a:r>
              <a:rPr lang="en-US" dirty="0" smtClean="0">
                <a:solidFill>
                  <a:srgbClr val="C00000"/>
                </a:solidFill>
              </a:rPr>
              <a:t>. (non </a:t>
            </a:r>
            <a:r>
              <a:rPr lang="en-US" dirty="0" err="1" smtClean="0">
                <a:solidFill>
                  <a:srgbClr val="C00000"/>
                </a:solidFill>
              </a:rPr>
              <a:t>probabily</a:t>
            </a:r>
            <a:r>
              <a:rPr lang="en-US" dirty="0" smtClean="0">
                <a:solidFill>
                  <a:srgbClr val="C00000"/>
                </a:solidFill>
              </a:rPr>
              <a:t> sampling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470025"/>
          </a:xfrm>
        </p:spPr>
        <p:txBody>
          <a:bodyPr/>
          <a:lstStyle/>
          <a:p>
            <a:r>
              <a:rPr lang="en-US" dirty="0" smtClean="0"/>
              <a:t>SKALA PENGUKURAN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500990" cy="4214842"/>
          </a:xfrm>
        </p:spPr>
        <p:txBody>
          <a:bodyPr>
            <a:norm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Nominal : </a:t>
            </a:r>
            <a:r>
              <a:rPr lang="en-US" dirty="0" err="1" smtClean="0">
                <a:solidFill>
                  <a:srgbClr val="C00000"/>
                </a:solidFill>
              </a:rPr>
              <a:t>merupakan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skala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pengukuran</a:t>
            </a:r>
            <a:r>
              <a:rPr lang="en-US" dirty="0" smtClean="0">
                <a:solidFill>
                  <a:srgbClr val="C00000"/>
                </a:solidFill>
              </a:rPr>
              <a:t> yang paling </a:t>
            </a:r>
            <a:r>
              <a:rPr lang="en-US" dirty="0" err="1" smtClean="0">
                <a:solidFill>
                  <a:srgbClr val="C00000"/>
                </a:solidFill>
              </a:rPr>
              <a:t>sederhana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mis</a:t>
            </a:r>
            <a:r>
              <a:rPr lang="en-US" dirty="0" smtClean="0">
                <a:solidFill>
                  <a:srgbClr val="C00000"/>
                </a:solidFill>
              </a:rPr>
              <a:t> : laki2 (1)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perempuan</a:t>
            </a:r>
            <a:r>
              <a:rPr lang="en-US" dirty="0" smtClean="0">
                <a:solidFill>
                  <a:srgbClr val="C00000"/>
                </a:solidFill>
              </a:rPr>
              <a:t> (0),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1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smtClean="0">
                <a:solidFill>
                  <a:srgbClr val="C00000"/>
                </a:solidFill>
              </a:rPr>
              <a:t>0 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hanya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sebagai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pemberian</a:t>
            </a:r>
            <a:r>
              <a:rPr lang="en-US" dirty="0" smtClean="0">
                <a:solidFill>
                  <a:srgbClr val="C00000"/>
                </a:solidFill>
              </a:rPr>
              <a:t> label </a:t>
            </a:r>
            <a:r>
              <a:rPr lang="en-US" dirty="0" err="1" smtClean="0">
                <a:solidFill>
                  <a:srgbClr val="C00000"/>
                </a:solidFill>
              </a:rPr>
              <a:t>saja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bukan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operasi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matematika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C00000"/>
                </a:solidFill>
              </a:rPr>
              <a:t>Skala</a:t>
            </a:r>
            <a:r>
              <a:rPr lang="en-US" dirty="0" smtClean="0">
                <a:solidFill>
                  <a:srgbClr val="C00000"/>
                </a:solidFill>
              </a:rPr>
              <a:t>  Ordinal : </a:t>
            </a:r>
            <a:r>
              <a:rPr lang="en-US" dirty="0" err="1" smtClean="0">
                <a:solidFill>
                  <a:srgbClr val="C00000"/>
                </a:solidFill>
              </a:rPr>
              <a:t>Objek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dapat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digolongkan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dalam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kategori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ttn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mis</a:t>
            </a:r>
            <a:r>
              <a:rPr lang="en-US" dirty="0" smtClean="0">
                <a:solidFill>
                  <a:srgbClr val="C00000"/>
                </a:solidFill>
              </a:rPr>
              <a:t>, status </a:t>
            </a:r>
            <a:r>
              <a:rPr lang="en-US" dirty="0" err="1" smtClean="0">
                <a:solidFill>
                  <a:srgbClr val="C00000"/>
                </a:solidFill>
              </a:rPr>
              <a:t>sosial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rendah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sedang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tinggi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/>
          <a:lstStyle/>
          <a:p>
            <a:r>
              <a:rPr lang="en-US" dirty="0" smtClean="0"/>
              <a:t>ARTI PENTING PERAMALAN BISNIS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858180" cy="407196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&amp;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sistimatis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10%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00108"/>
            <a:ext cx="7143800" cy="4638692"/>
          </a:xfrm>
        </p:spPr>
        <p:txBody>
          <a:bodyPr>
            <a:noAutofit/>
          </a:bodyPr>
          <a:lstStyle/>
          <a:p>
            <a:pPr marL="274638" indent="-274638" algn="just">
              <a:buFont typeface="Arial" pitchFamily="34" charset="0"/>
              <a:buChar char="•"/>
            </a:pPr>
            <a:r>
              <a:rPr lang="en-US" sz="3600" dirty="0" err="1" smtClean="0"/>
              <a:t>Skala</a:t>
            </a:r>
            <a:r>
              <a:rPr lang="en-US" sz="3600" dirty="0" smtClean="0"/>
              <a:t> Interval : </a:t>
            </a:r>
            <a:r>
              <a:rPr lang="en-US" sz="3600" dirty="0" err="1" smtClean="0"/>
              <a:t>memperlihatkan</a:t>
            </a:r>
            <a:r>
              <a:rPr lang="en-US" sz="3600" dirty="0" smtClean="0"/>
              <a:t> </a:t>
            </a:r>
            <a:r>
              <a:rPr lang="en-US" sz="3600" dirty="0" err="1" smtClean="0"/>
              <a:t>jarak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ciri2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sifat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ukur</a:t>
            </a:r>
            <a:r>
              <a:rPr lang="en-US" sz="3600" dirty="0" smtClean="0"/>
              <a:t>, </a:t>
            </a:r>
            <a:r>
              <a:rPr lang="en-US" sz="3600" dirty="0" err="1" smtClean="0"/>
              <a:t>mis</a:t>
            </a:r>
            <a:r>
              <a:rPr lang="en-US" sz="3600" dirty="0" smtClean="0"/>
              <a:t>, </a:t>
            </a:r>
            <a:r>
              <a:rPr lang="en-US" sz="3600" dirty="0" err="1" smtClean="0"/>
              <a:t>penilaian</a:t>
            </a:r>
            <a:r>
              <a:rPr lang="en-US" sz="3600" dirty="0" smtClean="0"/>
              <a:t>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(</a:t>
            </a:r>
            <a:r>
              <a:rPr lang="en-US" sz="3600" dirty="0" err="1" smtClean="0"/>
              <a:t>skala</a:t>
            </a:r>
            <a:r>
              <a:rPr lang="en-US" sz="3600" dirty="0" smtClean="0"/>
              <a:t> 0 – 100), </a:t>
            </a:r>
            <a:r>
              <a:rPr lang="en-US" sz="3600" dirty="0" err="1" smtClean="0"/>
              <a:t>Adi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80, </a:t>
            </a:r>
            <a:r>
              <a:rPr lang="en-US" sz="3600" dirty="0" err="1" smtClean="0"/>
              <a:t>Ani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40</a:t>
            </a:r>
          </a:p>
          <a:p>
            <a:pPr marL="274638" indent="-274638" algn="just">
              <a:buFont typeface="Arial" pitchFamily="34" charset="0"/>
              <a:buChar char="•"/>
            </a:pPr>
            <a:r>
              <a:rPr lang="en-US" sz="3600" dirty="0" err="1" smtClean="0"/>
              <a:t>Skala</a:t>
            </a:r>
            <a:r>
              <a:rPr lang="en-US" sz="3600" dirty="0" smtClean="0"/>
              <a:t> ratio : </a:t>
            </a:r>
            <a:r>
              <a:rPr lang="en-US" sz="3600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keterangan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absolut</a:t>
            </a:r>
            <a:r>
              <a:rPr lang="en-US" sz="3600" dirty="0" smtClean="0"/>
              <a:t> </a:t>
            </a:r>
            <a:r>
              <a:rPr lang="en-US" sz="3600" dirty="0" err="1" smtClean="0"/>
              <a:t>objeknya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928670"/>
            <a:ext cx="7286676" cy="5000660"/>
          </a:xfrm>
        </p:spPr>
        <p:txBody>
          <a:bodyPr/>
          <a:lstStyle/>
          <a:p>
            <a:pPr marL="365125" indent="-365125" algn="l"/>
            <a:r>
              <a:rPr lang="en-US" dirty="0" smtClean="0"/>
              <a:t>3.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peramalan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gambaran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masa</a:t>
            </a:r>
            <a:r>
              <a:rPr lang="en-US" sz="3600" dirty="0" smtClean="0"/>
              <a:t> </a:t>
            </a:r>
            <a:r>
              <a:rPr lang="en-US" sz="3600" dirty="0" err="1" smtClean="0"/>
              <a:t>depan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manajmen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perencanaan</a:t>
            </a:r>
            <a:r>
              <a:rPr lang="en-US" sz="3600" dirty="0" smtClean="0"/>
              <a:t> , </a:t>
            </a:r>
            <a:r>
              <a:rPr lang="en-US" sz="3600" dirty="0" err="1" smtClean="0"/>
              <a:t>menciptakan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, </a:t>
            </a:r>
            <a:r>
              <a:rPr lang="en-US" sz="3600" dirty="0" err="1" smtClean="0"/>
              <a:t>mengatur</a:t>
            </a:r>
            <a:r>
              <a:rPr lang="en-US" sz="3600" dirty="0" smtClean="0"/>
              <a:t> </a:t>
            </a:r>
            <a:r>
              <a:rPr lang="en-US" sz="3600" dirty="0" err="1" smtClean="0"/>
              <a:t>pola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investasi</a:t>
            </a:r>
            <a:r>
              <a:rPr lang="en-US" sz="3600" dirty="0" smtClean="0"/>
              <a:t>, </a:t>
            </a:r>
            <a:r>
              <a:rPr lang="en-US" sz="3600" dirty="0" err="1" smtClean="0"/>
              <a:t>dll</a:t>
            </a:r>
            <a:endParaRPr lang="en-US" sz="36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4"/>
          </a:xfrm>
        </p:spPr>
        <p:txBody>
          <a:bodyPr/>
          <a:lstStyle/>
          <a:p>
            <a:r>
              <a:rPr lang="en-US" dirty="0" smtClean="0"/>
              <a:t>JENIS-JENIS PERAMALAN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071678"/>
            <a:ext cx="7215238" cy="4000528"/>
          </a:xfrm>
        </p:spPr>
        <p:txBody>
          <a:bodyPr/>
          <a:lstStyle/>
          <a:p>
            <a:pPr marL="365125" indent="-365125" algn="l"/>
            <a:r>
              <a:rPr lang="en-US" dirty="0" smtClean="0"/>
              <a:t>1. </a:t>
            </a:r>
            <a:r>
              <a:rPr lang="en-US" b="1" dirty="0" err="1" smtClean="0"/>
              <a:t>Peramalan</a:t>
            </a:r>
            <a:r>
              <a:rPr lang="en-US" dirty="0" smtClean="0"/>
              <a:t> </a:t>
            </a:r>
            <a:r>
              <a:rPr lang="en-US" b="1" dirty="0" err="1" smtClean="0"/>
              <a:t>Kualitatif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peramlan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/</a:t>
            </a:r>
            <a:r>
              <a:rPr lang="en-US" dirty="0" err="1" smtClean="0"/>
              <a:t>ketajaman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peramal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informal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y.a.d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7143800" cy="5000660"/>
          </a:xfrm>
        </p:spPr>
        <p:txBody>
          <a:bodyPr>
            <a:normAutofit lnSpcReduction="10000"/>
          </a:bodyPr>
          <a:lstStyle/>
          <a:p>
            <a:pPr marL="365125" indent="-365125" algn="just"/>
            <a:r>
              <a:rPr lang="en-US" dirty="0" smtClean="0"/>
              <a:t>2. </a:t>
            </a:r>
            <a:r>
              <a:rPr lang="en-US" b="1" dirty="0" err="1" smtClean="0"/>
              <a:t>Peramalan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r>
              <a:rPr lang="en-US" b="1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ditunjang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kartena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pandanagan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objective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besaran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peramalan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</p:spPr>
        <p:txBody>
          <a:bodyPr/>
          <a:lstStyle/>
          <a:p>
            <a:r>
              <a:rPr lang="en-US" dirty="0" smtClean="0"/>
              <a:t>LANGKAH-LANGKAH PERAMALAN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429552" cy="4071966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Mengumpulkan</a:t>
            </a:r>
            <a:r>
              <a:rPr lang="en-US" dirty="0" smtClean="0"/>
              <a:t> data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Menyeleksi</a:t>
            </a:r>
            <a:r>
              <a:rPr lang="en-US" dirty="0" smtClean="0"/>
              <a:t> &amp; </a:t>
            </a:r>
            <a:r>
              <a:rPr lang="en-US" dirty="0" err="1" smtClean="0"/>
              <a:t>memilih</a:t>
            </a:r>
            <a:r>
              <a:rPr lang="en-US" dirty="0" smtClean="0"/>
              <a:t> data (data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Memilih</a:t>
            </a:r>
            <a:r>
              <a:rPr lang="en-US" dirty="0" smtClean="0"/>
              <a:t> model </a:t>
            </a:r>
            <a:r>
              <a:rPr lang="en-US" dirty="0" err="1" smtClean="0"/>
              <a:t>peramalan</a:t>
            </a:r>
            <a:r>
              <a:rPr lang="en-US" dirty="0" smtClean="0"/>
              <a:t> (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&amp;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model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utnuk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model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data, </a:t>
            </a:r>
            <a:r>
              <a:rPr lang="en-US" dirty="0" err="1" smtClean="0"/>
              <a:t>maka</a:t>
            </a:r>
            <a:r>
              <a:rPr lang="en-US" dirty="0" smtClean="0"/>
              <a:t> model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/>
          <a:lstStyle/>
          <a:p>
            <a:r>
              <a:rPr lang="en-US" dirty="0" smtClean="0"/>
              <a:t>INTEGRASI PERAMALAN DALAM PERENCANAAN STRATEGIS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358114" cy="400052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dirty="0" smtClean="0"/>
              <a:t> 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endParaRPr lang="en-US" sz="2800" dirty="0" smtClean="0"/>
          </a:p>
          <a:p>
            <a:pPr marL="173038" indent="-173038" algn="just">
              <a:buFontTx/>
              <a:buChar char="-"/>
            </a:pPr>
            <a:r>
              <a:rPr lang="en-US" sz="2800" dirty="0" err="1" smtClean="0"/>
              <a:t>Peramalan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dipergunakan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endParaRPr lang="en-US" sz="2800" dirty="0" smtClean="0"/>
          </a:p>
          <a:p>
            <a:pPr marL="173038" indent="-173038" algn="just">
              <a:buFontTx/>
              <a:buChar char="-"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ramalan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 target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algn="just"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MENGIDENTIFIKASI VARIABEL  LINGKUNGAN YANG PENTING BAGI PERUSAHAAN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715304" cy="407196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“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Perusahaan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”</a:t>
            </a:r>
          </a:p>
          <a:p>
            <a:pPr algn="just"/>
            <a:r>
              <a:rPr lang="en-US" sz="2400" dirty="0" smtClean="0"/>
              <a:t>OKI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“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variabel2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”</a:t>
            </a:r>
          </a:p>
          <a:p>
            <a:pPr algn="just"/>
            <a:r>
              <a:rPr lang="en-US" sz="2400" dirty="0" err="1" smtClean="0"/>
              <a:t>Contohnya</a:t>
            </a:r>
            <a:r>
              <a:rPr lang="en-US" sz="2400" dirty="0" smtClean="0"/>
              <a:t> :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soisal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, </a:t>
            </a:r>
            <a:r>
              <a:rPr lang="en-US" sz="2400" dirty="0" err="1" smtClean="0"/>
              <a:t>demografi</a:t>
            </a:r>
            <a:r>
              <a:rPr lang="en-US" sz="2400" dirty="0" smtClean="0"/>
              <a:t>,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,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 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SWOT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Hal-Hal yang </a:t>
            </a:r>
            <a:r>
              <a:rPr lang="en-US" sz="3600" dirty="0" err="1" smtClean="0">
                <a:solidFill>
                  <a:srgbClr val="00B050"/>
                </a:solidFill>
              </a:rPr>
              <a:t>perlu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diperhatikan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dalam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mengintegrasikan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Hasil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Ramalan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358114" cy="378621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puncak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.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unit yang </a:t>
            </a:r>
            <a:r>
              <a:rPr lang="en-US" sz="2800" dirty="0" err="1" smtClean="0"/>
              <a:t>tepat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Kecenderungan</a:t>
            </a:r>
            <a:r>
              <a:rPr lang="en-US" sz="2800" dirty="0" smtClean="0"/>
              <a:t> </a:t>
            </a:r>
            <a:r>
              <a:rPr lang="en-US" sz="2800" dirty="0" err="1" smtClean="0"/>
              <a:t>musiman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eksplisit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958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TEKNIK PROYEKSI BISNIS (PERAMALAN BISNIS) OLEH : TRUSTORINI HANDAYANI</vt:lpstr>
      <vt:lpstr>ARTI PENTING PERAMALAN BISNIS</vt:lpstr>
      <vt:lpstr>Slide 3</vt:lpstr>
      <vt:lpstr>JENIS-JENIS PERAMALAN</vt:lpstr>
      <vt:lpstr>Slide 5</vt:lpstr>
      <vt:lpstr>LANGKAH-LANGKAH PERAMALAN</vt:lpstr>
      <vt:lpstr>INTEGRASI PERAMALAN DALAM PERENCANAAN STRATEGIS</vt:lpstr>
      <vt:lpstr>MENGIDENTIFIKASI VARIABEL  LINGKUNGAN YANG PENTING BAGI PERUSAHAAN</vt:lpstr>
      <vt:lpstr>Hal-Hal yang perlu diperhatikan dalam mengintegrasikan Hasil Ramalan </vt:lpstr>
      <vt:lpstr>Slide 10</vt:lpstr>
      <vt:lpstr>DATA SEBAGAI KOMPONEN UTAMA PERAMALAN</vt:lpstr>
      <vt:lpstr>Jenis variabel</vt:lpstr>
      <vt:lpstr>KEGUNAAN DATA</vt:lpstr>
      <vt:lpstr>SYARAT DATA YANG BAIK</vt:lpstr>
      <vt:lpstr>DATA KUALITATIF DAN KUANTITATIF</vt:lpstr>
      <vt:lpstr>DATA INTERNAL DAN EKSTERNAL</vt:lpstr>
      <vt:lpstr>DATA TIME SERIES DAN CROSS SECTION</vt:lpstr>
      <vt:lpstr>CARA PENGAMBILAN SAMPEL</vt:lpstr>
      <vt:lpstr>SKALA PENGUKURAN</vt:lpstr>
      <vt:lpstr>Slide 20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PROYEKSI BISNIS (PERAMALAN BISNIS</dc:title>
  <dc:creator>Valued Acer Customer</dc:creator>
  <cp:lastModifiedBy>Valued Acer Customer</cp:lastModifiedBy>
  <cp:revision>38</cp:revision>
  <dcterms:created xsi:type="dcterms:W3CDTF">2012-03-06T02:01:40Z</dcterms:created>
  <dcterms:modified xsi:type="dcterms:W3CDTF">2012-03-14T03:39:11Z</dcterms:modified>
</cp:coreProperties>
</file>