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94" r:id="rId4"/>
    <p:sldId id="290" r:id="rId5"/>
    <p:sldId id="292" r:id="rId6"/>
    <p:sldId id="280" r:id="rId7"/>
    <p:sldId id="281" r:id="rId8"/>
    <p:sldId id="296" r:id="rId9"/>
    <p:sldId id="289" r:id="rId10"/>
    <p:sldId id="270" r:id="rId11"/>
    <p:sldId id="284" r:id="rId12"/>
    <p:sldId id="271" r:id="rId13"/>
    <p:sldId id="272" r:id="rId14"/>
    <p:sldId id="274" r:id="rId15"/>
    <p:sldId id="283" r:id="rId16"/>
    <p:sldId id="299" r:id="rId17"/>
    <p:sldId id="298" r:id="rId18"/>
    <p:sldId id="282" r:id="rId19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07" autoAdjust="0"/>
  </p:normalViewPr>
  <p:slideViewPr>
    <p:cSldViewPr>
      <p:cViewPr varScale="1">
        <p:scale>
          <a:sx n="82" d="100"/>
          <a:sy n="82" d="100"/>
        </p:scale>
        <p:origin x="1474" y="7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3903FD0-0A12-41BD-8B65-D770F4B025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9533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83EC0B-FE08-4027-99CF-327358771357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4232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83EC0B-FE08-4027-99CF-327358771357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89750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83EC0B-FE08-4027-99CF-327358771357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567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83EC0B-FE08-4027-99CF-327358771357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9486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83EC0B-FE08-4027-99CF-327358771357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8303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83EC0B-FE08-4027-99CF-327358771357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0712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83EC0B-FE08-4027-99CF-327358771357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0436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83EC0B-FE08-4027-99CF-327358771357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85665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83EC0B-FE08-4027-99CF-327358771357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74448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83EC0B-FE08-4027-99CF-327358771357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6985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83EC0B-FE08-4027-99CF-327358771357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9835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83EC0B-FE08-4027-99CF-327358771357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14770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183EC0B-FE08-4027-99CF-327358771357}" type="slidenum">
              <a:rPr lang="en-US" altLang="en-US" smtClean="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299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459D2-CAC0-4469-8DA9-49B2481C1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02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C10C4-FBBD-49BC-A42A-92D08CA1F3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31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16882-C63E-4E4C-9214-6A9D3B9975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95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E529A-F177-44C6-A2E9-380BA7E30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10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10A58-1283-4A1C-9B62-0766F10868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23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84545-DAD6-4F04-9615-D5123DBD30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71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05AEA-8CE9-4E40-BD66-20501FA706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28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E47EA-02C7-4E51-AB40-E26E11379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78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50EBB-FC94-4E3D-AD62-F433CC113B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07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11050-845F-434B-A25F-5D255096D0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40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5EADE-7249-436C-B5A6-7F444B977B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80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2B00C49-91C0-4904-9873-15DED2F59B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Droid Sans Fallback" charset="0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Droid Sans Fallback" charset="0"/>
          <a:cs typeface="Droid Sans Fallback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Droid Sans Fallback" charset="0"/>
          <a:cs typeface="Droid Sans Fallback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Droid Sans Fallback" charset="0"/>
          <a:cs typeface="Droid Sans Fallback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Droid Sans Fallback" charset="0"/>
          <a:cs typeface="Droid Sans Fallback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Droid Sans Fallback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Droid Sans Fallback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Droid Sans Fallback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Droid Sans Fallback" charset="0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Droid Sans Fallback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Droid Sans Fallback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Droid Sans Fallback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Droid Sans Fallback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" y="0"/>
            <a:ext cx="4795838" cy="157003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39" y="-2730"/>
            <a:ext cx="4346448" cy="1572768"/>
          </a:xfrm>
          <a:prstGeom prst="rect">
            <a:avLst/>
          </a:prstGeom>
        </p:spPr>
      </p:pic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0" y="4876800"/>
            <a:ext cx="914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spcBef>
                <a:spcPts val="500"/>
              </a:spcBef>
              <a:buClrTx/>
              <a:buFontTx/>
              <a:buNone/>
            </a:pPr>
            <a:endParaRPr lang="en-US" altLang="en-US" sz="2000" b="1" dirty="0">
              <a:solidFill>
                <a:srgbClr val="681417"/>
              </a:solidFill>
              <a:latin typeface="Book Antiqua" panose="02040602050305030304" pitchFamily="18" charset="0"/>
            </a:endParaRPr>
          </a:p>
          <a:p>
            <a:pPr algn="r" eaLnBrk="1" hangingPunct="1">
              <a:spcBef>
                <a:spcPts val="500"/>
              </a:spcBef>
              <a:buClrTx/>
              <a:buFontTx/>
              <a:buNone/>
            </a:pPr>
            <a:endParaRPr lang="en-US" altLang="en-US" sz="2000" b="1" dirty="0">
              <a:solidFill>
                <a:srgbClr val="681417"/>
              </a:solidFill>
              <a:latin typeface="Book Antiqua" panose="02040602050305030304" pitchFamily="18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0" y="6565900"/>
            <a:ext cx="9144000" cy="292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1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300" b="1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altLang="en-US" sz="1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Conference of Informatics, Engineering, Science and Technology </a:t>
            </a:r>
            <a:endParaRPr lang="en-US" altLang="en-US" sz="13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0" y="4002087"/>
            <a:ext cx="9144000" cy="398463"/>
          </a:xfrm>
          <a:prstGeom prst="rect">
            <a:avLst/>
          </a:prstGeom>
          <a:solidFill>
            <a:srgbClr val="FCBB0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 dirty="0">
                <a:solidFill>
                  <a:srgbClr val="6814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&lt;Eddy </a:t>
            </a:r>
            <a:r>
              <a:rPr lang="en-US" altLang="en-US" sz="2000" b="1" dirty="0" err="1">
                <a:solidFill>
                  <a:srgbClr val="6814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Soeryanto</a:t>
            </a:r>
            <a:r>
              <a:rPr lang="en-US" altLang="en-US" sz="2000" b="1" dirty="0">
                <a:solidFill>
                  <a:srgbClr val="6814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6814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Soegoto</a:t>
            </a:r>
            <a:r>
              <a:rPr lang="en-US" altLang="en-US" sz="2000" b="1" dirty="0" smtClean="0">
                <a:solidFill>
                  <a:srgbClr val="6814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 smtClean="0">
                <a:solidFill>
                  <a:srgbClr val="6814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Asep</a:t>
            </a:r>
            <a:r>
              <a:rPr lang="en-US" altLang="en-US" sz="2000" b="1" dirty="0" smtClean="0">
                <a:solidFill>
                  <a:srgbClr val="6814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6814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Bayu</a:t>
            </a:r>
            <a:r>
              <a:rPr lang="en-US" altLang="en-US" sz="2000" b="1" dirty="0" smtClean="0">
                <a:solidFill>
                  <a:srgbClr val="6814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6814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 b="1" dirty="0" err="1" smtClean="0">
                <a:solidFill>
                  <a:srgbClr val="6814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andiyanto</a:t>
            </a:r>
            <a:r>
              <a:rPr lang="en-US" altLang="en-US" sz="2000" b="1" dirty="0" smtClean="0">
                <a:solidFill>
                  <a:srgbClr val="6814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6814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altLang="en-US" sz="2000" b="1" dirty="0" smtClean="0">
                <a:solidFill>
                  <a:srgbClr val="6814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6814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Senny</a:t>
            </a:r>
            <a:r>
              <a:rPr lang="en-US" altLang="en-US" sz="2000" b="1" dirty="0" smtClean="0">
                <a:solidFill>
                  <a:srgbClr val="6814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6814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Luckyardi</a:t>
            </a:r>
            <a:r>
              <a:rPr lang="en-US" altLang="en-US" sz="2000" b="1" dirty="0">
                <a:solidFill>
                  <a:srgbClr val="6814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609600" y="1905000"/>
            <a:ext cx="8001000" cy="1752600"/>
          </a:xfrm>
          <a:prstGeom prst="roundRect">
            <a:avLst>
              <a:gd name="adj" fmla="val 10985"/>
            </a:avLst>
          </a:prstGeom>
          <a:solidFill>
            <a:srgbClr val="0406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000" b="1" dirty="0" smtClean="0">
                <a:latin typeface="Arial" panose="020B0604020202020204" pitchFamily="34" charset="0"/>
              </a:rPr>
              <a:t>“Make a Scientific Paper is Fun and Easy”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0" y="4402137"/>
            <a:ext cx="9144000" cy="398463"/>
          </a:xfrm>
          <a:prstGeom prst="rect">
            <a:avLst/>
          </a:prstGeom>
          <a:solidFill>
            <a:srgbClr val="FDCF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solidFill>
                <a:srgbClr val="6814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7854"/>
            <a:ext cx="1371600" cy="137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074" grpId="0"/>
      <p:bldP spid="3075" grpId="0" animBg="1"/>
      <p:bldP spid="3076" grpId="0" animBg="1"/>
      <p:bldP spid="3077" grpId="0" animBg="1"/>
      <p:bldP spid="308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" y="0"/>
            <a:ext cx="4795838" cy="157003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38" y="-2730"/>
            <a:ext cx="4346448" cy="1572768"/>
          </a:xfrm>
          <a:prstGeom prst="rect">
            <a:avLst/>
          </a:prstGeom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0" y="6565900"/>
            <a:ext cx="9144000" cy="292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2rd International Conference of Informatics, Engineering, Science and Technology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99219"/>
            <a:ext cx="1371600" cy="1371600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89644" y="927100"/>
            <a:ext cx="479583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2728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3</a:t>
            </a:r>
            <a:r>
              <a:rPr lang="id-ID" b="1" dirty="0" smtClean="0">
                <a:latin typeface="Arial" panose="020B0604020202020204" pitchFamily="34" charset="0"/>
              </a:rPr>
              <a:t>/7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687387"/>
            <a:ext cx="4572000" cy="14832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PARAGRAF 1 BREAKDOWN JUDUL ANDA (MINIMAL 1 REFERENSI) 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PARAGRAF 2 BERISI PENELITIAN-PENELITIAN SEBELUMNYA YANG ERKAITAN DENGAN PENELITIAN ANDA (MINIMAL 5 REFERENSI)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PARAGRAF 3 BERISI TUJUAN DAN METODE PENELITIAN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644" y="1828800"/>
            <a:ext cx="872575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4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75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" y="0"/>
            <a:ext cx="4795838" cy="157003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38" y="-2730"/>
            <a:ext cx="4346448" cy="1572768"/>
          </a:xfrm>
          <a:prstGeom prst="rect">
            <a:avLst/>
          </a:prstGeom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0" y="6565900"/>
            <a:ext cx="9144000" cy="292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2rd International Conference of Informatics, Engineering, Science and Technology)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99219"/>
            <a:ext cx="1371600" cy="1371600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89644" y="927100"/>
            <a:ext cx="479583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2728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3</a:t>
            </a:r>
            <a:r>
              <a:rPr lang="id-ID" b="1" dirty="0" smtClean="0">
                <a:latin typeface="Arial" panose="020B0604020202020204" pitchFamily="34" charset="0"/>
              </a:rPr>
              <a:t>/7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133600"/>
            <a:ext cx="8153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BERISI METODE PENELITIAN YANG ANDA LAKUKAN DENGAN INFORMASI YANG LENGKAP, BISA HANYA TERDIRI DARI 1 PARAGRAF SAJA.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HINDARI MENCANTUMKAN RUMUS-RUMUS </a:t>
            </a:r>
            <a:r>
              <a:rPr lang="en-US" sz="2000" b="1" dirty="0" smtClean="0">
                <a:solidFill>
                  <a:schemeClr val="tx1"/>
                </a:solidFill>
              </a:rPr>
              <a:t>UMUM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CANTUMKAN RUMUS-RUMUS KHUSUS DAN BERI </a:t>
            </a:r>
            <a:r>
              <a:rPr lang="en-US" sz="2000" b="1" dirty="0" smtClean="0">
                <a:solidFill>
                  <a:schemeClr val="tx1"/>
                </a:solidFill>
              </a:rPr>
              <a:t>NOMOR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SEBELUM RUMUS/TABEL/GBR YG ADA DLM METODE DITAMPILKAN JELASKAN DULU DENGAN KATA-KATA ANDA BARU KEMUDIAN TAMPILKAN RUMUSNYA</a:t>
            </a:r>
          </a:p>
        </p:txBody>
      </p:sp>
    </p:spTree>
    <p:extLst>
      <p:ext uri="{BB962C8B-B14F-4D97-AF65-F5344CB8AC3E}">
        <p14:creationId xmlns:p14="http://schemas.microsoft.com/office/powerpoint/2010/main" val="179667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75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" y="0"/>
            <a:ext cx="4795838" cy="157003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38" y="-2730"/>
            <a:ext cx="4346448" cy="1572768"/>
          </a:xfrm>
          <a:prstGeom prst="rect">
            <a:avLst/>
          </a:prstGeom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0" y="6565900"/>
            <a:ext cx="9144000" cy="292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2rd International Conference of Informatics, Engineering, Science and Technology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99219"/>
            <a:ext cx="1371600" cy="1371600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89644" y="927100"/>
            <a:ext cx="4795838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and Discussion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2728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4</a:t>
            </a:r>
            <a:r>
              <a:rPr lang="id-ID" b="1" dirty="0" smtClean="0">
                <a:latin typeface="Arial" panose="020B0604020202020204" pitchFamily="34" charset="0"/>
              </a:rPr>
              <a:t>/7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789" y="2276973"/>
            <a:ext cx="876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RESULT BERISI HASIL-HASIL PENELITIAN ANDA, BISA DALAM KATA-KATA (PARAGRAF MENGALIR, BISA DALAM BENTUK TABEL, GRAFIK DAN GAMBAR (FIGURE)</a:t>
            </a:r>
          </a:p>
          <a:p>
            <a:r>
              <a:rPr lang="en-US" sz="2400" dirty="0">
                <a:solidFill>
                  <a:schemeClr val="tx1"/>
                </a:solidFill>
              </a:rPr>
              <a:t>GAMBAR HARUS JELAS, TIDAK BLUR KETIKA DIZOOM DAN JELAS REFERENSINYA, TERBACA HURUFNYA DG JELAS, DAN BERBAHASA </a:t>
            </a:r>
            <a:r>
              <a:rPr lang="en-US" sz="2400" dirty="0" smtClean="0">
                <a:solidFill>
                  <a:schemeClr val="tx1"/>
                </a:solidFill>
              </a:rPr>
              <a:t>INGGRIS, TABEL TIDAK TERPOTONG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SETIAP VARIABEL YANG DITELITI/DIAMATI JELASKN HASILNYA</a:t>
            </a:r>
          </a:p>
          <a:p>
            <a:r>
              <a:rPr lang="en-US" sz="2400" dirty="0">
                <a:solidFill>
                  <a:schemeClr val="tx1"/>
                </a:solidFill>
              </a:rPr>
              <a:t>DISCUSSION BERISI MENGAPA ANDA MENDAPATKAN HASIL TSB, HASIL DIKAITKAN DENGAN TEORI-TEORI YANG ADA, DIKAJI RELEVANSINYA DENGAN PENELITIAN SEBELUMNYA </a:t>
            </a:r>
          </a:p>
        </p:txBody>
      </p:sp>
    </p:spTree>
    <p:extLst>
      <p:ext uri="{BB962C8B-B14F-4D97-AF65-F5344CB8AC3E}">
        <p14:creationId xmlns:p14="http://schemas.microsoft.com/office/powerpoint/2010/main" val="387392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75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" y="0"/>
            <a:ext cx="4795838" cy="157003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38" y="-2730"/>
            <a:ext cx="4346448" cy="1572768"/>
          </a:xfrm>
          <a:prstGeom prst="rect">
            <a:avLst/>
          </a:prstGeom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0" y="6565900"/>
            <a:ext cx="9144000" cy="292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2rd International Conference of Informatics, Engineering, Science and Technology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99219"/>
            <a:ext cx="1371600" cy="1371600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89644" y="927100"/>
            <a:ext cx="479583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2728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</a:rPr>
              <a:t>5</a:t>
            </a:r>
            <a:r>
              <a:rPr lang="id-ID" b="1" dirty="0" smtClean="0">
                <a:latin typeface="Arial" panose="020B0604020202020204" pitchFamily="34" charset="0"/>
              </a:rPr>
              <a:t>/7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219200" y="1961356"/>
            <a:ext cx="7467600" cy="134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Droid Sans Fallback" charset="0"/>
              </a:defRPr>
            </a:lvl9pPr>
          </a:lstStyle>
          <a:p>
            <a:pPr>
              <a:defRPr/>
            </a:pPr>
            <a:r>
              <a:rPr lang="it-IT" sz="2400" dirty="0" smtClean="0"/>
              <a:t>KESIMPULAN </a:t>
            </a:r>
            <a:r>
              <a:rPr lang="it-IT" sz="2400" dirty="0"/>
              <a:t>CUKUP 1 PARAGRAF SAJA</a:t>
            </a:r>
          </a:p>
          <a:p>
            <a:pPr>
              <a:defRPr/>
            </a:pPr>
            <a:r>
              <a:rPr lang="it-IT" sz="2400" dirty="0"/>
              <a:t>TIDAK PERLU ADA SARAN </a:t>
            </a:r>
          </a:p>
          <a:p>
            <a:pPr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123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75" grpId="0" animBg="1"/>
      <p:bldP spid="12" grpId="0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" y="0"/>
            <a:ext cx="4795838" cy="157003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38" y="-2730"/>
            <a:ext cx="4346448" cy="1572768"/>
          </a:xfrm>
          <a:prstGeom prst="rect">
            <a:avLst/>
          </a:prstGeom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0" y="6565900"/>
            <a:ext cx="9144000" cy="292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2rd International Conference of Informatics, Engineering, Science and Technology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99219"/>
            <a:ext cx="1371600" cy="1371600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89644" y="927100"/>
            <a:ext cx="479583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2728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7</a:t>
            </a:r>
            <a:r>
              <a:rPr lang="id-ID" b="1" dirty="0" smtClean="0">
                <a:latin typeface="Arial" panose="020B0604020202020204" pitchFamily="34" charset="0"/>
              </a:rPr>
              <a:t>/7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267" y="2551837"/>
            <a:ext cx="780053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TERIMAKASIH </a:t>
            </a:r>
            <a:r>
              <a:rPr lang="en-US" sz="2400" dirty="0">
                <a:solidFill>
                  <a:schemeClr val="tx1"/>
                </a:solidFill>
              </a:rPr>
              <a:t>ATAU APRESIASI PENULIS PADA PIHAK-PIHAK YANG MEBANTU PENELITIAN</a:t>
            </a:r>
          </a:p>
          <a:p>
            <a:r>
              <a:rPr lang="en-US" sz="2400" dirty="0">
                <a:solidFill>
                  <a:schemeClr val="tx1"/>
                </a:solidFill>
              </a:rPr>
              <a:t>TIDAK TERLALU PERSONAL DAN EMOSIONAL </a:t>
            </a:r>
          </a:p>
          <a:p>
            <a:r>
              <a:rPr lang="en-US" sz="2400" dirty="0">
                <a:solidFill>
                  <a:schemeClr val="tx1"/>
                </a:solidFill>
              </a:rPr>
              <a:t>DALAM BENTUK PARAGRAF MENGALIR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3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75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" y="0"/>
            <a:ext cx="4795838" cy="157003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38" y="-2730"/>
            <a:ext cx="4346448" cy="1572768"/>
          </a:xfrm>
          <a:prstGeom prst="rect">
            <a:avLst/>
          </a:prstGeom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0" y="6565900"/>
            <a:ext cx="9144000" cy="292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2rd International Conference of Informatics, Engineering, Science and Technology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99219"/>
            <a:ext cx="1371600" cy="1371600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89644" y="927100"/>
            <a:ext cx="479583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2728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7</a:t>
            </a:r>
            <a:r>
              <a:rPr lang="id-ID" b="1" dirty="0" smtClean="0">
                <a:latin typeface="Arial" panose="020B0604020202020204" pitchFamily="34" charset="0"/>
              </a:rPr>
              <a:t>/7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5267" y="1997839"/>
            <a:ext cx="81815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MINIMAL </a:t>
            </a:r>
            <a:r>
              <a:rPr lang="en-US" sz="2800" dirty="0">
                <a:solidFill>
                  <a:schemeClr val="tx1"/>
                </a:solidFill>
              </a:rPr>
              <a:t>10 REFERENSI</a:t>
            </a:r>
          </a:p>
          <a:p>
            <a:r>
              <a:rPr lang="en-US" sz="2800" dirty="0">
                <a:solidFill>
                  <a:schemeClr val="tx1"/>
                </a:solidFill>
              </a:rPr>
              <a:t>80% (8 DARI 10) ADALAH JURNAL INTERNASIONAL</a:t>
            </a:r>
          </a:p>
          <a:p>
            <a:r>
              <a:rPr lang="en-US" sz="2800" dirty="0">
                <a:solidFill>
                  <a:schemeClr val="tx1"/>
                </a:solidFill>
              </a:rPr>
              <a:t>20% BISA JURNAL/BUKU BERBAHASA INDONESIA </a:t>
            </a:r>
          </a:p>
          <a:p>
            <a:r>
              <a:rPr lang="en-US" sz="2800" dirty="0">
                <a:solidFill>
                  <a:schemeClr val="tx1"/>
                </a:solidFill>
              </a:rPr>
              <a:t>HARUS KONSISTEN DENGAN PENYEBARAN PADA PAPER</a:t>
            </a:r>
          </a:p>
          <a:p>
            <a:r>
              <a:rPr lang="en-US" sz="2800" dirty="0">
                <a:solidFill>
                  <a:schemeClr val="tx1"/>
                </a:solidFill>
              </a:rPr>
              <a:t>MENGGUNAKAN SISTEM PENOMORAN (APA)</a:t>
            </a:r>
          </a:p>
          <a:p>
            <a:r>
              <a:rPr lang="en-US" sz="2800" dirty="0">
                <a:solidFill>
                  <a:schemeClr val="tx1"/>
                </a:solidFill>
              </a:rPr>
              <a:t>MEMPERHATIKAN GAYA SELINGKUNG</a:t>
            </a:r>
          </a:p>
        </p:txBody>
      </p:sp>
    </p:spTree>
    <p:extLst>
      <p:ext uri="{BB962C8B-B14F-4D97-AF65-F5344CB8AC3E}">
        <p14:creationId xmlns:p14="http://schemas.microsoft.com/office/powerpoint/2010/main" val="321614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75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" y="0"/>
            <a:ext cx="4795838" cy="157003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38" y="-2730"/>
            <a:ext cx="4346448" cy="1572768"/>
          </a:xfrm>
          <a:prstGeom prst="rect">
            <a:avLst/>
          </a:prstGeom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0" y="6565900"/>
            <a:ext cx="9144000" cy="292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2rd International Conference of Informatics, Engineering, Science and Technology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99219"/>
            <a:ext cx="1371600" cy="1371600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89644" y="927100"/>
            <a:ext cx="479583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LINKS 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2728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7</a:t>
            </a:r>
            <a:r>
              <a:rPr lang="id-ID" b="1" dirty="0" smtClean="0">
                <a:latin typeface="Arial" panose="020B0604020202020204" pitchFamily="34" charset="0"/>
              </a:rPr>
              <a:t>/7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5267" y="1997839"/>
            <a:ext cx="8181533" cy="3043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http://textlint.lukas-renggli.ch/?_s=faHQhTtvkRsdsrlP&amp;_k=qB5r_sGugA4SXnIk#PassiveVoiceRule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http://www.hemingwayapp.com/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http://www.phrasebank.manchester.ac.uk/introducing-work/</a:t>
            </a:r>
          </a:p>
        </p:txBody>
      </p:sp>
    </p:spTree>
    <p:extLst>
      <p:ext uri="{BB962C8B-B14F-4D97-AF65-F5344CB8AC3E}">
        <p14:creationId xmlns:p14="http://schemas.microsoft.com/office/powerpoint/2010/main" val="361636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75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05129"/>
            <a:ext cx="5486400" cy="25334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" y="304800"/>
            <a:ext cx="74676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000" b="1" dirty="0">
                <a:solidFill>
                  <a:srgbClr val="FF0000"/>
                </a:solidFill>
              </a:rPr>
              <a:t>Stem cell scientist found dead in wake of research paper scandal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Yoshiki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Sasai</a:t>
            </a:r>
            <a:r>
              <a:rPr lang="en-US" b="1" dirty="0">
                <a:solidFill>
                  <a:schemeClr val="tx1"/>
                </a:solidFill>
              </a:rPr>
              <a:t> co-wrote papers on stem cells that were published in journal Nature but later withdrawn amid claims of fakery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362200"/>
            <a:ext cx="7315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Two </a:t>
            </a:r>
            <a:r>
              <a:rPr lang="en-US" dirty="0">
                <a:solidFill>
                  <a:schemeClr val="tx1"/>
                </a:solidFill>
              </a:rPr>
              <a:t>papers from the RIKEN CDB, co-authored by </a:t>
            </a:r>
            <a:r>
              <a:rPr lang="en-US" dirty="0" err="1">
                <a:solidFill>
                  <a:schemeClr val="tx1"/>
                </a:solidFill>
              </a:rPr>
              <a:t>Sasai</a:t>
            </a:r>
            <a:r>
              <a:rPr lang="en-US" dirty="0">
                <a:solidFill>
                  <a:schemeClr val="tx1"/>
                </a:solidFill>
              </a:rPr>
              <a:t> and published in the journal Nature in late January, described a simple method for converting mature cells into embryonic stem cells, called stimulus-triggered acquisition of pluripotency (STAP).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It </a:t>
            </a:r>
            <a:r>
              <a:rPr lang="en-US" dirty="0">
                <a:solidFill>
                  <a:schemeClr val="tx1"/>
                </a:solidFill>
              </a:rPr>
              <a:t>seemed to good to be true – and it was. The findings were challenged and other labs tried but failed to replicate the method. Lead researcher </a:t>
            </a:r>
            <a:r>
              <a:rPr lang="en-US" dirty="0" err="1">
                <a:solidFill>
                  <a:schemeClr val="tx1"/>
                </a:solidFill>
              </a:rPr>
              <a:t>Haruko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Obokata</a:t>
            </a:r>
            <a:r>
              <a:rPr lang="en-US" dirty="0">
                <a:solidFill>
                  <a:schemeClr val="tx1"/>
                </a:solidFill>
              </a:rPr>
              <a:t> was found guilty of scientific misconduct and in July both of the papers were retracted. </a:t>
            </a:r>
            <a:r>
              <a:rPr lang="en-US" dirty="0" err="1">
                <a:solidFill>
                  <a:schemeClr val="tx1"/>
                </a:solidFill>
              </a:rPr>
              <a:t>Sasai</a:t>
            </a:r>
            <a:r>
              <a:rPr lang="en-US" dirty="0">
                <a:solidFill>
                  <a:schemeClr val="tx1"/>
                </a:solidFill>
              </a:rPr>
              <a:t> himself was cleared of any involvement in the misconduct, but </a:t>
            </a:r>
            <a:r>
              <a:rPr lang="en-US" dirty="0" err="1">
                <a:solidFill>
                  <a:schemeClr val="tx1"/>
                </a:solidFill>
              </a:rPr>
              <a:t>Obokata</a:t>
            </a:r>
            <a:r>
              <a:rPr lang="en-US" dirty="0">
                <a:solidFill>
                  <a:schemeClr val="tx1"/>
                </a:solidFill>
              </a:rPr>
              <a:t> did the work under his supervision, and so he was </a:t>
            </a:r>
            <a:r>
              <a:rPr lang="en-US" dirty="0" err="1">
                <a:solidFill>
                  <a:schemeClr val="tx1"/>
                </a:solidFill>
              </a:rPr>
              <a:t>criticised</a:t>
            </a:r>
            <a:r>
              <a:rPr lang="en-US" dirty="0">
                <a:solidFill>
                  <a:schemeClr val="tx1"/>
                </a:solidFill>
              </a:rPr>
              <a:t> for oversights while the papers were being written up. </a:t>
            </a:r>
          </a:p>
        </p:txBody>
      </p:sp>
    </p:spTree>
    <p:extLst>
      <p:ext uri="{BB962C8B-B14F-4D97-AF65-F5344CB8AC3E}">
        <p14:creationId xmlns:p14="http://schemas.microsoft.com/office/powerpoint/2010/main" val="526883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" y="0"/>
            <a:ext cx="4795838" cy="157003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38" y="-2730"/>
            <a:ext cx="4346448" cy="1572768"/>
          </a:xfrm>
          <a:prstGeom prst="rect">
            <a:avLst/>
          </a:prstGeom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0" y="6565900"/>
            <a:ext cx="9144000" cy="292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3</a:t>
            </a:r>
            <a:r>
              <a:rPr lang="en-US" altLang="en-US" sz="1300" b="1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altLang="en-US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Applied Science and Engineering Conference (AASEC 2018)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99219"/>
            <a:ext cx="13716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52728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>
                <a:latin typeface="Arial" panose="020B0604020202020204" pitchFamily="34" charset="0"/>
              </a:rPr>
              <a:t>8/7</a:t>
            </a:r>
            <a:endParaRPr lang="en-US" b="1" dirty="0"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0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" y="0"/>
            <a:ext cx="4795838" cy="157003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38" y="-2730"/>
            <a:ext cx="4346448" cy="1572768"/>
          </a:xfrm>
          <a:prstGeom prst="rect">
            <a:avLst/>
          </a:prstGeom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0" y="6565900"/>
            <a:ext cx="9144000" cy="292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2</a:t>
            </a:r>
            <a:r>
              <a:rPr lang="en-US" altLang="en-US" sz="1300" b="1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altLang="en-US" sz="1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International Conference of Informatics, Engineering, Science and Technology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99219"/>
            <a:ext cx="1371600" cy="1371600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89644" y="927100"/>
            <a:ext cx="479583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word of a true genius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2728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 smtClean="0">
                <a:latin typeface="Arial" panose="020B0604020202020204" pitchFamily="34" charset="0"/>
              </a:rPr>
              <a:t>1/7</a:t>
            </a:r>
            <a:endParaRPr lang="en-US" b="1" dirty="0"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389"/>
            <a:ext cx="9142286" cy="502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4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75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Tulis</a:t>
            </a:r>
            <a:r>
              <a:rPr lang="en-US" sz="2800" dirty="0" smtClean="0"/>
              <a:t> </a:t>
            </a:r>
            <a:r>
              <a:rPr lang="en-US" sz="2800" dirty="0" err="1" smtClean="0"/>
              <a:t>sebanyak-banyaknya</a:t>
            </a:r>
            <a:r>
              <a:rPr lang="en-US" sz="2800" dirty="0" smtClean="0"/>
              <a:t> </a:t>
            </a:r>
            <a:r>
              <a:rPr lang="en-US" sz="2800" dirty="0" err="1" smtClean="0"/>
              <a:t>publikasi</a:t>
            </a:r>
            <a:r>
              <a:rPr lang="en-US" sz="2800" dirty="0" smtClean="0"/>
              <a:t> </a:t>
            </a:r>
            <a:r>
              <a:rPr lang="en-US" sz="2800" dirty="0" err="1" smtClean="0"/>
              <a:t>terindex</a:t>
            </a:r>
            <a:r>
              <a:rPr lang="en-US" sz="2800" dirty="0" smtClean="0"/>
              <a:t> minimal </a:t>
            </a:r>
            <a:r>
              <a:rPr lang="en-US" sz="2800" dirty="0" err="1" smtClean="0"/>
              <a:t>scopus</a:t>
            </a:r>
            <a:endParaRPr lang="en-US" sz="2800" dirty="0" smtClean="0"/>
          </a:p>
          <a:p>
            <a:r>
              <a:rPr lang="en-US" sz="2800" dirty="0" err="1" smtClean="0"/>
              <a:t>Ikuti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program </a:t>
            </a:r>
            <a:r>
              <a:rPr lang="en-US" sz="2800" dirty="0" err="1" smtClean="0"/>
              <a:t>publikasi</a:t>
            </a:r>
            <a:r>
              <a:rPr lang="en-US" sz="2800" dirty="0" smtClean="0"/>
              <a:t> di UNIKOM;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dirty="0" err="1" smtClean="0"/>
              <a:t>internasional</a:t>
            </a:r>
            <a:r>
              <a:rPr lang="en-US" sz="2800" dirty="0" smtClean="0"/>
              <a:t> </a:t>
            </a:r>
            <a:r>
              <a:rPr lang="en-US" sz="2800" dirty="0" err="1" smtClean="0"/>
              <a:t>konferensi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terindex</a:t>
            </a:r>
            <a:r>
              <a:rPr lang="en-US" sz="2800" dirty="0" smtClean="0"/>
              <a:t> </a:t>
            </a:r>
            <a:r>
              <a:rPr lang="en-US" sz="2800" dirty="0" err="1" smtClean="0"/>
              <a:t>scopus</a:t>
            </a:r>
            <a:endParaRPr lang="en-US" sz="2800" dirty="0" smtClean="0"/>
          </a:p>
          <a:p>
            <a:r>
              <a:rPr lang="en-US" sz="2800" dirty="0" err="1" smtClean="0"/>
              <a:t>Tahun</a:t>
            </a:r>
            <a:r>
              <a:rPr lang="en-US" sz="2800" dirty="0" smtClean="0"/>
              <a:t> </a:t>
            </a:r>
            <a:r>
              <a:rPr lang="en-US" sz="2800" dirty="0" err="1" smtClean="0"/>
              <a:t>depan</a:t>
            </a:r>
            <a:r>
              <a:rPr lang="en-US" sz="2800" dirty="0" smtClean="0"/>
              <a:t> 2019, </a:t>
            </a:r>
            <a:r>
              <a:rPr lang="en-US" sz="2800" dirty="0" err="1" smtClean="0"/>
              <a:t>ada</a:t>
            </a:r>
            <a:r>
              <a:rPr lang="en-US" sz="2800" dirty="0" smtClean="0"/>
              <a:t> INCITEST, </a:t>
            </a:r>
            <a:r>
              <a:rPr lang="en-US" sz="2800" dirty="0" err="1" smtClean="0"/>
              <a:t>wajib</a:t>
            </a:r>
            <a:r>
              <a:rPr lang="en-US" sz="2800" dirty="0" smtClean="0"/>
              <a:t> </a:t>
            </a:r>
            <a:r>
              <a:rPr lang="en-US" sz="2800" dirty="0" err="1" smtClean="0"/>
              <a:t>ikut</a:t>
            </a:r>
            <a:endParaRPr lang="en-US" sz="2800" dirty="0" smtClean="0"/>
          </a:p>
          <a:p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siapa</a:t>
            </a:r>
            <a:r>
              <a:rPr lang="en-US" sz="2800" dirty="0" smtClean="0"/>
              <a:t> </a:t>
            </a:r>
            <a:r>
              <a:rPr lang="en-US" sz="2800" dirty="0" err="1" smtClean="0"/>
              <a:t>publikasi</a:t>
            </a:r>
            <a:r>
              <a:rPr lang="en-US" sz="2800" dirty="0" smtClean="0"/>
              <a:t>?</a:t>
            </a:r>
            <a:br>
              <a:rPr lang="en-US" sz="2800" dirty="0" smtClean="0"/>
            </a:br>
            <a:r>
              <a:rPr lang="en-US" sz="2800" dirty="0" smtClean="0"/>
              <a:t>The answer is </a:t>
            </a:r>
            <a:br>
              <a:rPr lang="en-US" sz="2800" dirty="0" smtClean="0"/>
            </a:br>
            <a:r>
              <a:rPr lang="en-US" sz="2800" dirty="0" smtClean="0"/>
              <a:t>“for you” </a:t>
            </a:r>
            <a:r>
              <a:rPr lang="en-US" sz="2800" dirty="0" smtClean="0">
                <a:sym typeface="Wingdings" panose="05000000000000000000" pitchFamily="2" charset="2"/>
              </a:rPr>
              <a:t> you will be well-known in the world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“for your future”  </a:t>
            </a:r>
            <a:r>
              <a:rPr lang="en-US" sz="2800" dirty="0" smtClean="0">
                <a:sym typeface="Wingdings" panose="05000000000000000000" pitchFamily="2" charset="2"/>
              </a:rPr>
              <a:t> scholarship, fellowship, grant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950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i="1" dirty="0" smtClean="0"/>
              <a:t>Publish (</a:t>
            </a:r>
            <a:r>
              <a:rPr lang="en-GB" i="1" dirty="0" err="1" smtClean="0"/>
              <a:t>diterbitkan</a:t>
            </a:r>
            <a:r>
              <a:rPr lang="en-GB" i="1" dirty="0" smtClean="0"/>
              <a:t>) </a:t>
            </a:r>
            <a:r>
              <a:rPr lang="en-GB" i="1" dirty="0"/>
              <a:t>or </a:t>
            </a:r>
            <a:r>
              <a:rPr lang="en-GB" i="1" dirty="0" smtClean="0"/>
              <a:t>perish (</a:t>
            </a:r>
            <a:r>
              <a:rPr lang="en-GB" i="1" dirty="0" err="1" smtClean="0"/>
              <a:t>dibiarkan</a:t>
            </a:r>
            <a:r>
              <a:rPr lang="en-GB" i="1" dirty="0" smtClean="0"/>
              <a:t>)</a:t>
            </a:r>
            <a:endParaRPr lang="en-GB" i="1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Greater visibility of research </a:t>
            </a:r>
            <a:r>
              <a:rPr lang="en-GB" dirty="0" smtClean="0"/>
              <a:t>findings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 err="1" smtClean="0"/>
              <a:t>diketahui</a:t>
            </a:r>
            <a:r>
              <a:rPr lang="en-GB" dirty="0" smtClean="0"/>
              <a:t> orang </a:t>
            </a:r>
            <a:r>
              <a:rPr lang="en-GB" dirty="0" err="1" smtClean="0"/>
              <a:t>banyak</a:t>
            </a:r>
            <a:r>
              <a:rPr lang="en-GB" dirty="0" smtClean="0"/>
              <a:t> </a:t>
            </a:r>
            <a:r>
              <a:rPr lang="en-GB" dirty="0" err="1" smtClean="0"/>
              <a:t>mengenai</a:t>
            </a:r>
            <a:r>
              <a:rPr lang="en-GB" dirty="0" smtClean="0"/>
              <a:t> </a:t>
            </a:r>
            <a:r>
              <a:rPr lang="en-GB" dirty="0" err="1" smtClean="0"/>
              <a:t>riset</a:t>
            </a:r>
            <a:r>
              <a:rPr lang="en-GB" dirty="0" smtClean="0"/>
              <a:t> </a:t>
            </a:r>
            <a:r>
              <a:rPr lang="en-GB" dirty="0" err="1" smtClean="0"/>
              <a:t>kita</a:t>
            </a:r>
            <a:r>
              <a:rPr lang="en-GB" dirty="0" smtClean="0"/>
              <a:t>)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Increase chances of </a:t>
            </a:r>
            <a:r>
              <a:rPr lang="en-GB" dirty="0" smtClean="0"/>
              <a:t>citations 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 err="1" smtClean="0"/>
              <a:t>dikenal</a:t>
            </a:r>
            <a:r>
              <a:rPr lang="en-GB" dirty="0" smtClean="0"/>
              <a:t> </a:t>
            </a:r>
            <a:r>
              <a:rPr lang="en-GB" dirty="0" err="1" smtClean="0"/>
              <a:t>banyak</a:t>
            </a:r>
            <a:r>
              <a:rPr lang="en-GB" dirty="0" smtClean="0"/>
              <a:t> orang </a:t>
            </a:r>
            <a:r>
              <a:rPr lang="en-GB" dirty="0" err="1" smtClean="0"/>
              <a:t>mengenai</a:t>
            </a:r>
            <a:r>
              <a:rPr lang="en-GB" dirty="0" smtClean="0"/>
              <a:t> </a:t>
            </a:r>
            <a:r>
              <a:rPr lang="en-GB" dirty="0" err="1" smtClean="0"/>
              <a:t>riset</a:t>
            </a:r>
            <a:r>
              <a:rPr lang="en-GB" dirty="0" smtClean="0"/>
              <a:t> </a:t>
            </a:r>
            <a:r>
              <a:rPr lang="en-GB" dirty="0" err="1" smtClean="0"/>
              <a:t>kita</a:t>
            </a:r>
            <a:r>
              <a:rPr lang="en-GB" dirty="0" smtClean="0"/>
              <a:t>)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Greater recognition among </a:t>
            </a:r>
            <a:r>
              <a:rPr lang="en-GB" dirty="0" smtClean="0"/>
              <a:t>peers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 err="1" smtClean="0"/>
              <a:t>dikenal</a:t>
            </a:r>
            <a:r>
              <a:rPr lang="en-GB" dirty="0" smtClean="0"/>
              <a:t> </a:t>
            </a:r>
            <a:r>
              <a:rPr lang="en-GB" dirty="0" err="1" smtClean="0"/>
              <a:t>banyak</a:t>
            </a:r>
            <a:r>
              <a:rPr lang="en-GB" dirty="0" smtClean="0"/>
              <a:t> orang </a:t>
            </a:r>
            <a:r>
              <a:rPr lang="en-GB" dirty="0" err="1" smtClean="0"/>
              <a:t>siapa</a:t>
            </a:r>
            <a:r>
              <a:rPr lang="en-GB" dirty="0" smtClean="0"/>
              <a:t> </a:t>
            </a:r>
            <a:r>
              <a:rPr lang="en-GB" dirty="0" err="1" smtClean="0"/>
              <a:t>kita</a:t>
            </a:r>
            <a:r>
              <a:rPr lang="en-GB" dirty="0" smtClean="0"/>
              <a:t>?)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Associated benefits such as promotions, productivity allowances, </a:t>
            </a:r>
            <a:r>
              <a:rPr lang="en-GB" dirty="0" err="1" smtClean="0"/>
              <a:t>etc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 err="1" smtClean="0"/>
              <a:t>dapat</a:t>
            </a:r>
            <a:r>
              <a:rPr lang="en-GB" dirty="0" smtClean="0"/>
              <a:t> </a:t>
            </a:r>
            <a:r>
              <a:rPr lang="en-GB" dirty="0" err="1" smtClean="0"/>
              <a:t>mendapatkan</a:t>
            </a:r>
            <a:r>
              <a:rPr lang="en-GB" dirty="0" smtClean="0"/>
              <a:t> </a:t>
            </a:r>
            <a:r>
              <a:rPr lang="en-GB" dirty="0" err="1" smtClean="0"/>
              <a:t>keuntungan</a:t>
            </a:r>
            <a:r>
              <a:rPr lang="en-GB" dirty="0" smtClean="0"/>
              <a:t>)</a:t>
            </a:r>
            <a:br>
              <a:rPr lang="en-GB" dirty="0" smtClean="0"/>
            </a:br>
            <a:r>
              <a:rPr lang="en-GB" dirty="0" smtClean="0"/>
              <a:t>- </a:t>
            </a:r>
            <a:r>
              <a:rPr lang="en-GB" dirty="0" err="1" smtClean="0"/>
              <a:t>lanjut</a:t>
            </a:r>
            <a:r>
              <a:rPr lang="en-GB" dirty="0" smtClean="0"/>
              <a:t> </a:t>
            </a:r>
            <a:r>
              <a:rPr lang="en-GB" dirty="0" err="1" smtClean="0"/>
              <a:t>kuliah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err="1" smtClean="0">
                <a:sym typeface="Wingdings" panose="05000000000000000000" pitchFamily="2" charset="2"/>
              </a:rPr>
              <a:t>beasiswa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 </a:t>
            </a:r>
            <a:r>
              <a:rPr lang="en-GB" dirty="0" err="1" smtClean="0"/>
              <a:t>naik</a:t>
            </a:r>
            <a:r>
              <a:rPr lang="en-GB" dirty="0" smtClean="0"/>
              <a:t> </a:t>
            </a:r>
            <a:r>
              <a:rPr lang="en-GB" dirty="0" err="1" smtClean="0"/>
              <a:t>pangkat</a:t>
            </a:r>
            <a:r>
              <a:rPr lang="en-GB" dirty="0" smtClean="0"/>
              <a:t> di </a:t>
            </a:r>
            <a:r>
              <a:rPr lang="en-GB" dirty="0" err="1" smtClean="0"/>
              <a:t>masa</a:t>
            </a:r>
            <a:r>
              <a:rPr lang="en-GB" dirty="0" smtClean="0"/>
              <a:t> </a:t>
            </a:r>
            <a:r>
              <a:rPr lang="en-GB" dirty="0" err="1" smtClean="0"/>
              <a:t>depan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 </a:t>
            </a:r>
            <a:r>
              <a:rPr lang="en-GB" dirty="0" err="1" smtClean="0"/>
              <a:t>pengajuan</a:t>
            </a:r>
            <a:r>
              <a:rPr lang="en-GB" dirty="0" smtClean="0"/>
              <a:t> </a:t>
            </a:r>
            <a:r>
              <a:rPr lang="en-GB" dirty="0" err="1" smtClean="0"/>
              <a:t>penelitian</a:t>
            </a:r>
            <a:r>
              <a:rPr lang="en-GB" dirty="0" smtClean="0"/>
              <a:t> di </a:t>
            </a:r>
            <a:r>
              <a:rPr lang="en-GB" dirty="0" err="1" smtClean="0"/>
              <a:t>masa</a:t>
            </a:r>
            <a:r>
              <a:rPr lang="en-GB" dirty="0" smtClean="0"/>
              <a:t> </a:t>
            </a:r>
            <a:r>
              <a:rPr lang="en-GB" dirty="0" err="1" smtClean="0"/>
              <a:t>depan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2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dulu</a:t>
            </a:r>
            <a:r>
              <a:rPr lang="en-US" dirty="0" smtClean="0"/>
              <a:t> </a:t>
            </a:r>
            <a:r>
              <a:rPr lang="en-US" dirty="0" err="1" smtClean="0"/>
              <a:t>bicara</a:t>
            </a:r>
            <a:r>
              <a:rPr lang="en-US" dirty="0" smtClean="0"/>
              <a:t> </a:t>
            </a:r>
            <a:r>
              <a:rPr lang="en-US" dirty="0" err="1" smtClean="0"/>
              <a:t>scopus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Scopus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database (</a:t>
            </a:r>
            <a:r>
              <a:rPr lang="en-US" dirty="0" err="1"/>
              <a:t>pusat</a:t>
            </a:r>
            <a:r>
              <a:rPr lang="en-US" dirty="0"/>
              <a:t> data) </a:t>
            </a:r>
            <a:r>
              <a:rPr lang="en-US" dirty="0" err="1"/>
              <a:t>sitasi</a:t>
            </a:r>
            <a:r>
              <a:rPr lang="en-US" dirty="0"/>
              <a:t> / </a:t>
            </a:r>
            <a:r>
              <a:rPr lang="en-US" dirty="0" err="1"/>
              <a:t>literatur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penerbit</a:t>
            </a:r>
            <a:r>
              <a:rPr lang="en-US" dirty="0"/>
              <a:t> </a:t>
            </a:r>
            <a:r>
              <a:rPr lang="en-US" dirty="0" err="1"/>
              <a:t>terkemuka</a:t>
            </a:r>
            <a:r>
              <a:rPr lang="en-US" dirty="0"/>
              <a:t> </a:t>
            </a:r>
            <a:r>
              <a:rPr lang="en-US" dirty="0" err="1" smtClean="0"/>
              <a:t>dunia</a:t>
            </a:r>
            <a:endParaRPr lang="en-US" dirty="0" smtClean="0"/>
          </a:p>
          <a:p>
            <a:r>
              <a:rPr lang="en-US" dirty="0" smtClean="0"/>
              <a:t>Scopus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uang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peneliti</a:t>
            </a:r>
            <a:r>
              <a:rPr lang="en-US" dirty="0" smtClean="0"/>
              <a:t>. </a:t>
            </a:r>
            <a:r>
              <a:rPr lang="en-US" dirty="0" err="1" smtClean="0"/>
              <a:t>Peneliti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err="1" smtClean="0"/>
              <a:t>scopus</a:t>
            </a:r>
            <a:r>
              <a:rPr lang="en-US" dirty="0" smtClean="0"/>
              <a:t>.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hubungannya</a:t>
            </a:r>
            <a:endParaRPr lang="en-US" dirty="0" smtClean="0"/>
          </a:p>
          <a:p>
            <a:r>
              <a:rPr lang="en-US" dirty="0" err="1" smtClean="0"/>
              <a:t>Berlangganan</a:t>
            </a:r>
            <a:r>
              <a:rPr lang="en-US" dirty="0" smtClean="0"/>
              <a:t> </a:t>
            </a:r>
            <a:r>
              <a:rPr lang="en-US" dirty="0" err="1" smtClean="0"/>
              <a:t>scopus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membayar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biasanya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institusi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60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" y="0"/>
            <a:ext cx="4795838" cy="157003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38" y="-2730"/>
            <a:ext cx="4346448" cy="1572768"/>
          </a:xfrm>
          <a:prstGeom prst="rect">
            <a:avLst/>
          </a:prstGeom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0" y="6565900"/>
            <a:ext cx="9144000" cy="2921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lvl="0" algn="r" eaLnBrk="1" hangingPunct="1">
              <a:spcBef>
                <a:spcPct val="0"/>
              </a:spcBef>
              <a:buClrTx/>
              <a:buSzTx/>
              <a:tabLst/>
            </a:pPr>
            <a:r>
              <a:rPr lang="en-US" altLang="en-US" sz="13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2</a:t>
            </a:r>
            <a:r>
              <a:rPr lang="en-US" altLang="en-US" sz="1300" b="1" baseline="300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lang="en-US" altLang="en-US" sz="13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International Conference of Informatics, Engineering, Science and Technology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99219"/>
            <a:ext cx="1371600" cy="1371600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89644" y="927100"/>
            <a:ext cx="479583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Title/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Judul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2728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2</a:t>
            </a:r>
            <a:r>
              <a:rPr lang="id-ID" b="1" dirty="0" smtClean="0">
                <a:latin typeface="Arial" panose="020B0604020202020204" pitchFamily="34" charset="0"/>
              </a:rPr>
              <a:t>/7</a:t>
            </a:r>
            <a:endParaRPr lang="en-US" b="1" dirty="0"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0038"/>
            <a:ext cx="9144000" cy="50593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9644" y="1676400"/>
            <a:ext cx="3391756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828800"/>
            <a:ext cx="8915400" cy="5163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HARUS </a:t>
            </a: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MENARIK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TIDAK MENGGAMBARKAN HASIL PENELITIAN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PENELITIANNYA SIMPLE DAN TIDAK SULIT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LITERATURNYA MUDAH DIDAPATKAN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NOVELTY/KEBARUANNYA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MENGANDUNG KONTEN ENGINEERING YANG BANYAK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TIDAK TERLALU PANJANG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TIDAK MENYEBUTKAN BRAND TERTENTU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TIDAK MENGANDUNG ISTILAH YANG KURANG BISA DIPAHAMI OLEH PEMBACA INTERNASIONAL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TIDAK MENGANDUNG SARA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TATA BAHASANYA HARUS DIPERHATIKAN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75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" y="0"/>
            <a:ext cx="4795838" cy="157003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38" y="-2730"/>
            <a:ext cx="4346448" cy="1572768"/>
          </a:xfrm>
          <a:prstGeom prst="rect">
            <a:avLst/>
          </a:prstGeom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0" y="6565900"/>
            <a:ext cx="9144000" cy="4946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lvl="0" algn="r" eaLnBrk="1" hangingPunct="1">
              <a:spcBef>
                <a:spcPct val="0"/>
              </a:spcBef>
              <a:buClrTx/>
              <a:buSzTx/>
              <a:tabLst/>
            </a:pPr>
            <a:r>
              <a:rPr lang="en-US" altLang="en-US" sz="13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2</a:t>
            </a:r>
            <a:r>
              <a:rPr lang="en-US" altLang="en-US" sz="1300" b="1" baseline="300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lang="en-US" altLang="en-US" sz="13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International Conference of Informatics, Engineering, Science and Technology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altLang="en-US" sz="13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99219"/>
            <a:ext cx="1371600" cy="1371600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89644" y="927100"/>
            <a:ext cx="479583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AFILIASI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2728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3</a:t>
            </a:r>
            <a:r>
              <a:rPr lang="id-ID" b="1" dirty="0" smtClean="0">
                <a:latin typeface="Arial" panose="020B0604020202020204" pitchFamily="34" charset="0"/>
              </a:rPr>
              <a:t>/7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2888788"/>
            <a:ext cx="4572000" cy="10804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TUJUAN PENELITIAN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METODE PENELITIAN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HASIL PENELITIAN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KALIMAT DISKUSI (MENGAPA ANDA MENDAPAT HASIL ITU)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KESIMPULAN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644" y="2667000"/>
            <a:ext cx="85733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JANGAN DISINGKAT DAN JANGAN DIBAHASAINGGRISKAN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AFILIASI LENGKAP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GUNAKAN EMAIL RESMI UNIKOM UNTUK CORRESPONDENCE AUTHOR 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3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75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" y="0"/>
            <a:ext cx="4795838" cy="157003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38" y="-2730"/>
            <a:ext cx="4346448" cy="1572768"/>
          </a:xfrm>
          <a:prstGeom prst="rect">
            <a:avLst/>
          </a:prstGeom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0" y="6565900"/>
            <a:ext cx="9144000" cy="4946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lvl="0" algn="r" eaLnBrk="1" hangingPunct="1">
              <a:spcBef>
                <a:spcPct val="0"/>
              </a:spcBef>
              <a:buClrTx/>
              <a:buSzTx/>
              <a:tabLst/>
            </a:pPr>
            <a:r>
              <a:rPr lang="en-US" altLang="en-US" sz="13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2</a:t>
            </a:r>
            <a:r>
              <a:rPr lang="en-US" altLang="en-US" sz="1300" b="1" baseline="300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lang="en-US" altLang="en-US" sz="1300" b="1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International Conference of Informatics, Engineering, Science and Technology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3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altLang="en-US" sz="13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99219"/>
            <a:ext cx="1371600" cy="1371600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89644" y="927100"/>
            <a:ext cx="479583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2728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3</a:t>
            </a:r>
            <a:r>
              <a:rPr lang="id-ID" b="1" dirty="0" smtClean="0">
                <a:latin typeface="Arial" panose="020B0604020202020204" pitchFamily="34" charset="0"/>
              </a:rPr>
              <a:t>/7</a:t>
            </a:r>
            <a:endParaRPr lang="en-US" b="1" dirty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2888788"/>
            <a:ext cx="4572000" cy="10804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TUJUAN PENELITIAN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METODE PENELITIAN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HASIL PENELITIAN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KALIMAT DISKUSI (MENGAPA ANDA MENDAPAT HASIL ITU)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KESIMPULAN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1986"/>
            <a:ext cx="9144000" cy="479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9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75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Campur aktif pasif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Ali, Budi, dan Caca digigit 3 anjing. Mereka bertiga masuk RS.</a:t>
            </a:r>
          </a:p>
          <a:p>
            <a:endParaRPr lang="id-ID" dirty="0" smtClean="0"/>
          </a:p>
          <a:p>
            <a:r>
              <a:rPr lang="id-ID" dirty="0" smtClean="0"/>
              <a:t>3 anjing menggigit Ali</a:t>
            </a:r>
            <a:r>
              <a:rPr lang="id-ID" dirty="0"/>
              <a:t>, Budi, dan </a:t>
            </a:r>
            <a:r>
              <a:rPr lang="id-ID" dirty="0" smtClean="0"/>
              <a:t>Caca. </a:t>
            </a:r>
            <a:r>
              <a:rPr lang="id-ID" dirty="0"/>
              <a:t>Mereka bertiga masuk RS.</a:t>
            </a:r>
          </a:p>
          <a:p>
            <a:endParaRPr lang="id-ID" dirty="0"/>
          </a:p>
        </p:txBody>
      </p:sp>
      <p:sp>
        <p:nvSpPr>
          <p:cNvPr id="4" name="Freeform 3"/>
          <p:cNvSpPr/>
          <p:nvPr/>
        </p:nvSpPr>
        <p:spPr>
          <a:xfrm>
            <a:off x="3144981" y="1268760"/>
            <a:ext cx="4003963" cy="401782"/>
          </a:xfrm>
          <a:custGeom>
            <a:avLst/>
            <a:gdLst>
              <a:gd name="connsiteX0" fmla="*/ 4003963 w 4003963"/>
              <a:gd name="connsiteY0" fmla="*/ 401782 h 401782"/>
              <a:gd name="connsiteX1" fmla="*/ 3906982 w 4003963"/>
              <a:gd name="connsiteY1" fmla="*/ 387927 h 401782"/>
              <a:gd name="connsiteX2" fmla="*/ 3851563 w 4003963"/>
              <a:gd name="connsiteY2" fmla="*/ 360218 h 401782"/>
              <a:gd name="connsiteX3" fmla="*/ 3768436 w 4003963"/>
              <a:gd name="connsiteY3" fmla="*/ 346364 h 401782"/>
              <a:gd name="connsiteX4" fmla="*/ 3602182 w 4003963"/>
              <a:gd name="connsiteY4" fmla="*/ 304800 h 401782"/>
              <a:gd name="connsiteX5" fmla="*/ 3519054 w 4003963"/>
              <a:gd name="connsiteY5" fmla="*/ 277091 h 401782"/>
              <a:gd name="connsiteX6" fmla="*/ 3380509 w 4003963"/>
              <a:gd name="connsiteY6" fmla="*/ 249382 h 401782"/>
              <a:gd name="connsiteX7" fmla="*/ 3186545 w 4003963"/>
              <a:gd name="connsiteY7" fmla="*/ 207818 h 401782"/>
              <a:gd name="connsiteX8" fmla="*/ 2937163 w 4003963"/>
              <a:gd name="connsiteY8" fmla="*/ 166254 h 401782"/>
              <a:gd name="connsiteX9" fmla="*/ 2854036 w 4003963"/>
              <a:gd name="connsiteY9" fmla="*/ 152400 h 401782"/>
              <a:gd name="connsiteX10" fmla="*/ 2770909 w 4003963"/>
              <a:gd name="connsiteY10" fmla="*/ 124691 h 401782"/>
              <a:gd name="connsiteX11" fmla="*/ 2729345 w 4003963"/>
              <a:gd name="connsiteY11" fmla="*/ 110836 h 401782"/>
              <a:gd name="connsiteX12" fmla="*/ 2632363 w 4003963"/>
              <a:gd name="connsiteY12" fmla="*/ 96982 h 401782"/>
              <a:gd name="connsiteX13" fmla="*/ 2549236 w 4003963"/>
              <a:gd name="connsiteY13" fmla="*/ 69273 h 401782"/>
              <a:gd name="connsiteX14" fmla="*/ 2438400 w 4003963"/>
              <a:gd name="connsiteY14" fmla="*/ 55418 h 401782"/>
              <a:gd name="connsiteX15" fmla="*/ 2355273 w 4003963"/>
              <a:gd name="connsiteY15" fmla="*/ 41564 h 401782"/>
              <a:gd name="connsiteX16" fmla="*/ 1842654 w 4003963"/>
              <a:gd name="connsiteY16" fmla="*/ 27709 h 401782"/>
              <a:gd name="connsiteX17" fmla="*/ 1399309 w 4003963"/>
              <a:gd name="connsiteY17" fmla="*/ 0 h 401782"/>
              <a:gd name="connsiteX18" fmla="*/ 928254 w 4003963"/>
              <a:gd name="connsiteY18" fmla="*/ 13854 h 401782"/>
              <a:gd name="connsiteX19" fmla="*/ 748145 w 4003963"/>
              <a:gd name="connsiteY19" fmla="*/ 41564 h 401782"/>
              <a:gd name="connsiteX20" fmla="*/ 623454 w 4003963"/>
              <a:gd name="connsiteY20" fmla="*/ 55418 h 401782"/>
              <a:gd name="connsiteX21" fmla="*/ 581891 w 4003963"/>
              <a:gd name="connsiteY21" fmla="*/ 69273 h 401782"/>
              <a:gd name="connsiteX22" fmla="*/ 415636 w 4003963"/>
              <a:gd name="connsiteY22" fmla="*/ 96982 h 401782"/>
              <a:gd name="connsiteX23" fmla="*/ 235527 w 4003963"/>
              <a:gd name="connsiteY23" fmla="*/ 124691 h 401782"/>
              <a:gd name="connsiteX24" fmla="*/ 193963 w 4003963"/>
              <a:gd name="connsiteY24" fmla="*/ 138545 h 401782"/>
              <a:gd name="connsiteX25" fmla="*/ 96982 w 4003963"/>
              <a:gd name="connsiteY25" fmla="*/ 166254 h 401782"/>
              <a:gd name="connsiteX26" fmla="*/ 13854 w 4003963"/>
              <a:gd name="connsiteY26" fmla="*/ 221673 h 401782"/>
              <a:gd name="connsiteX27" fmla="*/ 0 w 4003963"/>
              <a:gd name="connsiteY27" fmla="*/ 263236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03963" h="401782">
                <a:moveTo>
                  <a:pt x="4003963" y="401782"/>
                </a:moveTo>
                <a:cubicBezTo>
                  <a:pt x="3971636" y="397164"/>
                  <a:pt x="3938487" y="396519"/>
                  <a:pt x="3906982" y="387927"/>
                </a:cubicBezTo>
                <a:cubicBezTo>
                  <a:pt x="3887056" y="382493"/>
                  <a:pt x="3871345" y="366153"/>
                  <a:pt x="3851563" y="360218"/>
                </a:cubicBezTo>
                <a:cubicBezTo>
                  <a:pt x="3824656" y="352146"/>
                  <a:pt x="3796145" y="350982"/>
                  <a:pt x="3768436" y="346364"/>
                </a:cubicBezTo>
                <a:cubicBezTo>
                  <a:pt x="3542293" y="270980"/>
                  <a:pt x="3826037" y="360763"/>
                  <a:pt x="3602182" y="304800"/>
                </a:cubicBezTo>
                <a:cubicBezTo>
                  <a:pt x="3573846" y="297716"/>
                  <a:pt x="3547390" y="284175"/>
                  <a:pt x="3519054" y="277091"/>
                </a:cubicBezTo>
                <a:cubicBezTo>
                  <a:pt x="3473364" y="265669"/>
                  <a:pt x="3426199" y="260805"/>
                  <a:pt x="3380509" y="249382"/>
                </a:cubicBezTo>
                <a:cubicBezTo>
                  <a:pt x="3304822" y="230460"/>
                  <a:pt x="3280885" y="223541"/>
                  <a:pt x="3186545" y="207818"/>
                </a:cubicBezTo>
                <a:lnTo>
                  <a:pt x="2937163" y="166254"/>
                </a:lnTo>
                <a:lnTo>
                  <a:pt x="2854036" y="152400"/>
                </a:lnTo>
                <a:lnTo>
                  <a:pt x="2770909" y="124691"/>
                </a:lnTo>
                <a:cubicBezTo>
                  <a:pt x="2757054" y="120073"/>
                  <a:pt x="2743802" y="112901"/>
                  <a:pt x="2729345" y="110836"/>
                </a:cubicBezTo>
                <a:lnTo>
                  <a:pt x="2632363" y="96982"/>
                </a:lnTo>
                <a:cubicBezTo>
                  <a:pt x="2604654" y="87746"/>
                  <a:pt x="2578218" y="72896"/>
                  <a:pt x="2549236" y="69273"/>
                </a:cubicBezTo>
                <a:lnTo>
                  <a:pt x="2438400" y="55418"/>
                </a:lnTo>
                <a:cubicBezTo>
                  <a:pt x="2410591" y="51445"/>
                  <a:pt x="2383334" y="42869"/>
                  <a:pt x="2355273" y="41564"/>
                </a:cubicBezTo>
                <a:cubicBezTo>
                  <a:pt x="2184522" y="33622"/>
                  <a:pt x="2013480" y="33810"/>
                  <a:pt x="1842654" y="27709"/>
                </a:cubicBezTo>
                <a:cubicBezTo>
                  <a:pt x="1652056" y="20902"/>
                  <a:pt x="1576042" y="13594"/>
                  <a:pt x="1399309" y="0"/>
                </a:cubicBezTo>
                <a:lnTo>
                  <a:pt x="928254" y="13854"/>
                </a:lnTo>
                <a:cubicBezTo>
                  <a:pt x="889455" y="15747"/>
                  <a:pt x="789510" y="36049"/>
                  <a:pt x="748145" y="41564"/>
                </a:cubicBezTo>
                <a:cubicBezTo>
                  <a:pt x="706692" y="47091"/>
                  <a:pt x="665018" y="50800"/>
                  <a:pt x="623454" y="55418"/>
                </a:cubicBezTo>
                <a:cubicBezTo>
                  <a:pt x="609600" y="60036"/>
                  <a:pt x="596211" y="66409"/>
                  <a:pt x="581891" y="69273"/>
                </a:cubicBezTo>
                <a:cubicBezTo>
                  <a:pt x="526799" y="80291"/>
                  <a:pt x="471254" y="89037"/>
                  <a:pt x="415636" y="96982"/>
                </a:cubicBezTo>
                <a:cubicBezTo>
                  <a:pt x="384682" y="101404"/>
                  <a:pt x="270144" y="116998"/>
                  <a:pt x="235527" y="124691"/>
                </a:cubicBezTo>
                <a:cubicBezTo>
                  <a:pt x="221271" y="127859"/>
                  <a:pt x="208005" y="134533"/>
                  <a:pt x="193963" y="138545"/>
                </a:cubicBezTo>
                <a:cubicBezTo>
                  <a:pt x="72196" y="173335"/>
                  <a:pt x="196630" y="133039"/>
                  <a:pt x="96982" y="166254"/>
                </a:cubicBezTo>
                <a:cubicBezTo>
                  <a:pt x="69273" y="184727"/>
                  <a:pt x="24385" y="190079"/>
                  <a:pt x="13854" y="221673"/>
                </a:cubicBezTo>
                <a:lnTo>
                  <a:pt x="0" y="263236"/>
                </a:ln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Freeform 5"/>
          <p:cNvSpPr/>
          <p:nvPr/>
        </p:nvSpPr>
        <p:spPr>
          <a:xfrm>
            <a:off x="1331640" y="2996952"/>
            <a:ext cx="6668259" cy="401782"/>
          </a:xfrm>
          <a:custGeom>
            <a:avLst/>
            <a:gdLst>
              <a:gd name="connsiteX0" fmla="*/ 4003963 w 4003963"/>
              <a:gd name="connsiteY0" fmla="*/ 401782 h 401782"/>
              <a:gd name="connsiteX1" fmla="*/ 3906982 w 4003963"/>
              <a:gd name="connsiteY1" fmla="*/ 387927 h 401782"/>
              <a:gd name="connsiteX2" fmla="*/ 3851563 w 4003963"/>
              <a:gd name="connsiteY2" fmla="*/ 360218 h 401782"/>
              <a:gd name="connsiteX3" fmla="*/ 3768436 w 4003963"/>
              <a:gd name="connsiteY3" fmla="*/ 346364 h 401782"/>
              <a:gd name="connsiteX4" fmla="*/ 3602182 w 4003963"/>
              <a:gd name="connsiteY4" fmla="*/ 304800 h 401782"/>
              <a:gd name="connsiteX5" fmla="*/ 3519054 w 4003963"/>
              <a:gd name="connsiteY5" fmla="*/ 277091 h 401782"/>
              <a:gd name="connsiteX6" fmla="*/ 3380509 w 4003963"/>
              <a:gd name="connsiteY6" fmla="*/ 249382 h 401782"/>
              <a:gd name="connsiteX7" fmla="*/ 3186545 w 4003963"/>
              <a:gd name="connsiteY7" fmla="*/ 207818 h 401782"/>
              <a:gd name="connsiteX8" fmla="*/ 2937163 w 4003963"/>
              <a:gd name="connsiteY8" fmla="*/ 166254 h 401782"/>
              <a:gd name="connsiteX9" fmla="*/ 2854036 w 4003963"/>
              <a:gd name="connsiteY9" fmla="*/ 152400 h 401782"/>
              <a:gd name="connsiteX10" fmla="*/ 2770909 w 4003963"/>
              <a:gd name="connsiteY10" fmla="*/ 124691 h 401782"/>
              <a:gd name="connsiteX11" fmla="*/ 2729345 w 4003963"/>
              <a:gd name="connsiteY11" fmla="*/ 110836 h 401782"/>
              <a:gd name="connsiteX12" fmla="*/ 2632363 w 4003963"/>
              <a:gd name="connsiteY12" fmla="*/ 96982 h 401782"/>
              <a:gd name="connsiteX13" fmla="*/ 2549236 w 4003963"/>
              <a:gd name="connsiteY13" fmla="*/ 69273 h 401782"/>
              <a:gd name="connsiteX14" fmla="*/ 2438400 w 4003963"/>
              <a:gd name="connsiteY14" fmla="*/ 55418 h 401782"/>
              <a:gd name="connsiteX15" fmla="*/ 2355273 w 4003963"/>
              <a:gd name="connsiteY15" fmla="*/ 41564 h 401782"/>
              <a:gd name="connsiteX16" fmla="*/ 1842654 w 4003963"/>
              <a:gd name="connsiteY16" fmla="*/ 27709 h 401782"/>
              <a:gd name="connsiteX17" fmla="*/ 1399309 w 4003963"/>
              <a:gd name="connsiteY17" fmla="*/ 0 h 401782"/>
              <a:gd name="connsiteX18" fmla="*/ 928254 w 4003963"/>
              <a:gd name="connsiteY18" fmla="*/ 13854 h 401782"/>
              <a:gd name="connsiteX19" fmla="*/ 748145 w 4003963"/>
              <a:gd name="connsiteY19" fmla="*/ 41564 h 401782"/>
              <a:gd name="connsiteX20" fmla="*/ 623454 w 4003963"/>
              <a:gd name="connsiteY20" fmla="*/ 55418 h 401782"/>
              <a:gd name="connsiteX21" fmla="*/ 581891 w 4003963"/>
              <a:gd name="connsiteY21" fmla="*/ 69273 h 401782"/>
              <a:gd name="connsiteX22" fmla="*/ 415636 w 4003963"/>
              <a:gd name="connsiteY22" fmla="*/ 96982 h 401782"/>
              <a:gd name="connsiteX23" fmla="*/ 235527 w 4003963"/>
              <a:gd name="connsiteY23" fmla="*/ 124691 h 401782"/>
              <a:gd name="connsiteX24" fmla="*/ 193963 w 4003963"/>
              <a:gd name="connsiteY24" fmla="*/ 138545 h 401782"/>
              <a:gd name="connsiteX25" fmla="*/ 96982 w 4003963"/>
              <a:gd name="connsiteY25" fmla="*/ 166254 h 401782"/>
              <a:gd name="connsiteX26" fmla="*/ 13854 w 4003963"/>
              <a:gd name="connsiteY26" fmla="*/ 221673 h 401782"/>
              <a:gd name="connsiteX27" fmla="*/ 0 w 4003963"/>
              <a:gd name="connsiteY27" fmla="*/ 263236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003963" h="401782">
                <a:moveTo>
                  <a:pt x="4003963" y="401782"/>
                </a:moveTo>
                <a:cubicBezTo>
                  <a:pt x="3971636" y="397164"/>
                  <a:pt x="3938487" y="396519"/>
                  <a:pt x="3906982" y="387927"/>
                </a:cubicBezTo>
                <a:cubicBezTo>
                  <a:pt x="3887056" y="382493"/>
                  <a:pt x="3871345" y="366153"/>
                  <a:pt x="3851563" y="360218"/>
                </a:cubicBezTo>
                <a:cubicBezTo>
                  <a:pt x="3824656" y="352146"/>
                  <a:pt x="3796145" y="350982"/>
                  <a:pt x="3768436" y="346364"/>
                </a:cubicBezTo>
                <a:cubicBezTo>
                  <a:pt x="3542293" y="270980"/>
                  <a:pt x="3826037" y="360763"/>
                  <a:pt x="3602182" y="304800"/>
                </a:cubicBezTo>
                <a:cubicBezTo>
                  <a:pt x="3573846" y="297716"/>
                  <a:pt x="3547390" y="284175"/>
                  <a:pt x="3519054" y="277091"/>
                </a:cubicBezTo>
                <a:cubicBezTo>
                  <a:pt x="3473364" y="265669"/>
                  <a:pt x="3426199" y="260805"/>
                  <a:pt x="3380509" y="249382"/>
                </a:cubicBezTo>
                <a:cubicBezTo>
                  <a:pt x="3304822" y="230460"/>
                  <a:pt x="3280885" y="223541"/>
                  <a:pt x="3186545" y="207818"/>
                </a:cubicBezTo>
                <a:lnTo>
                  <a:pt x="2937163" y="166254"/>
                </a:lnTo>
                <a:lnTo>
                  <a:pt x="2854036" y="152400"/>
                </a:lnTo>
                <a:lnTo>
                  <a:pt x="2770909" y="124691"/>
                </a:lnTo>
                <a:cubicBezTo>
                  <a:pt x="2757054" y="120073"/>
                  <a:pt x="2743802" y="112901"/>
                  <a:pt x="2729345" y="110836"/>
                </a:cubicBezTo>
                <a:lnTo>
                  <a:pt x="2632363" y="96982"/>
                </a:lnTo>
                <a:cubicBezTo>
                  <a:pt x="2604654" y="87746"/>
                  <a:pt x="2578218" y="72896"/>
                  <a:pt x="2549236" y="69273"/>
                </a:cubicBezTo>
                <a:lnTo>
                  <a:pt x="2438400" y="55418"/>
                </a:lnTo>
                <a:cubicBezTo>
                  <a:pt x="2410591" y="51445"/>
                  <a:pt x="2383334" y="42869"/>
                  <a:pt x="2355273" y="41564"/>
                </a:cubicBezTo>
                <a:cubicBezTo>
                  <a:pt x="2184522" y="33622"/>
                  <a:pt x="2013480" y="33810"/>
                  <a:pt x="1842654" y="27709"/>
                </a:cubicBezTo>
                <a:cubicBezTo>
                  <a:pt x="1652056" y="20902"/>
                  <a:pt x="1576042" y="13594"/>
                  <a:pt x="1399309" y="0"/>
                </a:cubicBezTo>
                <a:lnTo>
                  <a:pt x="928254" y="13854"/>
                </a:lnTo>
                <a:cubicBezTo>
                  <a:pt x="889455" y="15747"/>
                  <a:pt x="789510" y="36049"/>
                  <a:pt x="748145" y="41564"/>
                </a:cubicBezTo>
                <a:cubicBezTo>
                  <a:pt x="706692" y="47091"/>
                  <a:pt x="665018" y="50800"/>
                  <a:pt x="623454" y="55418"/>
                </a:cubicBezTo>
                <a:cubicBezTo>
                  <a:pt x="609600" y="60036"/>
                  <a:pt x="596211" y="66409"/>
                  <a:pt x="581891" y="69273"/>
                </a:cubicBezTo>
                <a:cubicBezTo>
                  <a:pt x="526799" y="80291"/>
                  <a:pt x="471254" y="89037"/>
                  <a:pt x="415636" y="96982"/>
                </a:cubicBezTo>
                <a:cubicBezTo>
                  <a:pt x="384682" y="101404"/>
                  <a:pt x="270144" y="116998"/>
                  <a:pt x="235527" y="124691"/>
                </a:cubicBezTo>
                <a:cubicBezTo>
                  <a:pt x="221271" y="127859"/>
                  <a:pt x="208005" y="134533"/>
                  <a:pt x="193963" y="138545"/>
                </a:cubicBezTo>
                <a:cubicBezTo>
                  <a:pt x="72196" y="173335"/>
                  <a:pt x="196630" y="133039"/>
                  <a:pt x="96982" y="166254"/>
                </a:cubicBezTo>
                <a:cubicBezTo>
                  <a:pt x="69273" y="184727"/>
                  <a:pt x="24385" y="190079"/>
                  <a:pt x="13854" y="221673"/>
                </a:cubicBezTo>
                <a:lnTo>
                  <a:pt x="0" y="263236"/>
                </a:ln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755576" y="1670542"/>
            <a:ext cx="3240360" cy="46231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660198" y="3351312"/>
            <a:ext cx="1715558" cy="46231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03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"/>
        <a:ea typeface=""/>
        <a:cs typeface="Droid Sans Fallback"/>
      </a:majorFont>
      <a:minorFont>
        <a:latin typeface="Calibri"/>
        <a:ea typeface="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1683</TotalTime>
  <Words>842</Words>
  <Application>Microsoft Office PowerPoint</Application>
  <PresentationFormat>On-screen Show (4:3)</PresentationFormat>
  <Paragraphs>141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Book Antiqua</vt:lpstr>
      <vt:lpstr>Calibri</vt:lpstr>
      <vt:lpstr>Droid Sans Fallback</vt:lpstr>
      <vt:lpstr>Times New Roman</vt:lpstr>
      <vt:lpstr>Wingdings</vt:lpstr>
      <vt:lpstr>Office Theme</vt:lpstr>
      <vt:lpstr>PowerPoint Presentation</vt:lpstr>
      <vt:lpstr>PowerPoint Presentation</vt:lpstr>
      <vt:lpstr>Apa yang perlu dilakukan sebagai mahasiswa?</vt:lpstr>
      <vt:lpstr>Mengapa harus menulis?</vt:lpstr>
      <vt:lpstr>Jangan dulu bicara scopus</vt:lpstr>
      <vt:lpstr>PowerPoint Presentation</vt:lpstr>
      <vt:lpstr>PowerPoint Presentation</vt:lpstr>
      <vt:lpstr>PowerPoint Presentation</vt:lpstr>
      <vt:lpstr>Campur aktif pasif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Sambit</dc:creator>
  <cp:keywords/>
  <dc:description/>
  <cp:lastModifiedBy>Eddy Soeryanto S</cp:lastModifiedBy>
  <cp:revision>209</cp:revision>
  <cp:lastPrinted>1601-01-01T00:00:00Z</cp:lastPrinted>
  <dcterms:created xsi:type="dcterms:W3CDTF">2013-05-08T19:42:37Z</dcterms:created>
  <dcterms:modified xsi:type="dcterms:W3CDTF">2019-03-01T00:15:46Z</dcterms:modified>
</cp:coreProperties>
</file>