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3B23E1-F52E-49B6-9668-8A7B99234E34}" type="datetimeFigureOut">
              <a:rPr lang="id-ID" smtClean="0"/>
              <a:t>20/02/2017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7BFF1-78AB-47DF-8C29-F193BF799A6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5637010" cy="882119"/>
          </a:xfrm>
        </p:spPr>
        <p:txBody>
          <a:bodyPr/>
          <a:lstStyle/>
          <a:p>
            <a:r>
              <a:rPr lang="id-ID" dirty="0" smtClean="0"/>
              <a:t>Lilis Puspitawati, SE.,M.Si,Ak. CA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175351" cy="2952328"/>
          </a:xfrm>
        </p:spPr>
        <p:txBody>
          <a:bodyPr/>
          <a:lstStyle/>
          <a:p>
            <a:pPr marL="182880" indent="0">
              <a:buNone/>
            </a:pPr>
            <a:r>
              <a:rPr lang="id-ID" dirty="0" smtClean="0"/>
              <a:t>KONSEP DASAR SISTEM INFORMASI AKUNTANSI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07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ADANYA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71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MANFAAT/FUNGSI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33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AKTIVITAS DALAM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63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5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517232"/>
            <a:ext cx="6512511" cy="864096"/>
          </a:xfrm>
        </p:spPr>
        <p:txBody>
          <a:bodyPr/>
          <a:lstStyle/>
          <a:p>
            <a:r>
              <a:rPr lang="id-ID" dirty="0" smtClean="0"/>
              <a:t>SISTEM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353664"/>
          </a:xfrm>
        </p:spPr>
        <p:txBody>
          <a:bodyPr>
            <a:noAutofit/>
          </a:bodyPr>
          <a:lstStyle/>
          <a:p>
            <a:r>
              <a:rPr lang="id-ID" sz="1600" dirty="0" smtClean="0"/>
              <a:t>James A Hall (2007:6) Sistem </a:t>
            </a:r>
            <a:r>
              <a:rPr lang="id-ID" sz="1600" dirty="0"/>
              <a:t>merupakan sekumpulan grup yang terdiri dari dua atau lebih  komponen atau sub sistem yang saling berhubungan satu sama lain (</a:t>
            </a:r>
            <a:r>
              <a:rPr lang="id-ID" sz="1600" i="1" dirty="0"/>
              <a:t>System is a group of two or more interrelated components or subsystems that serve a common purpose</a:t>
            </a:r>
            <a:r>
              <a:rPr lang="id-ID" sz="1600" dirty="0"/>
              <a:t>). </a:t>
            </a:r>
            <a:endParaRPr lang="id-ID" sz="1600" dirty="0" smtClean="0"/>
          </a:p>
          <a:p>
            <a:r>
              <a:rPr lang="id-ID" sz="1600" dirty="0"/>
              <a:t>Bentley dan Whitten (2007:7) bahwa sistem merupakan sekelompok komponen yang saling terkait yang secara bersama-sama berfungsi untuk mencapai hasil yang diinginkan (a</a:t>
            </a:r>
            <a:r>
              <a:rPr lang="id-ID" sz="1600" i="1" dirty="0"/>
              <a:t> system is a group of interrelated components that function together to achive a desired </a:t>
            </a:r>
            <a:r>
              <a:rPr lang="id-ID" sz="1600" i="1" dirty="0" smtClean="0"/>
              <a:t>result)</a:t>
            </a:r>
          </a:p>
          <a:p>
            <a:r>
              <a:rPr lang="id-ID" sz="1600" dirty="0"/>
              <a:t>Azhar Susanto (2009:18) memperjelas konsep sistem bahwa sistem adalah: kumpulan/</a:t>
            </a:r>
            <a:r>
              <a:rPr lang="id-ID" sz="1600" i="1" dirty="0"/>
              <a:t>group </a:t>
            </a:r>
            <a:r>
              <a:rPr lang="id-ID" sz="1600" dirty="0"/>
              <a:t>dari subsistem/bagian/komponen apapun baik phisik ataupun non-phisik yang saling berhubungan satu sama lain dan bekerja sama secara harmonis untuk mencapai tujuan tertentu</a:t>
            </a:r>
            <a:r>
              <a:rPr lang="id-ID" sz="1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4030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229200"/>
            <a:ext cx="7704856" cy="1143000"/>
          </a:xfrm>
        </p:spPr>
        <p:txBody>
          <a:bodyPr/>
          <a:lstStyle/>
          <a:p>
            <a:r>
              <a:rPr lang="id-ID" sz="4000" dirty="0" smtClean="0"/>
              <a:t>SISTEM INNFORMASI AKUNTANSI 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353664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(</a:t>
            </a:r>
            <a:r>
              <a:rPr lang="id-ID" i="1" dirty="0"/>
              <a:t>An accounting information system is a collection of data and processing procedures that creates needed information for its users. AIS as a set of components that collet accounting data, store it for future uses, and process it for end </a:t>
            </a:r>
            <a:r>
              <a:rPr lang="id-ID" i="1" dirty="0" smtClean="0"/>
              <a:t>users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id-ID" dirty="0"/>
              <a:t>Bagranoff </a:t>
            </a:r>
            <a:r>
              <a:rPr lang="id-ID" i="1" dirty="0"/>
              <a:t>et al.,</a:t>
            </a:r>
            <a:r>
              <a:rPr lang="id-ID" dirty="0"/>
              <a:t> </a:t>
            </a:r>
            <a:r>
              <a:rPr lang="id-ID" dirty="0" smtClean="0"/>
              <a:t>2012:8).</a:t>
            </a:r>
          </a:p>
          <a:p>
            <a:r>
              <a:rPr lang="id-ID" dirty="0"/>
              <a:t>(</a:t>
            </a:r>
            <a:r>
              <a:rPr lang="id-ID" i="1" dirty="0"/>
              <a:t>An accounting information system is a system that collects, records, stores, and processes data to produce information for decision </a:t>
            </a:r>
            <a:r>
              <a:rPr lang="id-ID" i="1" dirty="0" smtClean="0"/>
              <a:t>makers</a:t>
            </a:r>
            <a:r>
              <a:rPr lang="id-ID" i="1" dirty="0"/>
              <a:t> </a:t>
            </a:r>
            <a:r>
              <a:rPr lang="id-ID" i="1" dirty="0" smtClean="0"/>
              <a:t>: </a:t>
            </a:r>
            <a:r>
              <a:rPr lang="id-ID" dirty="0"/>
              <a:t>Romney dan Steinbart (2006:6</a:t>
            </a:r>
            <a:r>
              <a:rPr lang="id-ID" dirty="0" smtClean="0"/>
              <a:t>).</a:t>
            </a:r>
          </a:p>
          <a:p>
            <a:r>
              <a:rPr lang="id-ID" dirty="0" smtClean="0"/>
              <a:t>Sistem </a:t>
            </a:r>
            <a:r>
              <a:rPr lang="id-ID" dirty="0"/>
              <a:t>Informasi Akuntansi dapat didefinisikan sebagai kumpulan (integrasi) dari sub-sub sistem/komponen baik fisik maupun non fisik yang saling berhubungan dan bekerja sama satu sama lain secara harmonis untuk mengolah data transaksi yang berkaitan dengan masalah keuangan menjadi informasi </a:t>
            </a:r>
            <a:r>
              <a:rPr lang="id-ID" dirty="0" smtClean="0"/>
              <a:t>keuangan</a:t>
            </a:r>
            <a:r>
              <a:rPr lang="id-ID" dirty="0"/>
              <a:t> </a:t>
            </a:r>
            <a:r>
              <a:rPr lang="id-ID" dirty="0" smtClean="0"/>
              <a:t>( Azhar Susanto, 2008:72)</a:t>
            </a:r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13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805264"/>
            <a:ext cx="6512511" cy="720080"/>
          </a:xfrm>
        </p:spPr>
        <p:txBody>
          <a:bodyPr/>
          <a:lstStyle/>
          <a:p>
            <a:r>
              <a:rPr lang="id-ID" dirty="0" smtClean="0"/>
              <a:t>SISTEM INFORMASI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9768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James A Hall (2007: 4) adalah sebagai berikut:  </a:t>
            </a:r>
            <a:r>
              <a:rPr lang="id-ID" i="1" dirty="0"/>
              <a:t>Information system is the set of formal procedures by which data are collected, processed into information, and distributed to </a:t>
            </a:r>
            <a:r>
              <a:rPr lang="id-ID" i="1" dirty="0" smtClean="0"/>
              <a:t>users</a:t>
            </a:r>
          </a:p>
          <a:p>
            <a:r>
              <a:rPr lang="id-ID" i="1" dirty="0"/>
              <a:t>An </a:t>
            </a:r>
            <a:r>
              <a:rPr lang="id-ID" b="1" i="1" dirty="0"/>
              <a:t>information system </a:t>
            </a:r>
            <a:r>
              <a:rPr lang="id-ID" i="1" dirty="0"/>
              <a:t>can be defined technically as a set of interrelated components that collect (or retrieve), process, store, and distribute information to support decision making and control in an </a:t>
            </a:r>
            <a:r>
              <a:rPr lang="id-ID" i="1" dirty="0" smtClean="0"/>
              <a:t>organization (laudon &amp; Laudon: 2012:15)</a:t>
            </a:r>
          </a:p>
          <a:p>
            <a:r>
              <a:rPr lang="id-ID" dirty="0"/>
              <a:t>Sistem Informasi merupakan  kumpulan dari sub-sub sistem baik phisik maupun non phisik yang saling berhubungan satu sama lain dan bekerja sama secara harmonis untuk mencapai satu tujuan yaitu mengolah data menjadi informasi yang </a:t>
            </a:r>
            <a:r>
              <a:rPr lang="id-ID" dirty="0" smtClean="0"/>
              <a:t>berguna (Azhar Susanto, 2008:52)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46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CIRI-CIRI SISTEM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</a:p>
          <a:p>
            <a:r>
              <a:rPr lang="id-ID" dirty="0" smtClean="0"/>
              <a:t>BATAS SISTEM</a:t>
            </a:r>
          </a:p>
          <a:p>
            <a:r>
              <a:rPr lang="id-ID" dirty="0" smtClean="0"/>
              <a:t>SUB SISTEM</a:t>
            </a:r>
          </a:p>
          <a:p>
            <a:r>
              <a:rPr lang="id-ID" dirty="0" smtClean="0"/>
              <a:t>LINGKUNGAN SISTEM</a:t>
            </a:r>
          </a:p>
          <a:p>
            <a:r>
              <a:rPr lang="id-ID" dirty="0" smtClean="0"/>
              <a:t>HIRARKI SISTEM</a:t>
            </a:r>
          </a:p>
          <a:p>
            <a:r>
              <a:rPr lang="id-ID" dirty="0" smtClean="0"/>
              <a:t>INPUT PROSES OUTPUT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6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Sistem informasi akuntansi memiliki komponen yang terdiri dari </a:t>
            </a:r>
            <a:r>
              <a:rPr lang="id-ID" sz="3200" i="1" dirty="0"/>
              <a:t>hardware, software, brainware,</a:t>
            </a:r>
            <a:r>
              <a:rPr lang="id-ID" sz="3200" dirty="0"/>
              <a:t> prosedur, </a:t>
            </a:r>
            <a:r>
              <a:rPr lang="id-ID" sz="3200" i="1" dirty="0"/>
              <a:t>database</a:t>
            </a:r>
            <a:r>
              <a:rPr lang="id-ID" sz="3200" dirty="0"/>
              <a:t>, dan teknologi jaringan komunikasi  (O’Brien &amp; Marakas,  2005).</a:t>
            </a:r>
            <a:r>
              <a:rPr lang="id-ID" sz="3200" b="1" dirty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05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Romney &amp; Steinbart (2006:6)  mengemukakan 6  komponen dari Sistem Informasi Akuntansi yaitu:</a:t>
            </a:r>
          </a:p>
          <a:p>
            <a:pPr lvl="0"/>
            <a:r>
              <a:rPr lang="id-ID" i="1" dirty="0"/>
              <a:t>The People, </a:t>
            </a:r>
            <a:r>
              <a:rPr lang="id-ID" dirty="0"/>
              <a:t> merupakan orang yang mengoperasikan sistem dan menampilkan berbagai macam fungsi sistem.</a:t>
            </a:r>
          </a:p>
          <a:p>
            <a:pPr lvl="0"/>
            <a:r>
              <a:rPr lang="id-ID" i="1" dirty="0"/>
              <a:t>The Procedur &amp; Intructions, </a:t>
            </a:r>
            <a:r>
              <a:rPr lang="id-ID" dirty="0"/>
              <a:t>baik yang dilakukan secara  manual ataupun otomatis, termasuk dalam aktivitas pengumpulan, pemrosesan dan penyimpanan data-data terkait aktivitas organisasi.</a:t>
            </a:r>
          </a:p>
          <a:p>
            <a:pPr lvl="0"/>
            <a:r>
              <a:rPr lang="id-ID" i="1" dirty="0"/>
              <a:t>The data, </a:t>
            </a:r>
            <a:r>
              <a:rPr lang="id-ID" dirty="0"/>
              <a:t>terkait data-data organisasi beserta aktivitas bisnisnya.</a:t>
            </a:r>
          </a:p>
          <a:p>
            <a:pPr lvl="0"/>
            <a:r>
              <a:rPr lang="id-ID" i="1" dirty="0"/>
              <a:t>The Software, </a:t>
            </a:r>
            <a:r>
              <a:rPr lang="id-ID" dirty="0"/>
              <a:t> software digunakan dakan mengolah data organisasi.</a:t>
            </a:r>
          </a:p>
          <a:p>
            <a:pPr lvl="0"/>
            <a:r>
              <a:rPr lang="id-ID" i="1" dirty="0"/>
              <a:t>The Information Technology Infrastructure, </a:t>
            </a:r>
            <a:r>
              <a:rPr lang="id-ID" dirty="0"/>
              <a:t> yang terdiri dari peralatan komputer, peralatan elektronik yang lainnya, peralatan jaringan komunikasi, yang digunakan untuk mengumpulkan, menyimpan, memproses dan menghubungkan data dan informasi.</a:t>
            </a:r>
          </a:p>
          <a:p>
            <a:pPr lvl="0"/>
            <a:r>
              <a:rPr lang="id-ID" i="1" dirty="0"/>
              <a:t>The Internal Control and security measures, </a:t>
            </a:r>
            <a:r>
              <a:rPr lang="id-ID" dirty="0"/>
              <a:t>yang merupakan alat untuk melindungi data dalam sistem informasi akuntansi. </a:t>
            </a:r>
            <a:r>
              <a:rPr lang="id-ID" i="1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66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013176"/>
            <a:ext cx="6512511" cy="1143000"/>
          </a:xfrm>
        </p:spPr>
        <p:txBody>
          <a:bodyPr/>
          <a:lstStyle/>
          <a:p>
            <a:r>
              <a:rPr lang="id-ID" dirty="0" smtClean="0"/>
              <a:t>KOMPONEN SIA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5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d-ID" dirty="0"/>
              <a:t>Selanjutnya Komponen  Sistem Informasi Akuntansi dijelaskan pula oleh  Azhar Susanto (2009:139-245) yang terdiri dari :</a:t>
            </a:r>
          </a:p>
          <a:p>
            <a:pPr lvl="0"/>
            <a:r>
              <a:rPr lang="id-ID" dirty="0"/>
              <a:t>Hardware</a:t>
            </a:r>
          </a:p>
          <a:p>
            <a:pPr lvl="0"/>
            <a:r>
              <a:rPr lang="id-ID" dirty="0"/>
              <a:t>Software</a:t>
            </a:r>
          </a:p>
          <a:p>
            <a:pPr lvl="0"/>
            <a:r>
              <a:rPr lang="id-ID" dirty="0"/>
              <a:t>Brainware</a:t>
            </a:r>
          </a:p>
          <a:p>
            <a:pPr lvl="0"/>
            <a:r>
              <a:rPr lang="id-ID" dirty="0"/>
              <a:t>Prosedur</a:t>
            </a:r>
          </a:p>
          <a:p>
            <a:pPr lvl="0"/>
            <a:r>
              <a:rPr lang="id-ID" dirty="0"/>
              <a:t>Database</a:t>
            </a:r>
          </a:p>
          <a:p>
            <a:pPr lvl="0"/>
            <a:r>
              <a:rPr lang="id-ID" dirty="0"/>
              <a:t>Teknologi Jaringan Komunikasi.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69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597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KONSEP DASAR SISTEM INFORMASI AKUNTANSI  </vt:lpstr>
      <vt:lpstr>PowerPoint Presentation</vt:lpstr>
      <vt:lpstr>SISTEM  </vt:lpstr>
      <vt:lpstr>SISTEM INNFORMASI AKUNTANSI  </vt:lpstr>
      <vt:lpstr>SISTEM INFORMASI </vt:lpstr>
      <vt:lpstr>CIRI-CIRI SISTEM  </vt:lpstr>
      <vt:lpstr>KOMPONEN SIA</vt:lpstr>
      <vt:lpstr>KOMPONEN SIA</vt:lpstr>
      <vt:lpstr>KOMPONEN SIA </vt:lpstr>
      <vt:lpstr>TUJUAN ADANYA SIA </vt:lpstr>
      <vt:lpstr>MANFAAT/FUNGSI SIA </vt:lpstr>
      <vt:lpstr>AKTIVITAS DALAM SIA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INFORMASI AKUNTANSI</dc:title>
  <dc:creator>t o s h i b a</dc:creator>
  <cp:lastModifiedBy>t o s h i b a</cp:lastModifiedBy>
  <cp:revision>8</cp:revision>
  <dcterms:created xsi:type="dcterms:W3CDTF">2015-02-16T04:21:01Z</dcterms:created>
  <dcterms:modified xsi:type="dcterms:W3CDTF">2017-02-20T06:10:08Z</dcterms:modified>
</cp:coreProperties>
</file>