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handoutMasterIdLst>
    <p:handoutMasterId r:id="rId24"/>
  </p:handoutMasterIdLst>
  <p:sldIdLst>
    <p:sldId id="256" r:id="rId2"/>
    <p:sldId id="278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5" r:id="rId21"/>
    <p:sldId id="277" r:id="rId22"/>
  </p:sldIdLst>
  <p:sldSz cx="9144000" cy="6858000" type="screen4x3"/>
  <p:notesSz cx="6888163" cy="10020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56">
          <p15:clr>
            <a:srgbClr val="A4A3A4"/>
          </p15:clr>
        </p15:guide>
        <p15:guide id="2" pos="217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856" y="-108"/>
      </p:cViewPr>
      <p:guideLst>
        <p:guide orient="horz" pos="3156"/>
        <p:guide pos="217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4.wmf"/><Relationship Id="rId1" Type="http://schemas.openxmlformats.org/officeDocument/2006/relationships/image" Target="../media/image53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68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6.wmf"/><Relationship Id="rId1" Type="http://schemas.openxmlformats.org/officeDocument/2006/relationships/image" Target="../media/image5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8.wmf"/><Relationship Id="rId1" Type="http://schemas.openxmlformats.org/officeDocument/2006/relationships/image" Target="../media/image57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60.wmf"/><Relationship Id="rId1" Type="http://schemas.openxmlformats.org/officeDocument/2006/relationships/image" Target="../media/image59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62.wmf"/><Relationship Id="rId1" Type="http://schemas.openxmlformats.org/officeDocument/2006/relationships/image" Target="../media/image6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3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65.wmf"/><Relationship Id="rId1" Type="http://schemas.openxmlformats.org/officeDocument/2006/relationships/image" Target="../media/image64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66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6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0F47C9B5-5150-492A-8A8A-051BD48862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4023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C622E926-44C2-44B0-B106-8714E328A039}" type="datetimeFigureOut">
              <a:rPr lang="en-US" smtClean="0"/>
              <a:pPr/>
              <a:t>3/10/2019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vert="horz" lIns="96616" tIns="48308" rIns="96616" bIns="4830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CE37E647-0F64-4D6B-A79C-320F249E86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084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37E647-0F64-4D6B-A79C-320F249E86FF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9704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37E647-0F64-4D6B-A79C-320F249E86FF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6085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37E647-0F64-4D6B-A79C-320F249E86FF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29884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37E647-0F64-4D6B-A79C-320F249E86FF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44788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37E647-0F64-4D6B-A79C-320F249E86FF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05661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37E647-0F64-4D6B-A79C-320F249E86FF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03961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37E647-0F64-4D6B-A79C-320F249E86FF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83610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37E647-0F64-4D6B-A79C-320F249E86FF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47783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37E647-0F64-4D6B-A79C-320F249E86FF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13036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37E647-0F64-4D6B-A79C-320F249E86FF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39434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37E647-0F64-4D6B-A79C-320F249E86FF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2761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37E647-0F64-4D6B-A79C-320F249E86F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1912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37E647-0F64-4D6B-A79C-320F249E86F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6649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37E647-0F64-4D6B-A79C-320F249E86F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0481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37E647-0F64-4D6B-A79C-320F249E86FF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5456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37E647-0F64-4D6B-A79C-320F249E86FF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8306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37E647-0F64-4D6B-A79C-320F249E86FF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8264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37E647-0F64-4D6B-A79C-320F249E86FF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2196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37E647-0F64-4D6B-A79C-320F249E86FF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6683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 baseline="0">
                <a:solidFill>
                  <a:schemeClr val="tx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 baseline="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26DB533-FF5B-4BD1-9ECE-12F995883750}" type="datetimeFigureOut">
              <a:rPr lang="en-US" smtClean="0"/>
              <a:pPr/>
              <a:t>3/10/2019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768EB2F-5022-44B1-88FD-99E851E880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6DB533-FF5B-4BD1-9ECE-12F995883750}" type="datetimeFigureOut">
              <a:rPr lang="en-US" smtClean="0"/>
              <a:pPr/>
              <a:t>3/10/2019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68EB2F-5022-44B1-88FD-99E851E880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6DB533-FF5B-4BD1-9ECE-12F995883750}" type="datetimeFigureOut">
              <a:rPr lang="en-US" smtClean="0"/>
              <a:pPr/>
              <a:t>3/10/2019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68EB2F-5022-44B1-88FD-99E851E880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6DB533-FF5B-4BD1-9ECE-12F995883750}" type="datetimeFigureOut">
              <a:rPr lang="en-US" smtClean="0"/>
              <a:pPr/>
              <a:t>3/10/2019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68EB2F-5022-44B1-88FD-99E851E880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6DB533-FF5B-4BD1-9ECE-12F995883750}" type="datetimeFigureOut">
              <a:rPr lang="en-US" smtClean="0"/>
              <a:pPr/>
              <a:t>3/10/2019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68EB2F-5022-44B1-88FD-99E851E880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6DB533-FF5B-4BD1-9ECE-12F995883750}" type="datetimeFigureOut">
              <a:rPr lang="en-US" smtClean="0"/>
              <a:pPr/>
              <a:t>3/10/2019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68EB2F-5022-44B1-88FD-99E851E880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6DB533-FF5B-4BD1-9ECE-12F995883750}" type="datetimeFigureOut">
              <a:rPr lang="en-US" smtClean="0"/>
              <a:pPr/>
              <a:t>3/10/2019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68EB2F-5022-44B1-88FD-99E851E880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6DB533-FF5B-4BD1-9ECE-12F995883750}" type="datetimeFigureOut">
              <a:rPr lang="en-US" smtClean="0"/>
              <a:pPr/>
              <a:t>3/10/2019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68EB2F-5022-44B1-88FD-99E851E880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6DB533-FF5B-4BD1-9ECE-12F995883750}" type="datetimeFigureOut">
              <a:rPr lang="en-US" smtClean="0"/>
              <a:pPr/>
              <a:t>3/10/2019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68EB2F-5022-44B1-88FD-99E851E880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26DB533-FF5B-4BD1-9ECE-12F995883750}" type="datetimeFigureOut">
              <a:rPr lang="en-US" smtClean="0"/>
              <a:pPr/>
              <a:t>3/10/2019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68EB2F-5022-44B1-88FD-99E851E880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26DB533-FF5B-4BD1-9ECE-12F995883750}" type="datetimeFigureOut">
              <a:rPr lang="en-US" smtClean="0"/>
              <a:pPr/>
              <a:t>3/10/2019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768EB2F-5022-44B1-88FD-99E851E880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26DB533-FF5B-4BD1-9ECE-12F995883750}" type="datetimeFigureOut">
              <a:rPr lang="en-US" smtClean="0"/>
              <a:pPr/>
              <a:t>3/10/2019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768EB2F-5022-44B1-88FD-99E851E8802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b="0" i="0" kern="1200" baseline="0">
          <a:solidFill>
            <a:schemeClr val="tx1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32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32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7" Type="http://schemas.openxmlformats.org/officeDocument/2006/relationships/image" Target="../media/image6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59.wmf"/><Relationship Id="rId4" Type="http://schemas.openxmlformats.org/officeDocument/2006/relationships/oleObject" Target="../embeddings/oleObject7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6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61.wmf"/><Relationship Id="rId4" Type="http://schemas.openxmlformats.org/officeDocument/2006/relationships/oleObject" Target="../embeddings/oleObject9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63.wmf"/><Relationship Id="rId4" Type="http://schemas.openxmlformats.org/officeDocument/2006/relationships/oleObject" Target="../embeddings/oleObject11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6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3.bin"/><Relationship Id="rId5" Type="http://schemas.openxmlformats.org/officeDocument/2006/relationships/image" Target="../media/image64.wmf"/><Relationship Id="rId4" Type="http://schemas.openxmlformats.org/officeDocument/2006/relationships/oleObject" Target="../embeddings/oleObject12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66.wmf"/><Relationship Id="rId4" Type="http://schemas.openxmlformats.org/officeDocument/2006/relationships/oleObject" Target="../embeddings/oleObject14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67.wmf"/><Relationship Id="rId4" Type="http://schemas.openxmlformats.org/officeDocument/2006/relationships/oleObject" Target="../embeddings/oleObject15.bin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68.wmf"/><Relationship Id="rId4" Type="http://schemas.openxmlformats.org/officeDocument/2006/relationships/oleObject" Target="../embeddings/oleObject16.bin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3.png"/><Relationship Id="rId18" Type="http://schemas.openxmlformats.org/officeDocument/2006/relationships/image" Target="../media/image18.png"/><Relationship Id="rId26" Type="http://schemas.openxmlformats.org/officeDocument/2006/relationships/image" Target="../media/image26.png"/><Relationship Id="rId39" Type="http://schemas.openxmlformats.org/officeDocument/2006/relationships/image" Target="../media/image39.png"/><Relationship Id="rId3" Type="http://schemas.openxmlformats.org/officeDocument/2006/relationships/image" Target="../media/image3.png"/><Relationship Id="rId21" Type="http://schemas.openxmlformats.org/officeDocument/2006/relationships/image" Target="../media/image21.png"/><Relationship Id="rId34" Type="http://schemas.openxmlformats.org/officeDocument/2006/relationships/image" Target="../media/image34.png"/><Relationship Id="rId42" Type="http://schemas.openxmlformats.org/officeDocument/2006/relationships/image" Target="../media/image42.png"/><Relationship Id="rId47" Type="http://schemas.openxmlformats.org/officeDocument/2006/relationships/image" Target="../media/image47.png"/><Relationship Id="rId50" Type="http://schemas.openxmlformats.org/officeDocument/2006/relationships/image" Target="../media/image50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5" Type="http://schemas.openxmlformats.org/officeDocument/2006/relationships/image" Target="../media/image25.png"/><Relationship Id="rId33" Type="http://schemas.openxmlformats.org/officeDocument/2006/relationships/image" Target="../media/image33.png"/><Relationship Id="rId38" Type="http://schemas.openxmlformats.org/officeDocument/2006/relationships/image" Target="../media/image38.png"/><Relationship Id="rId46" Type="http://schemas.openxmlformats.org/officeDocument/2006/relationships/image" Target="../media/image46.png"/><Relationship Id="rId2" Type="http://schemas.openxmlformats.org/officeDocument/2006/relationships/image" Target="../media/image2.png"/><Relationship Id="rId16" Type="http://schemas.openxmlformats.org/officeDocument/2006/relationships/image" Target="../media/image16.png"/><Relationship Id="rId20" Type="http://schemas.openxmlformats.org/officeDocument/2006/relationships/image" Target="../media/image20.png"/><Relationship Id="rId29" Type="http://schemas.openxmlformats.org/officeDocument/2006/relationships/image" Target="../media/image29.png"/><Relationship Id="rId41" Type="http://schemas.openxmlformats.org/officeDocument/2006/relationships/image" Target="../media/image4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24" Type="http://schemas.openxmlformats.org/officeDocument/2006/relationships/image" Target="../media/image24.png"/><Relationship Id="rId32" Type="http://schemas.openxmlformats.org/officeDocument/2006/relationships/image" Target="../media/image32.png"/><Relationship Id="rId37" Type="http://schemas.openxmlformats.org/officeDocument/2006/relationships/image" Target="../media/image37.png"/><Relationship Id="rId40" Type="http://schemas.openxmlformats.org/officeDocument/2006/relationships/image" Target="../media/image40.png"/><Relationship Id="rId45" Type="http://schemas.openxmlformats.org/officeDocument/2006/relationships/image" Target="../media/image45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23" Type="http://schemas.openxmlformats.org/officeDocument/2006/relationships/image" Target="../media/image23.png"/><Relationship Id="rId28" Type="http://schemas.openxmlformats.org/officeDocument/2006/relationships/image" Target="../media/image28.png"/><Relationship Id="rId36" Type="http://schemas.openxmlformats.org/officeDocument/2006/relationships/image" Target="../media/image36.png"/><Relationship Id="rId49" Type="http://schemas.openxmlformats.org/officeDocument/2006/relationships/image" Target="../media/image49.png"/><Relationship Id="rId10" Type="http://schemas.openxmlformats.org/officeDocument/2006/relationships/image" Target="../media/image10.png"/><Relationship Id="rId19" Type="http://schemas.openxmlformats.org/officeDocument/2006/relationships/image" Target="../media/image19.png"/><Relationship Id="rId31" Type="http://schemas.openxmlformats.org/officeDocument/2006/relationships/image" Target="../media/image31.png"/><Relationship Id="rId44" Type="http://schemas.openxmlformats.org/officeDocument/2006/relationships/image" Target="../media/image44.png"/><Relationship Id="rId52" Type="http://schemas.openxmlformats.org/officeDocument/2006/relationships/image" Target="../media/image52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Relationship Id="rId22" Type="http://schemas.openxmlformats.org/officeDocument/2006/relationships/image" Target="../media/image22.png"/><Relationship Id="rId27" Type="http://schemas.openxmlformats.org/officeDocument/2006/relationships/image" Target="../media/image27.png"/><Relationship Id="rId30" Type="http://schemas.openxmlformats.org/officeDocument/2006/relationships/image" Target="../media/image30.png"/><Relationship Id="rId35" Type="http://schemas.openxmlformats.org/officeDocument/2006/relationships/image" Target="../media/image35.png"/><Relationship Id="rId43" Type="http://schemas.openxmlformats.org/officeDocument/2006/relationships/image" Target="../media/image43.png"/><Relationship Id="rId48" Type="http://schemas.openxmlformats.org/officeDocument/2006/relationships/image" Target="../media/image48.png"/><Relationship Id="rId8" Type="http://schemas.openxmlformats.org/officeDocument/2006/relationships/image" Target="../media/image8.png"/><Relationship Id="rId51" Type="http://schemas.openxmlformats.org/officeDocument/2006/relationships/image" Target="../media/image51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5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53.w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image" Target="../media/image5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55.wmf"/><Relationship Id="rId4" Type="http://schemas.openxmlformats.org/officeDocument/2006/relationships/oleObject" Target="../embeddings/oleObject3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7" Type="http://schemas.openxmlformats.org/officeDocument/2006/relationships/image" Target="../media/image5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57.wmf"/><Relationship Id="rId4" Type="http://schemas.openxmlformats.org/officeDocument/2006/relationships/oleObject" Target="../embeddings/oleObject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0" dirty="0" err="1" smtClean="0">
                <a:latin typeface="Forte" pitchFamily="66" charset="0"/>
              </a:rPr>
              <a:t>Ukuran</a:t>
            </a:r>
            <a:r>
              <a:rPr lang="en-US" b="0" dirty="0" smtClean="0">
                <a:latin typeface="Forte" pitchFamily="66" charset="0"/>
              </a:rPr>
              <a:t> </a:t>
            </a:r>
            <a:r>
              <a:rPr lang="en-US" b="0" dirty="0" err="1" smtClean="0">
                <a:latin typeface="Forte" pitchFamily="66" charset="0"/>
              </a:rPr>
              <a:t>Pemusatan</a:t>
            </a:r>
            <a:r>
              <a:rPr lang="en-US" b="0" dirty="0" smtClean="0">
                <a:latin typeface="Forte" pitchFamily="66" charset="0"/>
              </a:rPr>
              <a:t> </a:t>
            </a:r>
            <a:br>
              <a:rPr lang="en-US" b="0" dirty="0" smtClean="0">
                <a:latin typeface="Forte" pitchFamily="66" charset="0"/>
              </a:rPr>
            </a:br>
            <a:r>
              <a:rPr lang="en-US" b="0" dirty="0" smtClean="0">
                <a:latin typeface="Forte" pitchFamily="66" charset="0"/>
              </a:rPr>
              <a:t>- Data Tunggal</a:t>
            </a:r>
            <a:endParaRPr lang="en-US" b="0" dirty="0">
              <a:latin typeface="Forte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endParaRPr lang="en-US" sz="3200" dirty="0" smtClean="0">
              <a:latin typeface="Mistral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4525963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Letak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median (k) :</a:t>
            </a:r>
          </a:p>
          <a:p>
            <a:pPr>
              <a:buNone/>
            </a:pPr>
            <a:r>
              <a:rPr lang="en-US" dirty="0" smtClean="0"/>
              <a:t>	</a:t>
            </a:r>
            <a:endParaRPr lang="en-US" dirty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Median =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1798"/>
            <a:ext cx="8229600" cy="1143000"/>
          </a:xfrm>
        </p:spPr>
        <p:txBody>
          <a:bodyPr/>
          <a:lstStyle/>
          <a:p>
            <a:r>
              <a:rPr lang="en-US" dirty="0" smtClean="0"/>
              <a:t>Median Data </a:t>
            </a:r>
            <a:r>
              <a:rPr lang="en-US" dirty="0" err="1" smtClean="0"/>
              <a:t>Genap</a:t>
            </a:r>
            <a:r>
              <a:rPr lang="en-US" dirty="0" smtClean="0"/>
              <a:t> (1)</a:t>
            </a:r>
            <a:endParaRPr lang="en-US" dirty="0"/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0" y="7715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6045220"/>
              </p:ext>
            </p:extLst>
          </p:nvPr>
        </p:nvGraphicFramePr>
        <p:xfrm>
          <a:off x="4800600" y="2895600"/>
          <a:ext cx="960438" cy="992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0" name="Equation" r:id="rId4" imgW="380880" imgH="393480" progId="Equation.3">
                  <p:embed/>
                </p:oleObj>
              </mc:Choice>
              <mc:Fallback>
                <p:oleObj name="Equation" r:id="rId4" imgW="38088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2895600"/>
                        <a:ext cx="960438" cy="992188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chemeClr val="accent2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2910029"/>
              </p:ext>
            </p:extLst>
          </p:nvPr>
        </p:nvGraphicFramePr>
        <p:xfrm>
          <a:off x="2590800" y="4648200"/>
          <a:ext cx="1700213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1" name="Equation" r:id="rId6" imgW="672840" imgH="228600" progId="Equation.3">
                  <p:embed/>
                </p:oleObj>
              </mc:Choice>
              <mc:Fallback>
                <p:oleObj name="Equation" r:id="rId6" imgW="672840" imgH="2286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4648200"/>
                        <a:ext cx="1700213" cy="577850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chemeClr val="accent2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4525963"/>
          </a:xfrm>
        </p:spPr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: 2,1,3,4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Data </a:t>
            </a:r>
            <a:r>
              <a:rPr lang="en-US" dirty="0" err="1" smtClean="0"/>
              <a:t>diurutkan</a:t>
            </a:r>
            <a:r>
              <a:rPr lang="en-US" dirty="0" smtClean="0"/>
              <a:t>  : 1,2,3,4</a:t>
            </a:r>
          </a:p>
          <a:p>
            <a:pPr>
              <a:buNone/>
            </a:pPr>
            <a:r>
              <a:rPr lang="en-US" dirty="0"/>
              <a:t>	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Letak</a:t>
            </a:r>
            <a:r>
              <a:rPr lang="en-US" dirty="0" smtClean="0"/>
              <a:t> median : 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Median =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47775"/>
            <a:ext cx="8229600" cy="1143000"/>
          </a:xfrm>
        </p:spPr>
        <p:txBody>
          <a:bodyPr/>
          <a:lstStyle/>
          <a:p>
            <a:r>
              <a:rPr lang="en-US" dirty="0" smtClean="0"/>
              <a:t>Median Data </a:t>
            </a:r>
            <a:r>
              <a:rPr lang="en-US" dirty="0" err="1" smtClean="0"/>
              <a:t>Genap</a:t>
            </a:r>
            <a:r>
              <a:rPr lang="en-US" dirty="0" smtClean="0"/>
              <a:t> (2)</a:t>
            </a:r>
            <a:endParaRPr lang="en-US" dirty="0"/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0" y="7905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4044930"/>
              </p:ext>
            </p:extLst>
          </p:nvPr>
        </p:nvGraphicFramePr>
        <p:xfrm>
          <a:off x="3488531" y="4114800"/>
          <a:ext cx="2166938" cy="987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4" name="Equation" r:id="rId4" imgW="863280" imgH="393480" progId="Equation.3">
                  <p:embed/>
                </p:oleObj>
              </mc:Choice>
              <mc:Fallback>
                <p:oleObj name="Equation" r:id="rId4" imgW="86328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88531" y="4114800"/>
                        <a:ext cx="2166938" cy="987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3872479"/>
              </p:ext>
            </p:extLst>
          </p:nvPr>
        </p:nvGraphicFramePr>
        <p:xfrm>
          <a:off x="2590800" y="5334000"/>
          <a:ext cx="6015038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5" name="Equation" r:id="rId6" imgW="2387520" imgH="228600" progId="Equation.3">
                  <p:embed/>
                </p:oleObj>
              </mc:Choice>
              <mc:Fallback>
                <p:oleObj name="Equation" r:id="rId6" imgW="2387520" imgH="2286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5334000"/>
                        <a:ext cx="6015038" cy="576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Kuartil</a:t>
            </a:r>
            <a:r>
              <a:rPr lang="en-US" dirty="0" smtClean="0"/>
              <a:t> 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Q)</a:t>
            </a:r>
            <a:endParaRPr lang="en-US" dirty="0" smtClean="0"/>
          </a:p>
          <a:p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yang </a:t>
            </a:r>
            <a:r>
              <a:rPr lang="en-US" dirty="0" err="1" smtClean="0"/>
              <a:t>didapat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sederetan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dirty="0" err="1" smtClean="0"/>
              <a:t>dibagi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empat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kuartil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3 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baseline="-25000" dirty="0" smtClean="0"/>
              <a:t>1</a:t>
            </a:r>
            <a:r>
              <a:rPr lang="en-US" dirty="0" smtClean="0"/>
              <a:t>,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baseline="-25000" dirty="0" smtClean="0"/>
              <a:t>3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Kuartil</a:t>
            </a:r>
            <a:r>
              <a:rPr lang="en-US" dirty="0" smtClean="0"/>
              <a:t> (1)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</a:t>
            </a:r>
            <a:r>
              <a:rPr lang="en-US" dirty="0" err="1" smtClean="0"/>
              <a:t>diurutkan</a:t>
            </a:r>
            <a:r>
              <a:rPr lang="en-US" dirty="0" smtClean="0"/>
              <a:t> </a:t>
            </a:r>
            <a:r>
              <a:rPr lang="en-US" dirty="0" err="1" smtClean="0"/>
              <a:t>terlebih</a:t>
            </a:r>
            <a:r>
              <a:rPr lang="en-US" dirty="0" smtClean="0"/>
              <a:t> </a:t>
            </a:r>
            <a:r>
              <a:rPr lang="en-US" dirty="0" err="1" smtClean="0"/>
              <a:t>dahulu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letak</a:t>
            </a:r>
            <a:r>
              <a:rPr lang="en-US" dirty="0" smtClean="0"/>
              <a:t> </a:t>
            </a:r>
            <a:r>
              <a:rPr lang="en-US" dirty="0" err="1" smtClean="0"/>
              <a:t>kuartil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/>
              <a:t>	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Letak</a:t>
            </a:r>
            <a:r>
              <a:rPr lang="en-US" dirty="0" smtClean="0"/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dirty="0" smtClean="0"/>
              <a:t> = </a:t>
            </a:r>
            <a:r>
              <a:rPr lang="en-US" dirty="0" err="1" smtClean="0"/>
              <a:t>nilai</a:t>
            </a:r>
            <a:r>
              <a:rPr lang="en-US" dirty="0" smtClean="0"/>
              <a:t> yang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</a:p>
          <a:p>
            <a:pPr>
              <a:buNone/>
            </a:pPr>
            <a:endParaRPr lang="en-US" dirty="0"/>
          </a:p>
          <a:p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letaknya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Kuartil</a:t>
            </a:r>
            <a:r>
              <a:rPr lang="en-US" dirty="0" smtClean="0"/>
              <a:t> (2)</a:t>
            </a:r>
            <a:endParaRPr lang="en-US" dirty="0"/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929188" y="2974975"/>
          <a:ext cx="1179512" cy="987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7" name="Equation" r:id="rId4" imgW="469800" imgH="393480" progId="Equation.3">
                  <p:embed/>
                </p:oleObj>
              </mc:Choice>
              <mc:Fallback>
                <p:oleObj name="Equation" r:id="rId4" imgW="46980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9188" y="2974975"/>
                        <a:ext cx="1179512" cy="987425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chemeClr val="accent2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: 15,10,20,30,25</a:t>
            </a:r>
          </a:p>
          <a:p>
            <a:r>
              <a:rPr lang="en-US" dirty="0" smtClean="0"/>
              <a:t>Data </a:t>
            </a:r>
            <a:r>
              <a:rPr lang="en-US" dirty="0" err="1" smtClean="0"/>
              <a:t>diurutkan</a:t>
            </a:r>
            <a:r>
              <a:rPr lang="en-US" dirty="0" smtClean="0"/>
              <a:t> : 10,15,20,25,30</a:t>
            </a:r>
          </a:p>
          <a:p>
            <a:endParaRPr lang="en-US" dirty="0" smtClean="0"/>
          </a:p>
          <a:p>
            <a:r>
              <a:rPr lang="en-US" dirty="0" err="1" smtClean="0"/>
              <a:t>Letak</a:t>
            </a:r>
            <a:r>
              <a:rPr lang="en-US" dirty="0" smtClean="0"/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baseline="-25000" dirty="0" smtClean="0"/>
              <a:t>1</a:t>
            </a:r>
            <a:r>
              <a:rPr lang="en-US" dirty="0" smtClean="0"/>
              <a:t> = </a:t>
            </a:r>
            <a:r>
              <a:rPr lang="en-US" dirty="0" err="1" smtClean="0"/>
              <a:t>nilai</a:t>
            </a:r>
            <a:r>
              <a:rPr lang="en-US" dirty="0" smtClean="0"/>
              <a:t> yang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baseline="-25000" dirty="0" smtClean="0"/>
              <a:t>1</a:t>
            </a:r>
            <a:r>
              <a:rPr lang="en-US" dirty="0" smtClean="0"/>
              <a:t> = 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Kuartil</a:t>
            </a:r>
            <a:r>
              <a:rPr lang="en-US" dirty="0" smtClean="0"/>
              <a:t> (3)</a:t>
            </a:r>
            <a:endParaRPr lang="en-US" dirty="0"/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4953000" y="2971800"/>
          <a:ext cx="1909762" cy="985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2" name="Equation" r:id="rId4" imgW="761760" imgH="393480" progId="Equation.3">
                  <p:embed/>
                </p:oleObj>
              </mc:Choice>
              <mc:Fallback>
                <p:oleObj name="Equation" r:id="rId4" imgW="76176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2971800"/>
                        <a:ext cx="1909762" cy="985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2590800" y="4149725"/>
          <a:ext cx="6105525" cy="57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3" name="Equation" r:id="rId6" imgW="2425680" imgH="228600" progId="Equation.3">
                  <p:embed/>
                </p:oleObj>
              </mc:Choice>
              <mc:Fallback>
                <p:oleObj name="Equation" r:id="rId6" imgW="2425680" imgH="2286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4149725"/>
                        <a:ext cx="6105525" cy="574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Desil</a:t>
            </a:r>
            <a:r>
              <a:rPr lang="en-US" dirty="0" smtClean="0"/>
              <a:t> (</a:t>
            </a:r>
            <a:r>
              <a:rPr lang="en-US" dirty="0"/>
              <a:t>D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yang </a:t>
            </a:r>
            <a:r>
              <a:rPr lang="en-US" dirty="0" err="1" smtClean="0"/>
              <a:t>didapat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sederetan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dirty="0" err="1" smtClean="0"/>
              <a:t>dibagi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sepuluh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Desil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9 (D</a:t>
            </a:r>
            <a:r>
              <a:rPr lang="en-US" baseline="-25000" dirty="0" smtClean="0"/>
              <a:t>1</a:t>
            </a:r>
            <a:r>
              <a:rPr lang="en-US" dirty="0" smtClean="0"/>
              <a:t>,D</a:t>
            </a:r>
            <a:r>
              <a:rPr lang="en-US" baseline="-25000" dirty="0" smtClean="0"/>
              <a:t>2</a:t>
            </a:r>
            <a:r>
              <a:rPr lang="en-US" dirty="0" smtClean="0"/>
              <a:t>,…,D</a:t>
            </a:r>
            <a:r>
              <a:rPr lang="en-US" baseline="-25000" dirty="0" smtClean="0"/>
              <a:t>9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Desil</a:t>
            </a:r>
            <a:r>
              <a:rPr lang="en-US" dirty="0" smtClean="0"/>
              <a:t> (1)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</a:t>
            </a:r>
            <a:r>
              <a:rPr lang="en-US" dirty="0" err="1" smtClean="0"/>
              <a:t>diurutkan</a:t>
            </a:r>
            <a:r>
              <a:rPr lang="en-US" dirty="0" smtClean="0"/>
              <a:t> </a:t>
            </a:r>
            <a:r>
              <a:rPr lang="en-US" dirty="0" err="1" smtClean="0"/>
              <a:t>terlebih</a:t>
            </a:r>
            <a:r>
              <a:rPr lang="en-US" dirty="0" smtClean="0"/>
              <a:t> </a:t>
            </a:r>
            <a:r>
              <a:rPr lang="en-US" dirty="0" err="1" smtClean="0"/>
              <a:t>dahulu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letak</a:t>
            </a:r>
            <a:r>
              <a:rPr lang="en-US" dirty="0" smtClean="0"/>
              <a:t> </a:t>
            </a:r>
            <a:r>
              <a:rPr lang="en-US" dirty="0" err="1" smtClean="0"/>
              <a:t>desil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/>
              <a:t>	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Letak</a:t>
            </a:r>
            <a:r>
              <a:rPr lang="en-US" dirty="0" smtClean="0"/>
              <a:t> D = </a:t>
            </a:r>
            <a:r>
              <a:rPr lang="en-US" dirty="0" err="1" smtClean="0"/>
              <a:t>nilai</a:t>
            </a:r>
            <a:r>
              <a:rPr lang="en-US" dirty="0" smtClean="0"/>
              <a:t> yang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</a:p>
          <a:p>
            <a:pPr>
              <a:buNone/>
            </a:pPr>
            <a:endParaRPr lang="en-US" dirty="0"/>
          </a:p>
          <a:p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D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letaknya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Desil</a:t>
            </a:r>
            <a:r>
              <a:rPr lang="en-US" dirty="0" smtClean="0"/>
              <a:t> (2)</a:t>
            </a:r>
            <a:endParaRPr lang="en-US" dirty="0"/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4737100" y="2971800"/>
          <a:ext cx="1206500" cy="98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5" name="Equation" r:id="rId4" imgW="482400" imgH="393480" progId="Equation.3">
                  <p:embed/>
                </p:oleObj>
              </mc:Choice>
              <mc:Fallback>
                <p:oleObj name="Equation" r:id="rId4" imgW="48240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37100" y="2971800"/>
                        <a:ext cx="1206500" cy="984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: 15,10,20,30,25,40,35,45,50</a:t>
            </a:r>
          </a:p>
          <a:p>
            <a:r>
              <a:rPr lang="en-US" dirty="0" smtClean="0"/>
              <a:t>Data </a:t>
            </a:r>
            <a:r>
              <a:rPr lang="en-US" dirty="0" err="1" smtClean="0"/>
              <a:t>diurutkan</a:t>
            </a:r>
            <a:r>
              <a:rPr lang="en-US" dirty="0" smtClean="0"/>
              <a:t> : 10,15,20,25,30,35,40,45,50</a:t>
            </a:r>
          </a:p>
          <a:p>
            <a:endParaRPr lang="en-US" dirty="0" smtClean="0"/>
          </a:p>
          <a:p>
            <a:r>
              <a:rPr lang="en-US" dirty="0" err="1" smtClean="0"/>
              <a:t>Letak</a:t>
            </a:r>
            <a:r>
              <a:rPr lang="en-US" dirty="0" smtClean="0"/>
              <a:t> D</a:t>
            </a:r>
            <a:r>
              <a:rPr lang="en-US" baseline="-25000" dirty="0" smtClean="0"/>
              <a:t>7</a:t>
            </a:r>
            <a:r>
              <a:rPr lang="en-US" dirty="0" smtClean="0"/>
              <a:t> = </a:t>
            </a:r>
            <a:r>
              <a:rPr lang="en-US" dirty="0" err="1" smtClean="0"/>
              <a:t>nilai</a:t>
            </a:r>
            <a:r>
              <a:rPr lang="en-US" dirty="0" smtClean="0"/>
              <a:t> yang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          </a:t>
            </a:r>
          </a:p>
          <a:p>
            <a:r>
              <a:rPr lang="en-US" dirty="0" err="1" smtClean="0"/>
              <a:t>Nilai</a:t>
            </a:r>
            <a:r>
              <a:rPr lang="en-US" dirty="0" smtClean="0"/>
              <a:t> D</a:t>
            </a:r>
            <a:r>
              <a:rPr lang="en-US" baseline="-25000" dirty="0" smtClean="0"/>
              <a:t>7</a:t>
            </a:r>
            <a:r>
              <a:rPr lang="en-US" dirty="0" smtClean="0"/>
              <a:t> = 40 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Desil</a:t>
            </a:r>
            <a:r>
              <a:rPr lang="en-US" dirty="0" smtClean="0"/>
              <a:t> (3)</a:t>
            </a:r>
            <a:endParaRPr lang="en-US" dirty="0"/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9218" name="Object 2"/>
          <p:cNvGraphicFramePr>
            <a:graphicFrameLocks noChangeAspect="1"/>
          </p:cNvGraphicFramePr>
          <p:nvPr/>
        </p:nvGraphicFramePr>
        <p:xfrm>
          <a:off x="4953000" y="2971800"/>
          <a:ext cx="3344863" cy="987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9" name="Equation" r:id="rId4" imgW="1333440" imgH="393480" progId="Equation.3">
                  <p:embed/>
                </p:oleObj>
              </mc:Choice>
              <mc:Fallback>
                <p:oleObj name="Equation" r:id="rId4" imgW="133344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2971800"/>
                        <a:ext cx="3344863" cy="987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Persentil</a:t>
            </a:r>
            <a:r>
              <a:rPr lang="en-US" dirty="0" smtClean="0"/>
              <a:t> (P)</a:t>
            </a:r>
          </a:p>
          <a:p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yang </a:t>
            </a:r>
            <a:r>
              <a:rPr lang="en-US" dirty="0" err="1" smtClean="0"/>
              <a:t>didapat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sederetan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dirty="0" err="1" smtClean="0"/>
              <a:t>dibagi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seratus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endParaRPr lang="en-US" dirty="0" smtClean="0"/>
          </a:p>
          <a:p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desil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99 (P</a:t>
            </a:r>
            <a:r>
              <a:rPr lang="en-US" baseline="-25000" dirty="0" smtClean="0"/>
              <a:t>1</a:t>
            </a:r>
            <a:r>
              <a:rPr lang="en-US" dirty="0" smtClean="0"/>
              <a:t>,P</a:t>
            </a:r>
            <a:r>
              <a:rPr lang="en-US" baseline="-25000" dirty="0" smtClean="0"/>
              <a:t>2</a:t>
            </a:r>
            <a:r>
              <a:rPr lang="en-US" dirty="0" smtClean="0"/>
              <a:t>…P</a:t>
            </a:r>
            <a:r>
              <a:rPr lang="en-US" baseline="-25000" dirty="0" smtClean="0"/>
              <a:t>99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Persentil</a:t>
            </a:r>
            <a:r>
              <a:rPr lang="en-US" dirty="0" smtClean="0"/>
              <a:t> (1)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</a:t>
            </a:r>
            <a:r>
              <a:rPr lang="en-US" dirty="0" err="1" smtClean="0"/>
              <a:t>diurutkan</a:t>
            </a:r>
            <a:r>
              <a:rPr lang="en-US" dirty="0" smtClean="0"/>
              <a:t> </a:t>
            </a:r>
            <a:r>
              <a:rPr lang="en-US" dirty="0" err="1" smtClean="0"/>
              <a:t>terlebih</a:t>
            </a:r>
            <a:r>
              <a:rPr lang="en-US" dirty="0" smtClean="0"/>
              <a:t> </a:t>
            </a:r>
            <a:r>
              <a:rPr lang="en-US" dirty="0" err="1" smtClean="0"/>
              <a:t>dahulu</a:t>
            </a:r>
            <a:endParaRPr lang="en-US" dirty="0" smtClean="0"/>
          </a:p>
          <a:p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letak</a:t>
            </a:r>
            <a:r>
              <a:rPr lang="en-US" dirty="0" smtClean="0"/>
              <a:t> </a:t>
            </a:r>
            <a:r>
              <a:rPr lang="en-US" dirty="0" err="1" smtClean="0"/>
              <a:t>persentil</a:t>
            </a: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Letak</a:t>
            </a:r>
            <a:r>
              <a:rPr lang="en-US" dirty="0" smtClean="0"/>
              <a:t> P = </a:t>
            </a:r>
            <a:r>
              <a:rPr lang="en-US" dirty="0" err="1" smtClean="0"/>
              <a:t>nilai</a:t>
            </a:r>
            <a:r>
              <a:rPr lang="en-US" dirty="0" smtClean="0"/>
              <a:t> yang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</a:p>
          <a:p>
            <a:pPr>
              <a:buNone/>
            </a:pPr>
            <a:endParaRPr lang="en-US" dirty="0"/>
          </a:p>
          <a:p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P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letaknya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Persentil</a:t>
            </a:r>
            <a:r>
              <a:rPr lang="en-US" dirty="0" smtClean="0"/>
              <a:t> (2)</a:t>
            </a:r>
            <a:endParaRPr lang="en-US" dirty="0"/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243" name="Object 3"/>
          <p:cNvGraphicFramePr>
            <a:graphicFrameLocks noChangeAspect="1"/>
          </p:cNvGraphicFramePr>
          <p:nvPr/>
        </p:nvGraphicFramePr>
        <p:xfrm>
          <a:off x="4724400" y="2978150"/>
          <a:ext cx="1206500" cy="98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4" name="Equation" r:id="rId4" imgW="482400" imgH="393480" progId="Equation.3">
                  <p:embed/>
                </p:oleObj>
              </mc:Choice>
              <mc:Fallback>
                <p:oleObj name="Equation" r:id="rId4" imgW="48240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2978150"/>
                        <a:ext cx="1206500" cy="984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UKURAN DATA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0FD0DD-C78F-4E05-A417-2DDD4C0798E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pic>
        <p:nvPicPr>
          <p:cNvPr id="5" name="Picture 4" descr="image002.png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9663" y="2276475"/>
            <a:ext cx="1824037" cy="1458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 descr="image003.png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250" y="3228975"/>
            <a:ext cx="1989138" cy="165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 descr="image004.png"/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2400" y="2986088"/>
            <a:ext cx="1628775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 descr="image005.png"/>
          <p:cNvPicPr>
            <a:picLocks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4150" y="2593975"/>
            <a:ext cx="846138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 descr="image006.png"/>
          <p:cNvPicPr>
            <a:picLocks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3038" y="2819400"/>
            <a:ext cx="1128712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 descr="image007.png"/>
          <p:cNvPicPr>
            <a:picLocks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2727325"/>
            <a:ext cx="752475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0" descr="image008.png"/>
          <p:cNvPicPr>
            <a:picLocks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6050" y="2936875"/>
            <a:ext cx="1095375" cy="53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1" descr="image009.png"/>
          <p:cNvPicPr>
            <a:picLocks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9950" y="2986088"/>
            <a:ext cx="1222375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2" descr="image010.png"/>
          <p:cNvPicPr>
            <a:picLocks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9950" y="3097213"/>
            <a:ext cx="1300163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13" descr="image011.png"/>
          <p:cNvPicPr>
            <a:picLocks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9950" y="3097213"/>
            <a:ext cx="137636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14" descr="image012.png"/>
          <p:cNvPicPr>
            <a:picLocks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9063" y="3506788"/>
            <a:ext cx="1755775" cy="1312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15" descr="image013.png"/>
          <p:cNvPicPr>
            <a:picLocks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4475" y="3352800"/>
            <a:ext cx="836613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16" descr="image014.png"/>
          <p:cNvPicPr>
            <a:picLocks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3363" y="3517900"/>
            <a:ext cx="1149350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17" descr="image015.png"/>
          <p:cNvPicPr>
            <a:picLocks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6163" y="3573463"/>
            <a:ext cx="8080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18" descr="image016.png"/>
          <p:cNvPicPr>
            <a:picLocks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7488" y="3500438"/>
            <a:ext cx="108426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19" descr="image017.png"/>
          <p:cNvPicPr>
            <a:picLocks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1388" y="3783013"/>
            <a:ext cx="1198562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20" descr="image018.png"/>
          <p:cNvPicPr>
            <a:picLocks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1388" y="3783013"/>
            <a:ext cx="1319212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21" descr="image019.png"/>
          <p:cNvPicPr>
            <a:picLocks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9063" y="4032250"/>
            <a:ext cx="1362075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22" descr="image020.png"/>
          <p:cNvPicPr>
            <a:picLocks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2363" y="3919538"/>
            <a:ext cx="857250" cy="47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23" descr="image021.png"/>
          <p:cNvPicPr>
            <a:picLocks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250" y="4043363"/>
            <a:ext cx="11303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24" descr="image022.png"/>
          <p:cNvPicPr>
            <a:picLocks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3413" y="4202113"/>
            <a:ext cx="862012" cy="388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25" descr="image023.png"/>
          <p:cNvPicPr>
            <a:picLocks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4263" y="4014788"/>
            <a:ext cx="1189037" cy="80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Picture 26" descr="image024.png"/>
          <p:cNvPicPr>
            <a:picLocks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1825" y="4446588"/>
            <a:ext cx="1211263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27" descr="image025.png"/>
          <p:cNvPicPr>
            <a:picLocks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1825" y="4446588"/>
            <a:ext cx="1350963" cy="75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28" descr="image026.png"/>
          <p:cNvPicPr>
            <a:picLocks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3825" y="4443413"/>
            <a:ext cx="14525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Picture 29" descr="image027.png"/>
          <p:cNvPicPr>
            <a:picLocks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2375" y="4613275"/>
            <a:ext cx="844550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Picture 30" descr="image028.png"/>
          <p:cNvPicPr>
            <a:picLocks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1263" y="4602163"/>
            <a:ext cx="1177925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" name="Picture 31" descr="image029.png"/>
          <p:cNvPicPr>
            <a:picLocks/>
          </p:cNvPicPr>
          <p:nvPr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1050" y="5043488"/>
            <a:ext cx="836613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Picture 32" descr="image030.png"/>
          <p:cNvPicPr>
            <a:picLocks/>
          </p:cNvPicPr>
          <p:nvPr/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3825" y="4443413"/>
            <a:ext cx="1449388" cy="1171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" name="Picture 33" descr="image031.png"/>
          <p:cNvPicPr>
            <a:picLocks/>
          </p:cNvPicPr>
          <p:nvPr/>
        </p:nvPicPr>
        <p:blipFill>
          <a:blip r:embed="rId3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9200" y="5260975"/>
            <a:ext cx="987425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" name="Picture 34" descr="image032.png"/>
          <p:cNvPicPr>
            <a:picLocks/>
          </p:cNvPicPr>
          <p:nvPr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9675" y="5249863"/>
            <a:ext cx="1108075" cy="757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" name="Picture 35" descr="image033.png"/>
          <p:cNvPicPr>
            <a:picLocks/>
          </p:cNvPicPr>
          <p:nvPr/>
        </p:nvPicPr>
        <p:blipFill>
          <a:blip r:embed="rId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9613" y="5668963"/>
            <a:ext cx="828675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" name="Picture 36" descr="image034.png"/>
          <p:cNvPicPr>
            <a:picLocks/>
          </p:cNvPicPr>
          <p:nvPr/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7438" y="3235325"/>
            <a:ext cx="1792287" cy="1449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" name="Picture 37" descr="image035.png"/>
          <p:cNvPicPr>
            <a:picLocks/>
          </p:cNvPicPr>
          <p:nvPr/>
        </p:nvPicPr>
        <p:blipFill>
          <a:blip r:embed="rId3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2763" y="3832225"/>
            <a:ext cx="1006475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" name="Picture 38" descr="image036.png"/>
          <p:cNvPicPr>
            <a:picLocks/>
          </p:cNvPicPr>
          <p:nvPr/>
        </p:nvPicPr>
        <p:blipFill>
          <a:blip r:embed="rId3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6675" y="3625850"/>
            <a:ext cx="800100" cy="56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" name="Picture 39" descr="image037.png"/>
          <p:cNvPicPr>
            <a:picLocks/>
          </p:cNvPicPr>
          <p:nvPr/>
        </p:nvPicPr>
        <p:blipFill>
          <a:blip r:embed="rId3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1713" y="3838575"/>
            <a:ext cx="114617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" name="Picture 40" descr="image038.png"/>
          <p:cNvPicPr>
            <a:picLocks/>
          </p:cNvPicPr>
          <p:nvPr/>
        </p:nvPicPr>
        <p:blipFill>
          <a:blip r:embed="rId3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3911600"/>
            <a:ext cx="790575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" name="Picture 41" descr="image039.png"/>
          <p:cNvPicPr>
            <a:picLocks/>
          </p:cNvPicPr>
          <p:nvPr/>
        </p:nvPicPr>
        <p:blipFill>
          <a:blip r:embed="rId3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2763" y="4248150"/>
            <a:ext cx="1011237" cy="38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" name="Picture 42" descr="image040.png"/>
          <p:cNvPicPr>
            <a:picLocks/>
          </p:cNvPicPr>
          <p:nvPr/>
        </p:nvPicPr>
        <p:blipFill>
          <a:blip r:embed="rId4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1588" y="4187825"/>
            <a:ext cx="869950" cy="4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" name="Picture 43" descr="image041.png"/>
          <p:cNvPicPr>
            <a:picLocks/>
          </p:cNvPicPr>
          <p:nvPr/>
        </p:nvPicPr>
        <p:blipFill>
          <a:blip r:embed="rId4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288" y="4265613"/>
            <a:ext cx="1122362" cy="50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" name="Picture 44" descr="image042.png"/>
          <p:cNvPicPr>
            <a:picLocks/>
          </p:cNvPicPr>
          <p:nvPr/>
        </p:nvPicPr>
        <p:blipFill>
          <a:blip r:embed="rId4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263" y="4437063"/>
            <a:ext cx="790575" cy="407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" name="Picture 45" descr="image043.png"/>
          <p:cNvPicPr>
            <a:picLocks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1650" y="4252913"/>
            <a:ext cx="1017588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" name="Picture 46" descr="image044.png"/>
          <p:cNvPicPr>
            <a:picLocks/>
          </p:cNvPicPr>
          <p:nvPr/>
        </p:nvPicPr>
        <p:blipFill>
          <a:blip r:embed="rId4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9363" y="4657725"/>
            <a:ext cx="876300" cy="407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" name="Picture 47" descr="image045.png"/>
          <p:cNvPicPr>
            <a:picLocks/>
          </p:cNvPicPr>
          <p:nvPr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1713" y="4718050"/>
            <a:ext cx="11350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" name="Picture 48" descr="image046.png"/>
          <p:cNvPicPr>
            <a:picLocks/>
          </p:cNvPicPr>
          <p:nvPr/>
        </p:nvPicPr>
        <p:blipFill>
          <a:blip r:embed="rId4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025" y="4900613"/>
            <a:ext cx="75882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" name="Picture 49" descr="image047.png"/>
          <p:cNvPicPr>
            <a:picLocks/>
          </p:cNvPicPr>
          <p:nvPr/>
        </p:nvPicPr>
        <p:blipFill>
          <a:blip r:embed="rId4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4888" y="2189163"/>
            <a:ext cx="1874837" cy="1538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" name="Picture 50" descr="image048.png"/>
          <p:cNvPicPr>
            <a:picLocks/>
          </p:cNvPicPr>
          <p:nvPr/>
        </p:nvPicPr>
        <p:blipFill>
          <a:blip r:embed="rId4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0175" y="1609725"/>
            <a:ext cx="1323975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" name="Picture 51" descr="image049.png"/>
          <p:cNvPicPr>
            <a:picLocks/>
          </p:cNvPicPr>
          <p:nvPr/>
        </p:nvPicPr>
        <p:blipFill>
          <a:blip r:embed="rId4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925" y="1890713"/>
            <a:ext cx="1927225" cy="747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" name="Picture 52" descr="image050.png"/>
          <p:cNvPicPr>
            <a:picLocks/>
          </p:cNvPicPr>
          <p:nvPr/>
        </p:nvPicPr>
        <p:blipFill>
          <a:blip r:embed="rId5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225" y="2219325"/>
            <a:ext cx="1784350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4" name="Picture 53" descr="image051.png"/>
          <p:cNvPicPr>
            <a:picLocks/>
          </p:cNvPicPr>
          <p:nvPr/>
        </p:nvPicPr>
        <p:blipFill>
          <a:blip r:embed="rId5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8875" y="2255838"/>
            <a:ext cx="1543050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5" name="Picture 54" descr="image001.png"/>
          <p:cNvPicPr>
            <a:picLocks/>
          </p:cNvPicPr>
          <p:nvPr/>
        </p:nvPicPr>
        <p:blipFill>
          <a:blip r:embed="rId5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9638" y="3216275"/>
            <a:ext cx="912812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63628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4525963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: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sz="2800" dirty="0" smtClean="0"/>
              <a:t>Mean, Modus, Median, </a:t>
            </a:r>
            <a:r>
              <a:rPr lang="en-US" sz="2800" dirty="0" err="1" smtClean="0"/>
              <a:t>Kuartil</a:t>
            </a:r>
            <a:r>
              <a:rPr lang="en-US" sz="2800" dirty="0" smtClean="0"/>
              <a:t> 3</a:t>
            </a:r>
            <a:r>
              <a:rPr lang="id-ID" sz="2800" dirty="0" smtClean="0"/>
              <a:t>,Desil 9,Persentil 53</a:t>
            </a: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1143000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en-US" dirty="0" err="1" smtClean="0"/>
              <a:t>Latihan</a:t>
            </a:r>
            <a:r>
              <a:rPr lang="en-US" dirty="0" smtClean="0"/>
              <a:t> </a:t>
            </a:r>
            <a:r>
              <a:rPr lang="en-US" dirty="0" err="1" smtClean="0"/>
              <a:t>Soal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4606007"/>
              </p:ext>
            </p:extLst>
          </p:nvPr>
        </p:nvGraphicFramePr>
        <p:xfrm>
          <a:off x="685800" y="2743200"/>
          <a:ext cx="4937760" cy="74168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617220"/>
                <a:gridCol w="617220"/>
                <a:gridCol w="617220"/>
                <a:gridCol w="617220"/>
                <a:gridCol w="617220"/>
                <a:gridCol w="617220"/>
                <a:gridCol w="617220"/>
                <a:gridCol w="61722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15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16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19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32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44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41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42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34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31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3334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363419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28800"/>
            <a:ext cx="8229600" cy="4525963"/>
          </a:xfrm>
        </p:spPr>
        <p:txBody>
          <a:bodyPr/>
          <a:lstStyle/>
          <a:p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ukuran-ukuran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data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mewakili</a:t>
            </a:r>
            <a:r>
              <a:rPr lang="en-US" dirty="0" smtClean="0"/>
              <a:t> </a:t>
            </a:r>
            <a:r>
              <a:rPr lang="en-US" dirty="0" err="1" smtClean="0"/>
              <a:t>karakteristik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populasi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Ukuran-ukuran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diantaranya</a:t>
            </a:r>
            <a:r>
              <a:rPr lang="en-US" dirty="0"/>
              <a:t> </a:t>
            </a:r>
            <a:r>
              <a:rPr lang="en-US" dirty="0" smtClean="0"/>
              <a:t>: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- Rata-rata (mean)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- Modus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-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tengah</a:t>
            </a:r>
            <a:r>
              <a:rPr lang="en-US" dirty="0" smtClean="0"/>
              <a:t> (median)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- </a:t>
            </a:r>
            <a:r>
              <a:rPr lang="en-US" dirty="0" err="1" smtClean="0"/>
              <a:t>Kuartil</a:t>
            </a:r>
            <a:r>
              <a:rPr lang="en-US" dirty="0" smtClean="0"/>
              <a:t>, </a:t>
            </a:r>
            <a:r>
              <a:rPr lang="en-US" dirty="0" err="1" smtClean="0"/>
              <a:t>Desil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Persentil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838200"/>
            <a:ext cx="8229600" cy="1143000"/>
          </a:xfrm>
        </p:spPr>
        <p:txBody>
          <a:bodyPr/>
          <a:lstStyle/>
          <a:p>
            <a:r>
              <a:rPr lang="en-US" dirty="0" err="1" smtClean="0"/>
              <a:t>Definisi</a:t>
            </a:r>
            <a:r>
              <a:rPr lang="en-US" dirty="0" smtClean="0"/>
              <a:t> </a:t>
            </a:r>
            <a:r>
              <a:rPr lang="en-US" dirty="0" err="1" smtClean="0"/>
              <a:t>Ukuran</a:t>
            </a:r>
            <a:r>
              <a:rPr lang="en-US" dirty="0" smtClean="0"/>
              <a:t> </a:t>
            </a:r>
            <a:r>
              <a:rPr lang="en-US" dirty="0" err="1" smtClean="0"/>
              <a:t>Pemusatan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525963"/>
          </a:xfrm>
        </p:spPr>
        <p:txBody>
          <a:bodyPr/>
          <a:lstStyle/>
          <a:p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ukuran</a:t>
            </a:r>
            <a:r>
              <a:rPr lang="en-US" dirty="0" smtClean="0"/>
              <a:t> </a:t>
            </a:r>
            <a:r>
              <a:rPr lang="en-US" dirty="0" err="1" smtClean="0"/>
              <a:t>pemusatan</a:t>
            </a:r>
            <a:r>
              <a:rPr lang="en-US" dirty="0" smtClean="0"/>
              <a:t> </a:t>
            </a:r>
            <a:r>
              <a:rPr lang="en-US" dirty="0" err="1" smtClean="0"/>
              <a:t>terbagi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data, </a:t>
            </a:r>
            <a:r>
              <a:rPr lang="en-US" dirty="0" err="1" smtClean="0"/>
              <a:t>yaitu</a:t>
            </a:r>
            <a:r>
              <a:rPr lang="en-US" dirty="0" smtClean="0"/>
              <a:t>:</a:t>
            </a:r>
          </a:p>
          <a:p>
            <a:pPr lvl="1"/>
            <a:r>
              <a:rPr lang="en-US" b="1" dirty="0"/>
              <a:t>D</a:t>
            </a:r>
            <a:r>
              <a:rPr lang="en-US" b="1" dirty="0" smtClean="0"/>
              <a:t>ata </a:t>
            </a:r>
            <a:r>
              <a:rPr lang="en-US" b="1" dirty="0" err="1" smtClean="0"/>
              <a:t>tunggal</a:t>
            </a:r>
            <a:r>
              <a:rPr lang="en-US" b="1" dirty="0" smtClean="0"/>
              <a:t> (data yang </a:t>
            </a:r>
            <a:r>
              <a:rPr lang="en-US" b="1" dirty="0" err="1" smtClean="0"/>
              <a:t>tidak</a:t>
            </a:r>
            <a:r>
              <a:rPr lang="en-US" b="1" dirty="0" smtClean="0"/>
              <a:t> </a:t>
            </a:r>
            <a:r>
              <a:rPr lang="en-US" b="1" dirty="0" err="1" smtClean="0"/>
              <a:t>berkelompok</a:t>
            </a:r>
            <a:r>
              <a:rPr lang="en-US" b="1" dirty="0" smtClean="0"/>
              <a:t>)</a:t>
            </a:r>
          </a:p>
          <a:p>
            <a:pPr lvl="1"/>
            <a:r>
              <a:rPr lang="en-US" b="1" dirty="0"/>
              <a:t>D</a:t>
            </a:r>
            <a:r>
              <a:rPr lang="en-US" b="1" dirty="0" smtClean="0"/>
              <a:t>ata yang </a:t>
            </a:r>
            <a:r>
              <a:rPr lang="en-US" b="1" dirty="0" err="1" smtClean="0"/>
              <a:t>berkelompok</a:t>
            </a:r>
            <a:r>
              <a:rPr lang="en-US" b="1" dirty="0" smtClean="0"/>
              <a:t>.</a:t>
            </a:r>
            <a:endParaRPr lang="en-US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/>
          <a:lstStyle/>
          <a:p>
            <a:r>
              <a:rPr lang="en-US" dirty="0" smtClean="0"/>
              <a:t>Data </a:t>
            </a:r>
            <a:r>
              <a:rPr lang="en-US" dirty="0" err="1" smtClean="0"/>
              <a:t>Ukuran</a:t>
            </a:r>
            <a:r>
              <a:rPr lang="en-US" dirty="0" smtClean="0"/>
              <a:t> </a:t>
            </a:r>
            <a:r>
              <a:rPr lang="en-US" dirty="0" err="1" smtClean="0"/>
              <a:t>Pemusatan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25110"/>
            <a:ext cx="8229600" cy="4525963"/>
          </a:xfrm>
        </p:spPr>
        <p:txBody>
          <a:bodyPr/>
          <a:lstStyle/>
          <a:p>
            <a:r>
              <a:rPr lang="en-US" dirty="0" smtClean="0"/>
              <a:t>Rata-rata (</a:t>
            </a:r>
            <a:r>
              <a:rPr lang="en-US" i="1" dirty="0" smtClean="0"/>
              <a:t>mean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Contoh</a:t>
            </a:r>
            <a:r>
              <a:rPr lang="en-US" dirty="0" smtClean="0"/>
              <a:t> : 2,4,3,1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08809"/>
            <a:ext cx="8229600" cy="1143000"/>
          </a:xfrm>
        </p:spPr>
        <p:txBody>
          <a:bodyPr/>
          <a:lstStyle/>
          <a:p>
            <a:r>
              <a:rPr lang="en-US" dirty="0" err="1" smtClean="0"/>
              <a:t>Ukuran</a:t>
            </a:r>
            <a:r>
              <a:rPr lang="en-US" dirty="0" smtClean="0"/>
              <a:t> </a:t>
            </a:r>
            <a:r>
              <a:rPr lang="en-US" dirty="0" err="1" smtClean="0"/>
              <a:t>Pemusatan</a:t>
            </a:r>
            <a:r>
              <a:rPr lang="en-US" dirty="0" smtClean="0"/>
              <a:t> Data </a:t>
            </a:r>
            <a:r>
              <a:rPr lang="en-US" dirty="0" err="1" smtClean="0"/>
              <a:t>tunggal</a:t>
            </a:r>
            <a:endParaRPr lang="en-US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8096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800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7506800"/>
              </p:ext>
            </p:extLst>
          </p:nvPr>
        </p:nvGraphicFramePr>
        <p:xfrm>
          <a:off x="4114800" y="2667000"/>
          <a:ext cx="1527175" cy="1081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" name="Equation" r:id="rId4" imgW="609480" imgH="431640" progId="Equation.3">
                  <p:embed/>
                </p:oleObj>
              </mc:Choice>
              <mc:Fallback>
                <p:oleObj name="Equation" r:id="rId4" imgW="609480" imgH="431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2667000"/>
                        <a:ext cx="1527175" cy="1081088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chemeClr val="accent2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3300402"/>
              </p:ext>
            </p:extLst>
          </p:nvPr>
        </p:nvGraphicFramePr>
        <p:xfrm>
          <a:off x="838200" y="4724400"/>
          <a:ext cx="4518025" cy="1081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" name="Equation" r:id="rId6" imgW="1803240" imgH="431640" progId="Equation.3">
                  <p:embed/>
                </p:oleObj>
              </mc:Choice>
              <mc:Fallback>
                <p:oleObj name="Equation" r:id="rId6" imgW="1803240" imgH="4316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4724400"/>
                        <a:ext cx="4518025" cy="1081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59746"/>
            <a:ext cx="8458200" cy="4525963"/>
          </a:xfrm>
        </p:spPr>
        <p:txBody>
          <a:bodyPr/>
          <a:lstStyle/>
          <a:p>
            <a:r>
              <a:rPr lang="en-US" dirty="0" smtClean="0"/>
              <a:t>Modus (</a:t>
            </a:r>
            <a:r>
              <a:rPr lang="en-US" dirty="0" err="1" smtClean="0"/>
              <a:t>nilai</a:t>
            </a:r>
            <a:r>
              <a:rPr lang="en-US" dirty="0" smtClean="0"/>
              <a:t> yang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muncul</a:t>
            </a:r>
            <a:r>
              <a:rPr lang="en-US" dirty="0" smtClean="0"/>
              <a:t>).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 smtClean="0"/>
              <a:t>Ditentukan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banyaknya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sederetan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data.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Contoh</a:t>
            </a:r>
            <a:r>
              <a:rPr lang="en-US" dirty="0" smtClean="0"/>
              <a:t> : 3,3,1,2,3,4,4,3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Modus = 3 (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3 paling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muncul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1143000"/>
          </a:xfrm>
        </p:spPr>
        <p:txBody>
          <a:bodyPr/>
          <a:lstStyle/>
          <a:p>
            <a:r>
              <a:rPr lang="en-US" dirty="0" smtClean="0"/>
              <a:t>Modus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525963"/>
          </a:xfrm>
        </p:spPr>
        <p:txBody>
          <a:bodyPr/>
          <a:lstStyle/>
          <a:p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tengah</a:t>
            </a:r>
            <a:r>
              <a:rPr lang="en-US" dirty="0" smtClean="0"/>
              <a:t> (median)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yang </a:t>
            </a:r>
            <a:r>
              <a:rPr lang="en-US" dirty="0" err="1" smtClean="0"/>
              <a:t>terletak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tengah-tengah</a:t>
            </a:r>
            <a:r>
              <a:rPr lang="en-US" dirty="0" smtClean="0"/>
              <a:t> </a:t>
            </a:r>
            <a:r>
              <a:rPr lang="en-US" dirty="0" err="1" smtClean="0"/>
              <a:t>deretan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data.</a:t>
            </a:r>
          </a:p>
          <a:p>
            <a:r>
              <a:rPr lang="en-US" dirty="0" err="1" smtClean="0"/>
              <a:t>Deretan</a:t>
            </a:r>
            <a:r>
              <a:rPr lang="en-US" dirty="0" smtClean="0"/>
              <a:t> data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diurutkan</a:t>
            </a:r>
            <a:r>
              <a:rPr lang="en-US" dirty="0" smtClean="0"/>
              <a:t> </a:t>
            </a:r>
            <a:r>
              <a:rPr lang="en-US" dirty="0" err="1" smtClean="0"/>
              <a:t>terlebih</a:t>
            </a:r>
            <a:r>
              <a:rPr lang="en-US" dirty="0" smtClean="0"/>
              <a:t> </a:t>
            </a:r>
            <a:r>
              <a:rPr lang="en-US" dirty="0" err="1" smtClean="0"/>
              <a:t>dahulu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Untuk</a:t>
            </a:r>
            <a:r>
              <a:rPr lang="en-US" dirty="0" smtClean="0"/>
              <a:t> data </a:t>
            </a:r>
            <a:r>
              <a:rPr lang="en-US" dirty="0" err="1" smtClean="0"/>
              <a:t>tunggal</a:t>
            </a:r>
            <a:r>
              <a:rPr lang="en-US" dirty="0" smtClean="0"/>
              <a:t>, </a:t>
            </a:r>
            <a:r>
              <a:rPr lang="en-US" dirty="0" err="1" smtClean="0"/>
              <a:t>nilai</a:t>
            </a:r>
            <a:r>
              <a:rPr lang="en-US" dirty="0" smtClean="0"/>
              <a:t> median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data yang </a:t>
            </a:r>
            <a:r>
              <a:rPr lang="en-US" dirty="0" err="1" smtClean="0"/>
              <a:t>jumlahnya</a:t>
            </a:r>
            <a:r>
              <a:rPr lang="en-US" dirty="0" smtClean="0"/>
              <a:t> </a:t>
            </a:r>
            <a:r>
              <a:rPr lang="en-US" dirty="0" err="1" smtClean="0"/>
              <a:t>ganjil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genap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1143000"/>
          </a:xfrm>
        </p:spPr>
        <p:txBody>
          <a:bodyPr/>
          <a:lstStyle/>
          <a:p>
            <a:r>
              <a:rPr lang="en-US" dirty="0" smtClean="0"/>
              <a:t>Median (1)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3200"/>
            <a:ext cx="8229600" cy="4525963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Letak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median (k) :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Median =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76400"/>
            <a:ext cx="8229600" cy="1143000"/>
          </a:xfrm>
        </p:spPr>
        <p:txBody>
          <a:bodyPr/>
          <a:lstStyle/>
          <a:p>
            <a:r>
              <a:rPr lang="en-US" dirty="0" smtClean="0"/>
              <a:t>Median Data </a:t>
            </a:r>
            <a:r>
              <a:rPr lang="en-US" dirty="0" err="1" smtClean="0"/>
              <a:t>Ganjil</a:t>
            </a:r>
            <a:r>
              <a:rPr lang="en-US" dirty="0" smtClean="0"/>
              <a:t> (1)</a:t>
            </a:r>
            <a:endParaRPr lang="en-US" dirty="0"/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0" y="7715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417" name="Rectangle 9"/>
          <p:cNvSpPr>
            <a:spLocks noChangeArrowheads="1"/>
          </p:cNvSpPr>
          <p:nvPr/>
        </p:nvSpPr>
        <p:spPr bwMode="auto">
          <a:xfrm>
            <a:off x="0" y="800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9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6874253"/>
              </p:ext>
            </p:extLst>
          </p:nvPr>
        </p:nvGraphicFramePr>
        <p:xfrm>
          <a:off x="4800600" y="3124200"/>
          <a:ext cx="1435100" cy="989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2" name="Equation" r:id="rId4" imgW="571320" imgH="393480" progId="Equation.3">
                  <p:embed/>
                </p:oleObj>
              </mc:Choice>
              <mc:Fallback>
                <p:oleObj name="Equation" r:id="rId4" imgW="57132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3124200"/>
                        <a:ext cx="1435100" cy="989013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chemeClr val="accent2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6301884"/>
              </p:ext>
            </p:extLst>
          </p:nvPr>
        </p:nvGraphicFramePr>
        <p:xfrm>
          <a:off x="2667000" y="4876800"/>
          <a:ext cx="804863" cy="690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3" name="Equation" r:id="rId6" imgW="266400" imgH="228600" progId="Equation.3">
                  <p:embed/>
                </p:oleObj>
              </mc:Choice>
              <mc:Fallback>
                <p:oleObj name="Equation" r:id="rId6" imgW="266400" imgH="2286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4876800"/>
                        <a:ext cx="804863" cy="690563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chemeClr val="accent2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525963"/>
          </a:xfrm>
        </p:spPr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: 2,1,3,4,5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Data </a:t>
            </a:r>
            <a:r>
              <a:rPr lang="en-US" dirty="0" err="1" smtClean="0"/>
              <a:t>diurutkan</a:t>
            </a:r>
            <a:r>
              <a:rPr lang="en-US" dirty="0" smtClean="0"/>
              <a:t>  : 1,2,3,4,5</a:t>
            </a:r>
          </a:p>
          <a:p>
            <a:pPr>
              <a:buNone/>
            </a:pPr>
            <a:r>
              <a:rPr lang="en-US" dirty="0"/>
              <a:t>	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Letak</a:t>
            </a:r>
            <a:r>
              <a:rPr lang="en-US" dirty="0" smtClean="0"/>
              <a:t> median : 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Median =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99284"/>
            <a:ext cx="8229600" cy="1143000"/>
          </a:xfrm>
        </p:spPr>
        <p:txBody>
          <a:bodyPr/>
          <a:lstStyle/>
          <a:p>
            <a:r>
              <a:rPr lang="en-US" dirty="0" smtClean="0"/>
              <a:t>Median Data </a:t>
            </a:r>
            <a:r>
              <a:rPr lang="en-US" dirty="0" err="1" smtClean="0"/>
              <a:t>Ganjil</a:t>
            </a:r>
            <a:r>
              <a:rPr lang="en-US" dirty="0" smtClean="0"/>
              <a:t> (2)</a:t>
            </a:r>
            <a:endParaRPr lang="en-US" dirty="0"/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0" y="7905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3418053"/>
              </p:ext>
            </p:extLst>
          </p:nvPr>
        </p:nvGraphicFramePr>
        <p:xfrm>
          <a:off x="3505200" y="3581400"/>
          <a:ext cx="3052763" cy="985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7" name="Equation" r:id="rId4" imgW="1218960" imgH="393480" progId="Equation.3">
                  <p:embed/>
                </p:oleObj>
              </mc:Choice>
              <mc:Fallback>
                <p:oleObj name="Equation" r:id="rId4" imgW="121896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3581400"/>
                        <a:ext cx="3052763" cy="985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7499934"/>
              </p:ext>
            </p:extLst>
          </p:nvPr>
        </p:nvGraphicFramePr>
        <p:xfrm>
          <a:off x="2743200" y="4800600"/>
          <a:ext cx="2916237" cy="57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8" name="Equation" r:id="rId6" imgW="1155600" imgH="228600" progId="Equation.3">
                  <p:embed/>
                </p:oleObj>
              </mc:Choice>
              <mc:Fallback>
                <p:oleObj name="Equation" r:id="rId6" imgW="1155600" imgH="2286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4800600"/>
                        <a:ext cx="2916237" cy="576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Custom 3">
      <a:majorFont>
        <a:latin typeface="Berlin Sans FB"/>
        <a:ea typeface=""/>
        <a:cs typeface=""/>
      </a:majorFont>
      <a:minorFont>
        <a:latin typeface="Tw Cen MT"/>
        <a:ea typeface=""/>
        <a:cs typeface="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4773</TotalTime>
  <Words>367</Words>
  <Application>Microsoft Office PowerPoint</Application>
  <PresentationFormat>On-screen Show (4:3)</PresentationFormat>
  <Paragraphs>148</Paragraphs>
  <Slides>21</Slides>
  <Notes>19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Concourse</vt:lpstr>
      <vt:lpstr>Equation</vt:lpstr>
      <vt:lpstr>Ukuran Pemusatan  - Data Tunggal</vt:lpstr>
      <vt:lpstr>UKURAN DATA</vt:lpstr>
      <vt:lpstr>Definisi Ukuran Pemusatan </vt:lpstr>
      <vt:lpstr>Data Ukuran Pemusatan</vt:lpstr>
      <vt:lpstr>Ukuran Pemusatan Data tunggal</vt:lpstr>
      <vt:lpstr>Modus</vt:lpstr>
      <vt:lpstr>Median (1)</vt:lpstr>
      <vt:lpstr>Median Data Ganjil (1)</vt:lpstr>
      <vt:lpstr>Median Data Ganjil (2)</vt:lpstr>
      <vt:lpstr>Median Data Genap (1)</vt:lpstr>
      <vt:lpstr>Median Data Genap (2)</vt:lpstr>
      <vt:lpstr>Kuartil (1)</vt:lpstr>
      <vt:lpstr>Kuartil (2)</vt:lpstr>
      <vt:lpstr>Kuartil (3)</vt:lpstr>
      <vt:lpstr>Desil (1)</vt:lpstr>
      <vt:lpstr>Desil (2)</vt:lpstr>
      <vt:lpstr>Desil (3)</vt:lpstr>
      <vt:lpstr>Persentil (1)</vt:lpstr>
      <vt:lpstr>Persentil (2)</vt:lpstr>
      <vt:lpstr> Latihan Soal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Ukuran Pemusatan</dc:title>
  <dc:creator>Teknik Industri</dc:creator>
  <cp:lastModifiedBy>ismail - [2010]</cp:lastModifiedBy>
  <cp:revision>42</cp:revision>
  <dcterms:created xsi:type="dcterms:W3CDTF">2011-10-24T01:10:40Z</dcterms:created>
  <dcterms:modified xsi:type="dcterms:W3CDTF">2019-03-10T01:48:55Z</dcterms:modified>
</cp:coreProperties>
</file>