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41"/>
  </p:notesMasterIdLst>
  <p:sldIdLst>
    <p:sldId id="256" r:id="rId2"/>
    <p:sldId id="399" r:id="rId3"/>
    <p:sldId id="400" r:id="rId4"/>
    <p:sldId id="257" r:id="rId5"/>
    <p:sldId id="393" r:id="rId6"/>
    <p:sldId id="345" r:id="rId7"/>
    <p:sldId id="346" r:id="rId8"/>
    <p:sldId id="347" r:id="rId9"/>
    <p:sldId id="349" r:id="rId10"/>
    <p:sldId id="350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320" r:id="rId23"/>
    <p:sldId id="321" r:id="rId24"/>
    <p:sldId id="274" r:id="rId25"/>
    <p:sldId id="276" r:id="rId26"/>
    <p:sldId id="277" r:id="rId27"/>
    <p:sldId id="278" r:id="rId28"/>
    <p:sldId id="275" r:id="rId29"/>
    <p:sldId id="282" r:id="rId30"/>
    <p:sldId id="284" r:id="rId31"/>
    <p:sldId id="289" r:id="rId32"/>
    <p:sldId id="287" r:id="rId33"/>
    <p:sldId id="293" r:id="rId34"/>
    <p:sldId id="390" r:id="rId35"/>
    <p:sldId id="353" r:id="rId36"/>
    <p:sldId id="328" r:id="rId37"/>
    <p:sldId id="401" r:id="rId38"/>
    <p:sldId id="365" r:id="rId39"/>
    <p:sldId id="398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91921" autoAdjust="0"/>
  </p:normalViewPr>
  <p:slideViewPr>
    <p:cSldViewPr>
      <p:cViewPr>
        <p:scale>
          <a:sx n="70" d="100"/>
          <a:sy n="70" d="100"/>
        </p:scale>
        <p:origin x="9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32D62-956A-4C1F-8826-39B1A7B2F926}" type="doc">
      <dgm:prSet loTypeId="urn:microsoft.com/office/officeart/2008/layout/PictureAccent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37D1451C-3DF3-48DA-A62E-BCE9254DC742}">
      <dgm:prSet phldrT="[Text]" custT="1"/>
      <dgm:spPr/>
      <dgm:t>
        <a:bodyPr/>
        <a:lstStyle/>
        <a:p>
          <a:pPr algn="l"/>
          <a:r>
            <a:rPr lang="en-ID" sz="4000" dirty="0" err="1"/>
            <a:t>Mahasiswa</a:t>
          </a:r>
          <a:r>
            <a:rPr lang="en-ID" sz="4000" dirty="0"/>
            <a:t> </a:t>
          </a:r>
          <a:r>
            <a:rPr lang="en-ID" sz="4000" dirty="0" err="1"/>
            <a:t>dapat</a:t>
          </a:r>
          <a:r>
            <a:rPr lang="en-ID" sz="4000" dirty="0"/>
            <a:t> : </a:t>
          </a:r>
        </a:p>
      </dgm:t>
    </dgm:pt>
    <dgm:pt modelId="{2FA20DA4-1707-4E4E-9DC5-1EA5A4CBD438}" type="parTrans" cxnId="{E8E2C527-6F30-4E4D-883D-8FFADC87A4E2}">
      <dgm:prSet/>
      <dgm:spPr/>
      <dgm:t>
        <a:bodyPr/>
        <a:lstStyle/>
        <a:p>
          <a:endParaRPr lang="en-ID"/>
        </a:p>
      </dgm:t>
    </dgm:pt>
    <dgm:pt modelId="{90B37EC4-E2EE-45C3-9594-B9CC26AEDF2F}" type="sibTrans" cxnId="{E8E2C527-6F30-4E4D-883D-8FFADC87A4E2}">
      <dgm:prSet/>
      <dgm:spPr/>
      <dgm:t>
        <a:bodyPr/>
        <a:lstStyle/>
        <a:p>
          <a:endParaRPr lang="en-ID"/>
        </a:p>
      </dgm:t>
    </dgm:pt>
    <dgm:pt modelId="{EF986314-0F4A-4565-8DFC-5171EE4EB1AB}">
      <dgm:prSet phldrT="[Text]"/>
      <dgm:spPr/>
      <dgm:t>
        <a:bodyPr/>
        <a:lstStyle/>
        <a:p>
          <a:r>
            <a:rPr lang="en-ID" dirty="0" err="1"/>
            <a:t>menyusun</a:t>
          </a:r>
          <a:r>
            <a:rPr lang="en-ID" dirty="0"/>
            <a:t> formula </a:t>
          </a:r>
          <a:r>
            <a:rPr lang="en-ID" dirty="0" err="1"/>
            <a:t>proposisi</a:t>
          </a:r>
          <a:r>
            <a:rPr lang="en-ID" dirty="0"/>
            <a:t> </a:t>
          </a:r>
          <a:r>
            <a:rPr lang="en-ID" dirty="0" err="1"/>
            <a:t>sederhana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bahasa</a:t>
          </a:r>
          <a:r>
            <a:rPr lang="en-ID" dirty="0"/>
            <a:t> </a:t>
          </a:r>
          <a:r>
            <a:rPr lang="en-ID" dirty="0" err="1"/>
            <a:t>alami</a:t>
          </a:r>
          <a:r>
            <a:rPr lang="en-ID" dirty="0"/>
            <a:t> </a:t>
          </a:r>
        </a:p>
      </dgm:t>
    </dgm:pt>
    <dgm:pt modelId="{90676897-A70C-4FD7-AF4F-0AF7662D9CC4}" type="parTrans" cxnId="{82CCDE27-2BD7-4C2C-993A-6E0FCBF89BAE}">
      <dgm:prSet/>
      <dgm:spPr/>
      <dgm:t>
        <a:bodyPr/>
        <a:lstStyle/>
        <a:p>
          <a:endParaRPr lang="en-ID"/>
        </a:p>
      </dgm:t>
    </dgm:pt>
    <dgm:pt modelId="{EA43723C-50ED-4ECE-80CA-B94290DB52C8}" type="sibTrans" cxnId="{82CCDE27-2BD7-4C2C-993A-6E0FCBF89BAE}">
      <dgm:prSet/>
      <dgm:spPr/>
      <dgm:t>
        <a:bodyPr/>
        <a:lstStyle/>
        <a:p>
          <a:endParaRPr lang="en-ID"/>
        </a:p>
      </dgm:t>
    </dgm:pt>
    <dgm:pt modelId="{35F96702-DBF7-46F6-8536-A2C764BDE660}">
      <dgm:prSet phldrT="[Text]"/>
      <dgm:spPr/>
      <dgm:t>
        <a:bodyPr/>
        <a:lstStyle/>
        <a:p>
          <a:r>
            <a:rPr lang="en-ID" dirty="0" err="1"/>
            <a:t>menentukan</a:t>
          </a:r>
          <a:r>
            <a:rPr lang="en-ID" dirty="0"/>
            <a:t> </a:t>
          </a:r>
          <a:r>
            <a:rPr lang="en-ID" dirty="0" err="1"/>
            <a:t>validitas</a:t>
          </a:r>
          <a:r>
            <a:rPr lang="en-ID" dirty="0"/>
            <a:t> </a:t>
          </a:r>
          <a:r>
            <a:rPr lang="en-ID" dirty="0" err="1"/>
            <a:t>proposisi</a:t>
          </a:r>
          <a:r>
            <a:rPr lang="en-ID" dirty="0"/>
            <a:t> </a:t>
          </a:r>
          <a:r>
            <a:rPr lang="en-ID" dirty="0" err="1"/>
            <a:t>majemuk</a:t>
          </a:r>
          <a:r>
            <a:rPr lang="en-ID" dirty="0"/>
            <a:t> </a:t>
          </a:r>
          <a:r>
            <a:rPr lang="en-ID" dirty="0" err="1"/>
            <a:t>menggunakan</a:t>
          </a:r>
          <a:r>
            <a:rPr lang="en-ID" dirty="0"/>
            <a:t> </a:t>
          </a:r>
          <a:r>
            <a:rPr lang="en-ID" dirty="0" err="1"/>
            <a:t>tabel</a:t>
          </a:r>
          <a:r>
            <a:rPr lang="en-ID" dirty="0"/>
            <a:t> </a:t>
          </a:r>
          <a:r>
            <a:rPr lang="en-ID" dirty="0" err="1"/>
            <a:t>kebenaran</a:t>
          </a:r>
          <a:endParaRPr lang="en-ID" dirty="0"/>
        </a:p>
      </dgm:t>
    </dgm:pt>
    <dgm:pt modelId="{545A8302-DBB3-4612-B50F-47BEF7FD5C71}" type="parTrans" cxnId="{DD73BC9B-C2CF-4B9E-BC27-59D3E2C0CBFD}">
      <dgm:prSet/>
      <dgm:spPr/>
      <dgm:t>
        <a:bodyPr/>
        <a:lstStyle/>
        <a:p>
          <a:endParaRPr lang="en-ID"/>
        </a:p>
      </dgm:t>
    </dgm:pt>
    <dgm:pt modelId="{0FACFB9B-0063-46FA-AA52-F5783872D545}" type="sibTrans" cxnId="{DD73BC9B-C2CF-4B9E-BC27-59D3E2C0CBFD}">
      <dgm:prSet/>
      <dgm:spPr/>
      <dgm:t>
        <a:bodyPr/>
        <a:lstStyle/>
        <a:p>
          <a:endParaRPr lang="en-ID"/>
        </a:p>
      </dgm:t>
    </dgm:pt>
    <dgm:pt modelId="{21D7B5CC-AF69-43FA-9B7E-8DF038CADCEE}" type="pres">
      <dgm:prSet presAssocID="{0EE32D62-956A-4C1F-8826-39B1A7B2F92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4B9D2BFF-AB69-4B33-AA1D-FB8EC4D159C8}" type="pres">
      <dgm:prSet presAssocID="{37D1451C-3DF3-48DA-A62E-BCE9254DC742}" presName="root" presStyleCnt="0">
        <dgm:presLayoutVars>
          <dgm:chMax/>
          <dgm:chPref val="4"/>
        </dgm:presLayoutVars>
      </dgm:prSet>
      <dgm:spPr/>
    </dgm:pt>
    <dgm:pt modelId="{BFE960F9-5A7B-47D9-9723-CA1E6516A2D9}" type="pres">
      <dgm:prSet presAssocID="{37D1451C-3DF3-48DA-A62E-BCE9254DC742}" presName="rootComposite" presStyleCnt="0">
        <dgm:presLayoutVars/>
      </dgm:prSet>
      <dgm:spPr/>
    </dgm:pt>
    <dgm:pt modelId="{467B6877-E532-49AF-9E69-6EDDA0E83F18}" type="pres">
      <dgm:prSet presAssocID="{37D1451C-3DF3-48DA-A62E-BCE9254DC742}" presName="rootText" presStyleLbl="node0" presStyleIdx="0" presStyleCnt="1">
        <dgm:presLayoutVars>
          <dgm:chMax/>
          <dgm:chPref val="4"/>
        </dgm:presLayoutVars>
      </dgm:prSet>
      <dgm:spPr/>
    </dgm:pt>
    <dgm:pt modelId="{CE45F15C-363C-4575-80E4-191FF650C1C1}" type="pres">
      <dgm:prSet presAssocID="{37D1451C-3DF3-48DA-A62E-BCE9254DC742}" presName="childShape" presStyleCnt="0">
        <dgm:presLayoutVars>
          <dgm:chMax val="0"/>
          <dgm:chPref val="0"/>
        </dgm:presLayoutVars>
      </dgm:prSet>
      <dgm:spPr/>
    </dgm:pt>
    <dgm:pt modelId="{96A441E1-32B6-457F-93B7-282FB8517C57}" type="pres">
      <dgm:prSet presAssocID="{EF986314-0F4A-4565-8DFC-5171EE4EB1AB}" presName="childComposite" presStyleCnt="0">
        <dgm:presLayoutVars>
          <dgm:chMax val="0"/>
          <dgm:chPref val="0"/>
        </dgm:presLayoutVars>
      </dgm:prSet>
      <dgm:spPr/>
    </dgm:pt>
    <dgm:pt modelId="{93DDDF7A-4716-4EF0-8FDA-EF4ADDC90AA7}" type="pres">
      <dgm:prSet presAssocID="{EF986314-0F4A-4565-8DFC-5171EE4EB1AB}" presName="Image" presStyleLbl="node1" presStyleIdx="0" presStyleCnt="2"/>
      <dgm:spPr/>
    </dgm:pt>
    <dgm:pt modelId="{FF57D793-EDE0-4AA9-B94C-125BE47E88B2}" type="pres">
      <dgm:prSet presAssocID="{EF986314-0F4A-4565-8DFC-5171EE4EB1AB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5F0FD43D-EE8C-4E75-833B-413949EC523B}" type="pres">
      <dgm:prSet presAssocID="{35F96702-DBF7-46F6-8536-A2C764BDE660}" presName="childComposite" presStyleCnt="0">
        <dgm:presLayoutVars>
          <dgm:chMax val="0"/>
          <dgm:chPref val="0"/>
        </dgm:presLayoutVars>
      </dgm:prSet>
      <dgm:spPr/>
    </dgm:pt>
    <dgm:pt modelId="{29C27E97-F702-4569-AA76-8933F3520FF1}" type="pres">
      <dgm:prSet presAssocID="{35F96702-DBF7-46F6-8536-A2C764BDE660}" presName="Image" presStyleLbl="node1" presStyleIdx="1" presStyleCnt="2"/>
      <dgm:spPr/>
    </dgm:pt>
    <dgm:pt modelId="{C12E209F-64A6-4217-A272-F6F5C82E2C55}" type="pres">
      <dgm:prSet presAssocID="{35F96702-DBF7-46F6-8536-A2C764BDE660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532C570B-70F6-4221-8FD9-17020CDEBA3C}" type="presOf" srcId="{EF986314-0F4A-4565-8DFC-5171EE4EB1AB}" destId="{FF57D793-EDE0-4AA9-B94C-125BE47E88B2}" srcOrd="0" destOrd="0" presId="urn:microsoft.com/office/officeart/2008/layout/PictureAccentList"/>
    <dgm:cxn modelId="{77A64114-B3A8-432B-811B-E355FD350A8B}" type="presOf" srcId="{37D1451C-3DF3-48DA-A62E-BCE9254DC742}" destId="{467B6877-E532-49AF-9E69-6EDDA0E83F18}" srcOrd="0" destOrd="0" presId="urn:microsoft.com/office/officeart/2008/layout/PictureAccentList"/>
    <dgm:cxn modelId="{E8E2C527-6F30-4E4D-883D-8FFADC87A4E2}" srcId="{0EE32D62-956A-4C1F-8826-39B1A7B2F926}" destId="{37D1451C-3DF3-48DA-A62E-BCE9254DC742}" srcOrd="0" destOrd="0" parTransId="{2FA20DA4-1707-4E4E-9DC5-1EA5A4CBD438}" sibTransId="{90B37EC4-E2EE-45C3-9594-B9CC26AEDF2F}"/>
    <dgm:cxn modelId="{82CCDE27-2BD7-4C2C-993A-6E0FCBF89BAE}" srcId="{37D1451C-3DF3-48DA-A62E-BCE9254DC742}" destId="{EF986314-0F4A-4565-8DFC-5171EE4EB1AB}" srcOrd="0" destOrd="0" parTransId="{90676897-A70C-4FD7-AF4F-0AF7662D9CC4}" sibTransId="{EA43723C-50ED-4ECE-80CA-B94290DB52C8}"/>
    <dgm:cxn modelId="{DD73BC9B-C2CF-4B9E-BC27-59D3E2C0CBFD}" srcId="{37D1451C-3DF3-48DA-A62E-BCE9254DC742}" destId="{35F96702-DBF7-46F6-8536-A2C764BDE660}" srcOrd="1" destOrd="0" parTransId="{545A8302-DBB3-4612-B50F-47BEF7FD5C71}" sibTransId="{0FACFB9B-0063-46FA-AA52-F5783872D545}"/>
    <dgm:cxn modelId="{8A4869BD-FA8D-42C1-A9C2-6E912EF326A9}" type="presOf" srcId="{0EE32D62-956A-4C1F-8826-39B1A7B2F926}" destId="{21D7B5CC-AF69-43FA-9B7E-8DF038CADCEE}" srcOrd="0" destOrd="0" presId="urn:microsoft.com/office/officeart/2008/layout/PictureAccentList"/>
    <dgm:cxn modelId="{3944BCF9-CEB6-4BA8-A00C-3E4D32438720}" type="presOf" srcId="{35F96702-DBF7-46F6-8536-A2C764BDE660}" destId="{C12E209F-64A6-4217-A272-F6F5C82E2C55}" srcOrd="0" destOrd="0" presId="urn:microsoft.com/office/officeart/2008/layout/PictureAccentList"/>
    <dgm:cxn modelId="{41BFA6F6-3506-4621-B604-8285F8219171}" type="presParOf" srcId="{21D7B5CC-AF69-43FA-9B7E-8DF038CADCEE}" destId="{4B9D2BFF-AB69-4B33-AA1D-FB8EC4D159C8}" srcOrd="0" destOrd="0" presId="urn:microsoft.com/office/officeart/2008/layout/PictureAccentList"/>
    <dgm:cxn modelId="{67208D53-9B68-4016-8025-E2E7F0D58F3C}" type="presParOf" srcId="{4B9D2BFF-AB69-4B33-AA1D-FB8EC4D159C8}" destId="{BFE960F9-5A7B-47D9-9723-CA1E6516A2D9}" srcOrd="0" destOrd="0" presId="urn:microsoft.com/office/officeart/2008/layout/PictureAccentList"/>
    <dgm:cxn modelId="{7D7E50CC-CB6E-46A2-9C4B-24D29A260023}" type="presParOf" srcId="{BFE960F9-5A7B-47D9-9723-CA1E6516A2D9}" destId="{467B6877-E532-49AF-9E69-6EDDA0E83F18}" srcOrd="0" destOrd="0" presId="urn:microsoft.com/office/officeart/2008/layout/PictureAccentList"/>
    <dgm:cxn modelId="{6BED83DB-CCBA-467C-AD2E-6120389BA7FA}" type="presParOf" srcId="{4B9D2BFF-AB69-4B33-AA1D-FB8EC4D159C8}" destId="{CE45F15C-363C-4575-80E4-191FF650C1C1}" srcOrd="1" destOrd="0" presId="urn:microsoft.com/office/officeart/2008/layout/PictureAccentList"/>
    <dgm:cxn modelId="{BBC10BA6-0D0C-482F-A0AA-2238B34DAD8F}" type="presParOf" srcId="{CE45F15C-363C-4575-80E4-191FF650C1C1}" destId="{96A441E1-32B6-457F-93B7-282FB8517C57}" srcOrd="0" destOrd="0" presId="urn:microsoft.com/office/officeart/2008/layout/PictureAccentList"/>
    <dgm:cxn modelId="{B8077D15-C438-44F9-9EFD-CD4DB8610462}" type="presParOf" srcId="{96A441E1-32B6-457F-93B7-282FB8517C57}" destId="{93DDDF7A-4716-4EF0-8FDA-EF4ADDC90AA7}" srcOrd="0" destOrd="0" presId="urn:microsoft.com/office/officeart/2008/layout/PictureAccentList"/>
    <dgm:cxn modelId="{1117223E-28BF-4048-8E5A-8660BD7873E3}" type="presParOf" srcId="{96A441E1-32B6-457F-93B7-282FB8517C57}" destId="{FF57D793-EDE0-4AA9-B94C-125BE47E88B2}" srcOrd="1" destOrd="0" presId="urn:microsoft.com/office/officeart/2008/layout/PictureAccentList"/>
    <dgm:cxn modelId="{47982E54-902B-4DFA-80E2-A76340F60C5E}" type="presParOf" srcId="{CE45F15C-363C-4575-80E4-191FF650C1C1}" destId="{5F0FD43D-EE8C-4E75-833B-413949EC523B}" srcOrd="1" destOrd="0" presId="urn:microsoft.com/office/officeart/2008/layout/PictureAccentList"/>
    <dgm:cxn modelId="{C29369FB-75A8-4CC7-9032-E242C37A01E0}" type="presParOf" srcId="{5F0FD43D-EE8C-4E75-833B-413949EC523B}" destId="{29C27E97-F702-4569-AA76-8933F3520FF1}" srcOrd="0" destOrd="0" presId="urn:microsoft.com/office/officeart/2008/layout/PictureAccentList"/>
    <dgm:cxn modelId="{EA525644-396A-4307-B473-6A6802B00F47}" type="presParOf" srcId="{5F0FD43D-EE8C-4E75-833B-413949EC523B}" destId="{C12E209F-64A6-4217-A272-F6F5C82E2C5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B6877-E532-49AF-9E69-6EDDA0E83F18}">
      <dsp:nvSpPr>
        <dsp:cNvPr id="0" name=""/>
        <dsp:cNvSpPr/>
      </dsp:nvSpPr>
      <dsp:spPr>
        <a:xfrm>
          <a:off x="0" y="400049"/>
          <a:ext cx="6587639" cy="11430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000" kern="1200" dirty="0" err="1"/>
            <a:t>Mahasiswa</a:t>
          </a:r>
          <a:r>
            <a:rPr lang="en-ID" sz="4000" kern="1200" dirty="0"/>
            <a:t> </a:t>
          </a:r>
          <a:r>
            <a:rPr lang="en-ID" sz="4000" kern="1200" dirty="0" err="1"/>
            <a:t>dapat</a:t>
          </a:r>
          <a:r>
            <a:rPr lang="en-ID" sz="4000" kern="1200" dirty="0"/>
            <a:t> : </a:t>
          </a:r>
        </a:p>
      </dsp:txBody>
      <dsp:txXfrm>
        <a:off x="33477" y="433526"/>
        <a:ext cx="6520685" cy="1076046"/>
      </dsp:txXfrm>
    </dsp:sp>
    <dsp:sp modelId="{93DDDF7A-4716-4EF0-8FDA-EF4ADDC90AA7}">
      <dsp:nvSpPr>
        <dsp:cNvPr id="0" name=""/>
        <dsp:cNvSpPr/>
      </dsp:nvSpPr>
      <dsp:spPr>
        <a:xfrm>
          <a:off x="0" y="1748790"/>
          <a:ext cx="1143000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7D793-EDE0-4AA9-B94C-125BE47E88B2}">
      <dsp:nvSpPr>
        <dsp:cNvPr id="0" name=""/>
        <dsp:cNvSpPr/>
      </dsp:nvSpPr>
      <dsp:spPr>
        <a:xfrm>
          <a:off x="1211580" y="1748790"/>
          <a:ext cx="5376060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menyusun</a:t>
          </a:r>
          <a:r>
            <a:rPr lang="en-ID" sz="2100" kern="1200" dirty="0"/>
            <a:t> formula </a:t>
          </a:r>
          <a:r>
            <a:rPr lang="en-ID" sz="2100" kern="1200" dirty="0" err="1"/>
            <a:t>proposisi</a:t>
          </a:r>
          <a:r>
            <a:rPr lang="en-ID" sz="2100" kern="1200" dirty="0"/>
            <a:t> </a:t>
          </a:r>
          <a:r>
            <a:rPr lang="en-ID" sz="2100" kern="1200" dirty="0" err="1"/>
            <a:t>sederhana</a:t>
          </a:r>
          <a:r>
            <a:rPr lang="en-ID" sz="2100" kern="1200" dirty="0"/>
            <a:t> </a:t>
          </a:r>
          <a:r>
            <a:rPr lang="en-ID" sz="2100" kern="1200" dirty="0" err="1"/>
            <a:t>dari</a:t>
          </a:r>
          <a:r>
            <a:rPr lang="en-ID" sz="2100" kern="1200" dirty="0"/>
            <a:t> </a:t>
          </a:r>
          <a:r>
            <a:rPr lang="en-ID" sz="2100" kern="1200" dirty="0" err="1"/>
            <a:t>bahasa</a:t>
          </a:r>
          <a:r>
            <a:rPr lang="en-ID" sz="2100" kern="1200" dirty="0"/>
            <a:t> </a:t>
          </a:r>
          <a:r>
            <a:rPr lang="en-ID" sz="2100" kern="1200" dirty="0" err="1"/>
            <a:t>alami</a:t>
          </a:r>
          <a:r>
            <a:rPr lang="en-ID" sz="2100" kern="1200" dirty="0"/>
            <a:t> </a:t>
          </a:r>
        </a:p>
      </dsp:txBody>
      <dsp:txXfrm>
        <a:off x="1267387" y="1804597"/>
        <a:ext cx="5264446" cy="1031386"/>
      </dsp:txXfrm>
    </dsp:sp>
    <dsp:sp modelId="{29C27E97-F702-4569-AA76-8933F3520FF1}">
      <dsp:nvSpPr>
        <dsp:cNvPr id="0" name=""/>
        <dsp:cNvSpPr/>
      </dsp:nvSpPr>
      <dsp:spPr>
        <a:xfrm>
          <a:off x="0" y="3028950"/>
          <a:ext cx="1143000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E209F-64A6-4217-A272-F6F5C82E2C55}">
      <dsp:nvSpPr>
        <dsp:cNvPr id="0" name=""/>
        <dsp:cNvSpPr/>
      </dsp:nvSpPr>
      <dsp:spPr>
        <a:xfrm>
          <a:off x="1211580" y="3028950"/>
          <a:ext cx="5376060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menentukan</a:t>
          </a:r>
          <a:r>
            <a:rPr lang="en-ID" sz="2100" kern="1200" dirty="0"/>
            <a:t> </a:t>
          </a:r>
          <a:r>
            <a:rPr lang="en-ID" sz="2100" kern="1200" dirty="0" err="1"/>
            <a:t>validitas</a:t>
          </a:r>
          <a:r>
            <a:rPr lang="en-ID" sz="2100" kern="1200" dirty="0"/>
            <a:t> </a:t>
          </a:r>
          <a:r>
            <a:rPr lang="en-ID" sz="2100" kern="1200" dirty="0" err="1"/>
            <a:t>proposisi</a:t>
          </a:r>
          <a:r>
            <a:rPr lang="en-ID" sz="2100" kern="1200" dirty="0"/>
            <a:t> </a:t>
          </a:r>
          <a:r>
            <a:rPr lang="en-ID" sz="2100" kern="1200" dirty="0" err="1"/>
            <a:t>majemuk</a:t>
          </a:r>
          <a:r>
            <a:rPr lang="en-ID" sz="2100" kern="1200" dirty="0"/>
            <a:t> </a:t>
          </a:r>
          <a:r>
            <a:rPr lang="en-ID" sz="2100" kern="1200" dirty="0" err="1"/>
            <a:t>menggunakan</a:t>
          </a:r>
          <a:r>
            <a:rPr lang="en-ID" sz="2100" kern="1200" dirty="0"/>
            <a:t> </a:t>
          </a:r>
          <a:r>
            <a:rPr lang="en-ID" sz="2100" kern="1200" dirty="0" err="1"/>
            <a:t>tabel</a:t>
          </a:r>
          <a:r>
            <a:rPr lang="en-ID" sz="2100" kern="1200" dirty="0"/>
            <a:t> </a:t>
          </a:r>
          <a:r>
            <a:rPr lang="en-ID" sz="2100" kern="1200" dirty="0" err="1"/>
            <a:t>kebenaran</a:t>
          </a:r>
          <a:endParaRPr lang="en-ID" sz="2100" kern="1200" dirty="0"/>
        </a:p>
      </dsp:txBody>
      <dsp:txXfrm>
        <a:off x="1267387" y="3084757"/>
        <a:ext cx="5264446" cy="1031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0A94CF-56B4-4DC1-949C-4027A86A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4700"/>
            <a:ext cx="9144000" cy="68580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" name="Shape 11"/>
          <p:cNvSpPr/>
          <p:nvPr/>
        </p:nvSpPr>
        <p:spPr>
          <a:xfrm>
            <a:off x="5086350" y="-50800"/>
            <a:ext cx="4114800" cy="69596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5859200"/>
            <a:ext cx="8172300" cy="9988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55552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536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05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Shape 91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2" name="Shape 92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3" name="Shape 93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015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8" name="Shape 98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9" name="Shape 99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325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24A5-F0EF-4B19-AECE-23B956DAE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eeeeeeeeeeeeeeeeeeeeeeeeee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77B3-8C24-41DC-AD4F-BE5F508AC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eeeeeeeeeeeeeeeeeeeeeeeeee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87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6350" y="-50800"/>
            <a:ext cx="4114800" cy="69596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 flipH="1">
            <a:off x="-418950" y="5859200"/>
            <a:ext cx="8172300" cy="9988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18" name="Shape 18"/>
          <p:cNvSpPr/>
          <p:nvPr/>
        </p:nvSpPr>
        <p:spPr>
          <a:xfrm flipH="1">
            <a:off x="1028474" y="55552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28475" y="3127133"/>
            <a:ext cx="5220000" cy="154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28475" y="4599533"/>
            <a:ext cx="5220000" cy="76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958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44050" y="-50799"/>
            <a:ext cx="4139800" cy="6923500"/>
          </a:xfrm>
          <a:custGeom>
            <a:avLst/>
            <a:gdLst/>
            <a:ahLst/>
            <a:cxnLst/>
            <a:rect l="0" t="0" r="0" b="0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Shape 23"/>
          <p:cNvSpPr/>
          <p:nvPr/>
        </p:nvSpPr>
        <p:spPr>
          <a:xfrm flipH="1">
            <a:off x="-647600" y="-19667"/>
            <a:ext cx="24819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90375" y="1362600"/>
            <a:ext cx="7343100" cy="449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600" i="1"/>
            </a:lvl1pPr>
            <a:lvl2pPr lvl="1" rtl="0">
              <a:spcBef>
                <a:spcPts val="0"/>
              </a:spcBef>
              <a:buSzPct val="100000"/>
              <a:defRPr sz="3600" i="1"/>
            </a:lvl2pPr>
            <a:lvl3pPr lvl="2" rtl="0">
              <a:spcBef>
                <a:spcPts val="0"/>
              </a:spcBef>
              <a:buSzPct val="100000"/>
              <a:defRPr sz="3600" i="1"/>
            </a:lvl3pPr>
            <a:lvl4pPr lvl="3" rtl="0">
              <a:spcBef>
                <a:spcPts val="0"/>
              </a:spcBef>
              <a:buSzPct val="100000"/>
              <a:defRPr sz="3600" i="1"/>
            </a:lvl4pPr>
            <a:lvl5pPr lvl="4" rtl="0">
              <a:spcBef>
                <a:spcPts val="0"/>
              </a:spcBef>
              <a:buSzPct val="100000"/>
              <a:defRPr sz="3600" i="1"/>
            </a:lvl5pPr>
            <a:lvl6pPr lvl="5" rtl="0">
              <a:spcBef>
                <a:spcPts val="0"/>
              </a:spcBef>
              <a:buSzPct val="100000"/>
              <a:defRPr sz="3600" i="1"/>
            </a:lvl6pPr>
            <a:lvl7pPr lvl="6" rtl="0">
              <a:spcBef>
                <a:spcPts val="0"/>
              </a:spcBef>
              <a:buSzPct val="100000"/>
              <a:defRPr sz="3600" i="1"/>
            </a:lvl7pPr>
            <a:lvl8pPr lvl="7" rtl="0">
              <a:spcBef>
                <a:spcPts val="0"/>
              </a:spcBef>
              <a:buSzPct val="100000"/>
              <a:defRPr sz="3600" i="1"/>
            </a:lvl8pPr>
            <a:lvl9pPr lvl="8">
              <a:spcBef>
                <a:spcPts val="0"/>
              </a:spcBef>
              <a:buSzPct val="100000"/>
              <a:defRPr sz="3600"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-121150" y="-362467"/>
            <a:ext cx="1955700" cy="8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  <p:sp>
        <p:nvSpPr>
          <p:cNvPr id="26" name="Shape 26"/>
          <p:cNvSpPr/>
          <p:nvPr/>
        </p:nvSpPr>
        <p:spPr>
          <a:xfrm flipH="1">
            <a:off x="1440947" y="-19667"/>
            <a:ext cx="7458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7" name="Shape 27"/>
          <p:cNvSpPr/>
          <p:nvPr/>
        </p:nvSpPr>
        <p:spPr>
          <a:xfrm flipH="1">
            <a:off x="6957298" y="5859533"/>
            <a:ext cx="26439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8" name="Shape 28"/>
          <p:cNvSpPr txBox="1"/>
          <p:nvPr/>
        </p:nvSpPr>
        <p:spPr>
          <a:xfrm>
            <a:off x="6957475" y="5516733"/>
            <a:ext cx="2186400" cy="8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</a:p>
        </p:txBody>
      </p:sp>
      <p:sp>
        <p:nvSpPr>
          <p:cNvPr id="29" name="Shape 29"/>
          <p:cNvSpPr/>
          <p:nvPr/>
        </p:nvSpPr>
        <p:spPr>
          <a:xfrm flipH="1">
            <a:off x="6626547" y="5859533"/>
            <a:ext cx="7458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8384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3" name="Shape 33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4" name="Shape 34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5" name="Shape 35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6" name="Shape 36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703500"/>
            <a:ext cx="7581900" cy="486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05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Shape 42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3" name="Shape 43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4" name="Shape 44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5" name="Shape 45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6" name="Shape 46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01386" y="363800"/>
            <a:ext cx="75744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2400" b="0"/>
            </a:lvl1pPr>
            <a:lvl2pPr lvl="1">
              <a:spcBef>
                <a:spcPts val="0"/>
              </a:spcBef>
              <a:buSzPct val="100000"/>
              <a:defRPr sz="2400" b="0"/>
            </a:lvl2pPr>
            <a:lvl3pPr lvl="2">
              <a:spcBef>
                <a:spcPts val="0"/>
              </a:spcBef>
              <a:buSzPct val="100000"/>
              <a:defRPr sz="2400" b="0"/>
            </a:lvl3pPr>
            <a:lvl4pPr lvl="3">
              <a:spcBef>
                <a:spcPts val="0"/>
              </a:spcBef>
              <a:buSzPct val="100000"/>
              <a:defRPr sz="2400" b="0"/>
            </a:lvl4pPr>
            <a:lvl5pPr lvl="4">
              <a:spcBef>
                <a:spcPts val="0"/>
              </a:spcBef>
              <a:buSzPct val="100000"/>
              <a:defRPr sz="2400" b="0"/>
            </a:lvl5pPr>
            <a:lvl6pPr lvl="5">
              <a:spcBef>
                <a:spcPts val="0"/>
              </a:spcBef>
              <a:buSzPct val="100000"/>
              <a:defRPr sz="2400" b="0"/>
            </a:lvl6pPr>
            <a:lvl7pPr lvl="6">
              <a:spcBef>
                <a:spcPts val="0"/>
              </a:spcBef>
              <a:buSzPct val="100000"/>
              <a:defRPr sz="2400" b="0"/>
            </a:lvl7pPr>
            <a:lvl8pPr lvl="7">
              <a:spcBef>
                <a:spcPts val="0"/>
              </a:spcBef>
              <a:buSzPct val="100000"/>
              <a:defRPr sz="2400" b="0"/>
            </a:lvl8pPr>
            <a:lvl9pPr lvl="8">
              <a:spcBef>
                <a:spcPts val="0"/>
              </a:spcBef>
              <a:buSzPct val="100000"/>
              <a:defRPr sz="2400" b="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01375" y="1748733"/>
            <a:ext cx="3681900" cy="471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04949" y="1748733"/>
            <a:ext cx="3681900" cy="471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765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Shape 53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4" name="Shape 54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5" name="Shape 55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6" name="Shape 56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7" name="Shape 57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104900" y="1632467"/>
            <a:ext cx="2423100" cy="473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652188" y="1632467"/>
            <a:ext cx="2423100" cy="473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6199477" y="1632467"/>
            <a:ext cx="2423100" cy="473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0062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65" name="Shape 65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6" name="Shape 66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7" name="Shape 67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8" name="Shape 68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9" name="Shape 69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40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background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5" name="Shape 75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6" name="Shape 76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7" name="Shape 77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8" name="Shape 78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2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83" name="Shape 83"/>
          <p:cNvSpPr/>
          <p:nvPr/>
        </p:nvSpPr>
        <p:spPr>
          <a:xfrm flipH="1">
            <a:off x="742953" y="5875067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4" name="Shape 84"/>
          <p:cNvSpPr/>
          <p:nvPr/>
        </p:nvSpPr>
        <p:spPr>
          <a:xfrm flipH="1">
            <a:off x="7861618" y="5875067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5" name="Shape 85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6" name="Shape 86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123950" y="5875067"/>
            <a:ext cx="67374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36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452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7581900" cy="496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975603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>
    <p:fade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LOGIKA PROPOSISI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45C1B4D-252D-487E-BF9A-2744BD1E64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4495800"/>
            <a:ext cx="7620000" cy="1828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 eaLnBrk="1" hangingPunct="1">
              <a:defRPr/>
            </a:pP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8C0CE9-E2DA-496C-B620-02CD48823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926" y="152400"/>
            <a:ext cx="14478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143000"/>
            <a:ext cx="73431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“x &lt; y jika dan hanya jika y &gt; x.”</a:t>
            </a:r>
            <a:endParaRPr lang="en-US" sz="2400" b="1" i="1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457200" y="1905000"/>
            <a:ext cx="6705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pernyataan ?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7620000" y="1905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457200" y="2514600"/>
            <a:ext cx="6858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proposisi ?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7620000" y="25146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57200" y="37338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?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6934200" y="4038600"/>
            <a:ext cx="1752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457200" y="3124200"/>
            <a:ext cx="5562600" cy="1447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13790B-7A78-48E2-B127-24654B186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  <p:bldP spid="121859" grpId="0" build="p" bldLvl="2" autoUpdateAnimBg="0"/>
      <p:bldP spid="121860" grpId="0" build="p" bldLvl="2" autoUpdateAnimBg="0"/>
      <p:bldP spid="121861" grpId="0" build="p" bldLvl="2" autoUpdateAnimBg="0"/>
      <p:bldP spid="121862" grpId="0" build="p" bldLvl="2" autoUpdateAnimBg="0"/>
      <p:bldP spid="121863" grpId="0" autoUpdateAnimBg="0"/>
      <p:bldP spid="121864" grpId="0" build="p" bldLvl="2" autoUpdateAnimBg="0"/>
      <p:bldP spid="12186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Formulasi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Proposisi dilambangkan dengan huruf kecil </a:t>
            </a:r>
            <a:r>
              <a:rPr lang="en-US" i="1">
                <a:cs typeface="Times New Roman" panose="02020603050405020304" pitchFamily="18" charset="0"/>
              </a:rPr>
              <a:t>p</a:t>
            </a:r>
            <a:r>
              <a:rPr lang="en-US">
                <a:cs typeface="Times New Roman" panose="02020603050405020304" pitchFamily="18" charset="0"/>
              </a:rPr>
              <a:t>, </a:t>
            </a:r>
            <a:r>
              <a:rPr lang="en-US" i="1">
                <a:cs typeface="Times New Roman" panose="02020603050405020304" pitchFamily="18" charset="0"/>
              </a:rPr>
              <a:t>q</a:t>
            </a:r>
            <a:r>
              <a:rPr lang="en-US">
                <a:cs typeface="Times New Roman" panose="02020603050405020304" pitchFamily="18" charset="0"/>
              </a:rPr>
              <a:t>, </a:t>
            </a:r>
            <a:r>
              <a:rPr lang="en-US" i="1">
                <a:cs typeface="Times New Roman" panose="02020603050405020304" pitchFamily="18" charset="0"/>
              </a:rPr>
              <a:t>r</a:t>
            </a:r>
            <a:r>
              <a:rPr lang="en-US">
                <a:cs typeface="Times New Roman" panose="02020603050405020304" pitchFamily="18" charset="0"/>
              </a:rPr>
              <a:t>, …. </a:t>
            </a:r>
          </a:p>
          <a:p>
            <a:pPr algn="just" eaLnBrk="1" hangingPunct="1">
              <a:buFontTx/>
              <a:buNone/>
            </a:pPr>
            <a:endParaRPr lang="en-US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Contoh:</a:t>
            </a:r>
          </a:p>
          <a:p>
            <a:pPr algn="just" eaLnBrk="1" hangingPunct="1">
              <a:buFontTx/>
              <a:buNone/>
            </a:pPr>
            <a:r>
              <a:rPr lang="en-US" i="1">
                <a:cs typeface="Times New Roman" panose="02020603050405020304" pitchFamily="18" charset="0"/>
              </a:rPr>
              <a:t>	p </a:t>
            </a:r>
            <a:r>
              <a:rPr lang="en-US">
                <a:cs typeface="Times New Roman" panose="02020603050405020304" pitchFamily="18" charset="0"/>
              </a:rPr>
              <a:t>:  13 adalah bilangan ganjil.</a:t>
            </a:r>
          </a:p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 i="1">
                <a:cs typeface="Times New Roman" panose="02020603050405020304" pitchFamily="18" charset="0"/>
              </a:rPr>
              <a:t>q </a:t>
            </a:r>
            <a:r>
              <a:rPr lang="en-US">
                <a:cs typeface="Times New Roman" panose="02020603050405020304" pitchFamily="18" charset="0"/>
              </a:rPr>
              <a:t>:  Soekarno adalah alumnus UGM.</a:t>
            </a:r>
          </a:p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 i="1">
                <a:cs typeface="Times New Roman" panose="02020603050405020304" pitchFamily="18" charset="0"/>
              </a:rPr>
              <a:t>r </a:t>
            </a:r>
            <a:r>
              <a:rPr lang="en-US">
                <a:cs typeface="Times New Roman" panose="02020603050405020304" pitchFamily="18" charset="0"/>
              </a:rPr>
              <a:t>:  2 + 2 = 4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40A397-F8EB-4F76-A9E0-CD8DBFC83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cs typeface="Times New Roman" pitchFamily="18" charset="0"/>
              </a:rPr>
              <a:t>Mengkombinasikan Proposisi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Misalkan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adalah proposisi.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1. </a:t>
            </a:r>
            <a:r>
              <a:rPr lang="en-US" sz="2400" b="1">
                <a:cs typeface="Times New Roman" panose="02020603050405020304" pitchFamily="18" charset="0"/>
              </a:rPr>
              <a:t>Konjungsi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conjunction</a:t>
            </a:r>
            <a:r>
              <a:rPr lang="en-US" sz="2400">
                <a:cs typeface="Times New Roman" panose="02020603050405020304" pitchFamily="18" charset="0"/>
              </a:rPr>
              <a:t>):</a:t>
            </a:r>
            <a:r>
              <a:rPr lang="en-US" sz="2400" i="1">
                <a:cs typeface="Times New Roman" panose="02020603050405020304" pitchFamily="18" charset="0"/>
              </a:rPr>
              <a:t>  p</a:t>
            </a:r>
            <a:r>
              <a:rPr lang="en-US" sz="2400">
                <a:cs typeface="Times New Roman" panose="02020603050405020304" pitchFamily="18" charset="0"/>
              </a:rPr>
              <a:t> dan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      	Notasi 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2.</a:t>
            </a:r>
            <a:r>
              <a:rPr lang="en-US" sz="2400" b="1">
                <a:cs typeface="Times New Roman" panose="02020603050405020304" pitchFamily="18" charset="0"/>
              </a:rPr>
              <a:t>  Disjungsi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disjunction</a:t>
            </a:r>
            <a:r>
              <a:rPr lang="en-US" sz="2400">
                <a:cs typeface="Times New Roman" panose="02020603050405020304" pitchFamily="18" charset="0"/>
              </a:rPr>
              <a:t>):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atau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     	Notasi: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3.  </a:t>
            </a:r>
            <a:r>
              <a:rPr lang="en-US" sz="2400" b="1">
                <a:cs typeface="Times New Roman" panose="02020603050405020304" pitchFamily="18" charset="0"/>
              </a:rPr>
              <a:t>Ingkaran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negation</a:t>
            </a:r>
            <a:r>
              <a:rPr lang="en-US" sz="2400">
                <a:cs typeface="Times New Roman" panose="02020603050405020304" pitchFamily="18" charset="0"/>
              </a:rPr>
              <a:t>) dari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:  tidak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           Notasi: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disebut </a:t>
            </a:r>
            <a:r>
              <a:rPr lang="en-US" sz="2400" b="1">
                <a:cs typeface="Times New Roman" panose="02020603050405020304" pitchFamily="18" charset="0"/>
              </a:rPr>
              <a:t>proposisi atomik</a:t>
            </a:r>
            <a:endParaRPr lang="en-US" sz="240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Kombinasi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dengan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menghasilkan </a:t>
            </a:r>
            <a:r>
              <a:rPr lang="en-US" sz="2400" b="1">
                <a:cs typeface="Times New Roman" panose="02020603050405020304" pitchFamily="18" charset="0"/>
              </a:rPr>
              <a:t>proposisi majemuk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compound proposition)</a:t>
            </a:r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13A08-6B85-48C5-9706-4C3A720D7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anose="02020603050405020304" pitchFamily="18" charset="0"/>
              </a:rPr>
              <a:t>Contoh 3. </a:t>
            </a:r>
            <a:r>
              <a:rPr lang="en-US" sz="2400">
                <a:cs typeface="Times New Roman" panose="02020603050405020304" pitchFamily="18" charset="0"/>
              </a:rPr>
              <a:t>Diketahui proposisi-proposisi berikut:</a:t>
            </a:r>
            <a:r>
              <a:rPr lang="en-US" sz="2800">
                <a:cs typeface="Times New Roman" panose="02020603050405020304" pitchFamily="18" charset="0"/>
              </a:rPr>
              <a:t>	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: Hari ini hujan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: Murid-murid diliburkan dari sekolah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: Hari ini hujan </a:t>
            </a:r>
            <a:r>
              <a:rPr lang="en-US" sz="2400" b="1">
                <a:cs typeface="Times New Roman" panose="02020603050405020304" pitchFamily="18" charset="0"/>
              </a:rPr>
              <a:t>dan</a:t>
            </a:r>
            <a:r>
              <a:rPr lang="en-US" sz="2400">
                <a:cs typeface="Times New Roman" panose="02020603050405020304" pitchFamily="18" charset="0"/>
              </a:rPr>
              <a:t> murid-murid diliburkan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	dari sekolah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     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 : Hari ini hujan </a:t>
            </a:r>
            <a:r>
              <a:rPr lang="en-US" sz="2400" b="1">
                <a:cs typeface="Times New Roman" panose="02020603050405020304" pitchFamily="18" charset="0"/>
              </a:rPr>
              <a:t>atau</a:t>
            </a:r>
            <a:r>
              <a:rPr lang="en-US" sz="2400">
                <a:cs typeface="Times New Roman" panose="02020603050405020304" pitchFamily="18" charset="0"/>
              </a:rPr>
              <a:t> murid-murid diliburkan 			dari  sekolah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	   : </a:t>
            </a:r>
            <a:r>
              <a:rPr lang="en-US" sz="2400" b="1">
                <a:cs typeface="Times New Roman" panose="02020603050405020304" pitchFamily="18" charset="0"/>
              </a:rPr>
              <a:t>Tidak benar </a:t>
            </a:r>
            <a:r>
              <a:rPr lang="en-US" sz="2400">
                <a:cs typeface="Times New Roman" panose="02020603050405020304" pitchFamily="18" charset="0"/>
              </a:rPr>
              <a:t>hari ini hujan 		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anose="02020603050405020304" pitchFamily="18" charset="0"/>
              </a:rPr>
              <a:t>		      </a:t>
            </a:r>
            <a:r>
              <a:rPr lang="en-US" sz="2400">
                <a:cs typeface="Times New Roman" panose="02020603050405020304" pitchFamily="18" charset="0"/>
              </a:rPr>
              <a:t>(atau: Hari ini </a:t>
            </a:r>
            <a:r>
              <a:rPr lang="en-US" sz="2400" i="1">
                <a:cs typeface="Times New Roman" panose="02020603050405020304" pitchFamily="18" charset="0"/>
              </a:rPr>
              <a:t>tidak</a:t>
            </a:r>
            <a:r>
              <a:rPr lang="en-US" sz="2400">
                <a:cs typeface="Times New Roman" panose="02020603050405020304" pitchFamily="18" charset="0"/>
              </a:rPr>
              <a:t> hujan)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anose="02020603050405020304" pitchFamily="18" charset="0"/>
              </a:rPr>
              <a:t> </a:t>
            </a:r>
            <a:endParaRPr 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8BD96-F71D-485A-A711-D885C4379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143742"/>
              </p:ext>
            </p:extLst>
          </p:nvPr>
        </p:nvGraphicFramePr>
        <p:xfrm>
          <a:off x="1143000" y="1295400"/>
          <a:ext cx="7620000" cy="518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Document" r:id="rId3" imgW="5587654" imgH="4309920" progId="Word.Document.8">
                  <p:embed/>
                </p:oleObj>
              </mc:Choice>
              <mc:Fallback>
                <p:oleObj name="Document" r:id="rId3" imgW="5587654" imgH="43099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620000" cy="518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63AF1A9-DB28-4B5B-8FB2-DFAF64760E5D}"/>
              </a:ext>
            </a:extLst>
          </p:cNvPr>
          <p:cNvSpPr txBox="1"/>
          <p:nvPr/>
        </p:nvSpPr>
        <p:spPr>
          <a:xfrm>
            <a:off x="1295400" y="609600"/>
            <a:ext cx="3830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Dosis"/>
              </a:rPr>
              <a:t>TABEL KEBENARAN</a:t>
            </a:r>
            <a:endParaRPr lang="en-ID" sz="3600" b="1" dirty="0">
              <a:solidFill>
                <a:schemeClr val="bg1"/>
              </a:solidFill>
              <a:latin typeface="Dosis"/>
            </a:endParaRPr>
          </a:p>
          <a:p>
            <a:endParaRPr lang="en-ID" sz="3600" dirty="0">
              <a:solidFill>
                <a:schemeClr val="bg1"/>
              </a:solidFill>
              <a:latin typeface="Dosi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145088"/>
              </p:ext>
            </p:extLst>
          </p:nvPr>
        </p:nvGraphicFramePr>
        <p:xfrm>
          <a:off x="914400" y="1528763"/>
          <a:ext cx="8113713" cy="500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Document" r:id="rId3" imgW="5587654" imgH="3462480" progId="Word.Document.8">
                  <p:embed/>
                </p:oleObj>
              </mc:Choice>
              <mc:Fallback>
                <p:oleObj name="Document" r:id="rId3" imgW="5587654" imgH="34624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8763"/>
                        <a:ext cx="8113713" cy="500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/>
            <a:r>
              <a:rPr lang="en-US">
                <a:cs typeface="Times New Roman" panose="02020603050405020304" pitchFamily="18" charset="0"/>
              </a:rPr>
              <a:t>Proposisi majemuk disebut </a:t>
            </a:r>
            <a:r>
              <a:rPr lang="en-US" b="1">
                <a:cs typeface="Times New Roman" panose="02020603050405020304" pitchFamily="18" charset="0"/>
              </a:rPr>
              <a:t>tautologi</a:t>
            </a:r>
            <a:r>
              <a:rPr lang="en-US">
                <a:cs typeface="Times New Roman" panose="02020603050405020304" pitchFamily="18" charset="0"/>
              </a:rPr>
              <a:t> jika ia benar untuk semua kemungkinan</a:t>
            </a:r>
          </a:p>
          <a:p>
            <a:pPr marL="457200" indent="-457200" algn="just"/>
            <a:endParaRPr lang="en-US"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>
                <a:cs typeface="Times New Roman" panose="02020603050405020304" pitchFamily="18" charset="0"/>
              </a:rPr>
              <a:t>Proposisi majemuk disebut </a:t>
            </a:r>
            <a:r>
              <a:rPr lang="en-US" b="1">
                <a:cs typeface="Times New Roman" panose="02020603050405020304" pitchFamily="18" charset="0"/>
              </a:rPr>
              <a:t>kontradiksi</a:t>
            </a:r>
            <a:r>
              <a:rPr lang="en-US">
                <a:cs typeface="Times New Roman" panose="02020603050405020304" pitchFamily="18" charset="0"/>
              </a:rPr>
              <a:t> jika ia salah untuk semua kemungkinan. </a:t>
            </a:r>
          </a:p>
          <a:p>
            <a:pPr marL="457200" indent="-457200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852539"/>
              </p:ext>
            </p:extLst>
          </p:nvPr>
        </p:nvGraphicFramePr>
        <p:xfrm>
          <a:off x="647700" y="1524000"/>
          <a:ext cx="7848600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Document" r:id="rId3" imgW="5472038" imgH="2176200" progId="Word.Document.8">
                  <p:embed/>
                </p:oleObj>
              </mc:Choice>
              <mc:Fallback>
                <p:oleObj name="Document" r:id="rId3" imgW="5472038" imgH="21762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524000"/>
                        <a:ext cx="7848600" cy="305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624160"/>
              </p:ext>
            </p:extLst>
          </p:nvPr>
        </p:nvGraphicFramePr>
        <p:xfrm>
          <a:off x="415925" y="1446213"/>
          <a:ext cx="8229600" cy="292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Document" r:id="rId3" imgW="5815656" imgH="2075760" progId="Word.Document.8">
                  <p:embed/>
                </p:oleObj>
              </mc:Choice>
              <mc:Fallback>
                <p:oleObj name="Document" r:id="rId3" imgW="5815656" imgH="20757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446213"/>
                        <a:ext cx="8229600" cy="292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314642"/>
              </p:ext>
            </p:extLst>
          </p:nvPr>
        </p:nvGraphicFramePr>
        <p:xfrm>
          <a:off x="1092610" y="1447800"/>
          <a:ext cx="7772400" cy="512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Document" r:id="rId3" imgW="5829300" imgH="4114800" progId="Word.Document.8">
                  <p:embed/>
                </p:oleObj>
              </mc:Choice>
              <mc:Fallback>
                <p:oleObj name="Document" r:id="rId3" imgW="5829300" imgH="4114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610" y="1447800"/>
                        <a:ext cx="7772400" cy="512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3505200" y="4191000"/>
            <a:ext cx="1143000" cy="22653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95900" y="4173794"/>
            <a:ext cx="1333500" cy="22653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3FA0D6-E32D-4947-B98E-3F9465E7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600" b="1" dirty="0"/>
              <a:t>TUJUAN PEMBELAJARAN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11D2A-DDD1-4725-A3BD-78FFE5DE80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DD597B6-6AA8-4DAF-983E-2016BDB380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054843"/>
              </p:ext>
            </p:extLst>
          </p:nvPr>
        </p:nvGraphicFramePr>
        <p:xfrm>
          <a:off x="1718160" y="1600200"/>
          <a:ext cx="658764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403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Hukum-hukum</a:t>
            </a:r>
            <a:r>
              <a:rPr lang="en-US" sz="4000" dirty="0"/>
              <a:t> </a:t>
            </a:r>
            <a:r>
              <a:rPr lang="en-US" sz="4000" dirty="0" err="1"/>
              <a:t>Logika</a:t>
            </a:r>
            <a:endParaRPr lang="en-US" sz="4000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715115"/>
              </p:ext>
            </p:extLst>
          </p:nvPr>
        </p:nvGraphicFramePr>
        <p:xfrm>
          <a:off x="1074420" y="1447800"/>
          <a:ext cx="753722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Document" r:id="rId3" imgW="5629656" imgH="3653028" progId="Word.Document.8">
                  <p:embed/>
                </p:oleObj>
              </mc:Choice>
              <mc:Fallback>
                <p:oleObj name="Document" r:id="rId3" imgW="5629656" imgH="365302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420" y="1447800"/>
                        <a:ext cx="753722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408935"/>
              </p:ext>
            </p:extLst>
          </p:nvPr>
        </p:nvGraphicFramePr>
        <p:xfrm>
          <a:off x="152400" y="1752600"/>
          <a:ext cx="8153400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Document" r:id="rId3" imgW="5629656" imgH="2106168" progId="Word.Document.8">
                  <p:embed/>
                </p:oleObj>
              </mc:Choice>
              <mc:Fallback>
                <p:oleObj name="Document" r:id="rId3" imgW="5629656" imgH="21061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153400" cy="298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Soal Latihan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benar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bahwa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tetapi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Matematika</a:t>
            </a:r>
            <a:r>
              <a:rPr lang="en-US" sz="2400" dirty="0">
                <a:cs typeface="Times New Roman" panose="02020603050405020304" pitchFamily="18" charset="0"/>
              </a:rPr>
              <a:t>”.</a:t>
            </a:r>
          </a:p>
          <a:p>
            <a:pPr eaLnBrk="1" hangingPunct="1">
              <a:buFontTx/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(a)  </a:t>
            </a:r>
            <a:r>
              <a:rPr lang="en-US" sz="2400" dirty="0" err="1">
                <a:cs typeface="Times New Roman" panose="02020603050405020304" pitchFamily="18" charset="0"/>
              </a:rPr>
              <a:t>Nyatakan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atas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notasi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simbolik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cs typeface="Times New Roman" panose="02020603050405020304" pitchFamily="18" charset="0"/>
              </a:rPr>
              <a:t>ekspresi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logika</a:t>
            </a:r>
            <a:r>
              <a:rPr 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(b)  </a:t>
            </a:r>
            <a:r>
              <a:rPr lang="en-US" sz="2400" dirty="0" err="1">
                <a:cs typeface="Times New Roman" panose="02020603050405020304" pitchFamily="18" charset="0"/>
              </a:rPr>
              <a:t>Berikan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cs typeface="Times New Roman" panose="02020603050405020304" pitchFamily="18" charset="0"/>
              </a:rPr>
              <a:t>ekivalen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secara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logika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dengan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tsb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cs typeface="Times New Roman" panose="02020603050405020304" pitchFamily="18" charset="0"/>
              </a:rPr>
              <a:t>Petunjuk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cs typeface="Times New Roman" panose="02020603050405020304" pitchFamily="18" charset="0"/>
              </a:rPr>
              <a:t>gunakan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hukum</a:t>
            </a:r>
            <a:r>
              <a:rPr lang="en-US" sz="2400" dirty="0">
                <a:cs typeface="Times New Roman" panose="02020603050405020304" pitchFamily="18" charset="0"/>
              </a:rPr>
              <a:t> De Morgan)</a:t>
            </a:r>
          </a:p>
          <a:p>
            <a:pPr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Penyelesaian Soal Latihan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>
                <a:cs typeface="Times New Roman" panose="02020603050405020304" pitchFamily="18" charset="0"/>
              </a:rPr>
              <a:t>	</a:t>
            </a:r>
            <a:r>
              <a:rPr lang="en-US" sz="2400">
                <a:cs typeface="Times New Roman" panose="02020603050405020304" pitchFamily="18" charset="0"/>
              </a:rPr>
              <a:t>Misalkan </a:t>
            </a:r>
          </a:p>
          <a:p>
            <a:pPr algn="just" eaLnBrk="1" hangingPunct="1"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	  	p </a:t>
            </a:r>
            <a:r>
              <a:rPr lang="en-US" sz="2400">
                <a:cs typeface="Times New Roman" panose="02020603050405020304" pitchFamily="18" charset="0"/>
              </a:rPr>
              <a:t>:  Dia belajar Algoritma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    	</a:t>
            </a:r>
            <a:r>
              <a:rPr lang="en-US" sz="2400" i="1">
                <a:cs typeface="Times New Roman" panose="02020603050405020304" pitchFamily="18" charset="0"/>
              </a:rPr>
              <a:t>q </a:t>
            </a:r>
            <a:r>
              <a:rPr lang="en-US" sz="2400">
                <a:cs typeface="Times New Roman" panose="02020603050405020304" pitchFamily="18" charset="0"/>
              </a:rPr>
              <a:t>:  Dia belajar Matematika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maka, 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(a) ~ (</a:t>
            </a:r>
            <a:r>
              <a:rPr lang="en-US" sz="2400" i="1">
                <a:cs typeface="Times New Roman" panose="02020603050405020304" pitchFamily="18" charset="0"/>
              </a:rPr>
              <a:t>p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~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(b) ~ (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~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)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z="2400">
                <a:cs typeface="Times New Roman" panose="02020603050405020304" pitchFamily="18" charset="0"/>
              </a:rPr>
              <a:t> ~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 (Hukum De Morgan)</a:t>
            </a:r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dengan kata lain: “Dia tidak belajar Algoritma atau belajar Matematika”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/>
              <a:t>Disjungsi Eksklusif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Kata “atau” (</a:t>
            </a:r>
            <a:r>
              <a:rPr lang="en-US" sz="2400" i="1">
                <a:cs typeface="Times New Roman" panose="02020603050405020304" pitchFamily="18" charset="0"/>
              </a:rPr>
              <a:t>or</a:t>
            </a:r>
            <a:r>
              <a:rPr lang="en-US" sz="2400">
                <a:cs typeface="Times New Roman" panose="02020603050405020304" pitchFamily="18" charset="0"/>
              </a:rPr>
              <a:t>) dalam operasi logika digunakan dalam salah satu dari dua cara: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1. Inclusive or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“atau” berarti “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atau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atau keduanya”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Contoh: “Tenaga IT yang dibutuhkan menguasai  			Bahasa  C++ atau Java”.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2.   Exclusive or</a:t>
            </a:r>
            <a:r>
              <a:rPr lang="en-US" sz="240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     “atau” berarti “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atau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tetapi bukan keduanya”.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Contoh:  “Ia dihukum 5 tahun atau denda 10 juta”. </a:t>
            </a:r>
            <a:endParaRPr 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248585"/>
              </p:ext>
            </p:extLst>
          </p:nvPr>
        </p:nvGraphicFramePr>
        <p:xfrm>
          <a:off x="762000" y="1391481"/>
          <a:ext cx="77724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Document" r:id="rId3" imgW="5486400" imgH="3212592" progId="Word.Document.8">
                  <p:embed/>
                </p:oleObj>
              </mc:Choice>
              <mc:Fallback>
                <p:oleObj name="Document" r:id="rId3" imgW="5486400" imgH="321259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91481"/>
                        <a:ext cx="77724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>
                <a:cs typeface="Times New Roman" pitchFamily="18" charset="0"/>
              </a:rPr>
              <a:t>Proposisi Bersyarat </a:t>
            </a:r>
            <a:br>
              <a:rPr lang="en-US" sz="3600" b="1">
                <a:cs typeface="Times New Roman" pitchFamily="18" charset="0"/>
              </a:rPr>
            </a:br>
            <a:r>
              <a:rPr lang="en-US" sz="3600" b="1">
                <a:cs typeface="Times New Roman" pitchFamily="18" charset="0"/>
              </a:rPr>
              <a:t>(kondisional atau implikasi)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Bentuk proposisi: “jika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, maka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”</a:t>
            </a:r>
          </a:p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Notasi: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Proposisi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disebut </a:t>
            </a:r>
            <a:r>
              <a:rPr lang="en-US" sz="2400" b="1">
                <a:cs typeface="Times New Roman" panose="02020603050405020304" pitchFamily="18" charset="0"/>
              </a:rPr>
              <a:t>hipotesis</a:t>
            </a:r>
            <a:r>
              <a:rPr lang="en-US" sz="2400">
                <a:cs typeface="Times New Roman" panose="02020603050405020304" pitchFamily="18" charset="0"/>
              </a:rPr>
              <a:t>, </a:t>
            </a:r>
            <a:r>
              <a:rPr lang="en-US" sz="2400" b="1">
                <a:cs typeface="Times New Roman" panose="02020603050405020304" pitchFamily="18" charset="0"/>
              </a:rPr>
              <a:t>antesenden</a:t>
            </a:r>
            <a:r>
              <a:rPr lang="en-US" sz="2400">
                <a:cs typeface="Times New Roman" panose="02020603050405020304" pitchFamily="18" charset="0"/>
              </a:rPr>
              <a:t>, </a:t>
            </a:r>
            <a:r>
              <a:rPr lang="en-US" sz="2400" b="1">
                <a:cs typeface="Times New Roman" panose="02020603050405020304" pitchFamily="18" charset="0"/>
              </a:rPr>
              <a:t>premis</a:t>
            </a:r>
            <a:r>
              <a:rPr lang="en-US" sz="2400">
                <a:cs typeface="Times New Roman" panose="02020603050405020304" pitchFamily="18" charset="0"/>
              </a:rPr>
              <a:t>,  </a:t>
            </a:r>
            <a:r>
              <a:rPr lang="en-US" sz="2400" b="1">
                <a:cs typeface="Times New Roman" panose="02020603050405020304" pitchFamily="18" charset="0"/>
              </a:rPr>
              <a:t>sebab</a:t>
            </a:r>
          </a:p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Proposisi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disebut </a:t>
            </a:r>
            <a:r>
              <a:rPr lang="en-US" sz="2400" b="1">
                <a:cs typeface="Times New Roman" panose="02020603050405020304" pitchFamily="18" charset="0"/>
              </a:rPr>
              <a:t>konklusi, precedence, konsekuen</a:t>
            </a:r>
            <a:r>
              <a:rPr lang="en-US" sz="2400">
                <a:cs typeface="Times New Roman" panose="02020603050405020304" pitchFamily="18" charset="0"/>
              </a:rPr>
              <a:t>, </a:t>
            </a:r>
            <a:r>
              <a:rPr lang="en-US" sz="2400" b="1">
                <a:cs typeface="Times New Roman" panose="02020603050405020304" pitchFamily="18" charset="0"/>
              </a:rPr>
              <a:t> akibat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endParaRPr 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lulus </a:t>
            </a:r>
            <a:r>
              <a:rPr lang="en-US" sz="2400" dirty="0" err="1">
                <a:cs typeface="Times New Roman" panose="02020603050405020304" pitchFamily="18" charset="0"/>
              </a:rPr>
              <a:t>ujian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hadiah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ayah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suhu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mencapai</a:t>
            </a:r>
            <a:r>
              <a:rPr lang="en-US" sz="2400" dirty="0">
                <a:cs typeface="Times New Roman" panose="02020603050405020304" pitchFamily="18" charset="0"/>
              </a:rPr>
              <a:t> 80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cs typeface="Times New Roman" panose="02020603050405020304" pitchFamily="18" charset="0"/>
              </a:rPr>
              <a:t>C,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alarm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berbunyi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ulang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dianggap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mengundurkan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diri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900" y="368100"/>
            <a:ext cx="6972300" cy="998800"/>
          </a:xfrm>
        </p:spPr>
        <p:txBody>
          <a:bodyPr/>
          <a:lstStyle/>
          <a:p>
            <a:pPr marL="68580" eaLnBrk="1" fontAlgn="auto" hangingPunct="1">
              <a:spcAft>
                <a:spcPts val="0"/>
              </a:spcAft>
              <a:defRPr/>
            </a:pPr>
            <a:r>
              <a:rPr lang="en-US" sz="2800">
                <a:latin typeface="Arno Pro Smbd Caption" pitchFamily="18" charset="0"/>
                <a:cs typeface="Times New Roman" pitchFamily="18" charset="0"/>
              </a:rPr>
              <a:t>Cara-cara mengekspresikan implikasi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q</a:t>
            </a:r>
            <a:endParaRPr lang="en-US" sz="2800" dirty="0">
              <a:latin typeface="Arno Pro Smbd Captio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900" y="1703500"/>
            <a:ext cx="8091900" cy="48644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maka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	</a:t>
            </a:r>
            <a:endParaRPr lang="id-ID" sz="2400" b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hujan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tanaman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tumbuh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subur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400" b="1" i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</a:t>
            </a:r>
            <a:r>
              <a:rPr lang="id-ID" sz="2400" dirty="0">
                <a:latin typeface="Arno Pro Smbd Captio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tekanan</a:t>
            </a:r>
            <a:r>
              <a:rPr lang="en-US" sz="2400" dirty="0">
                <a:cs typeface="Times New Roman" pitchFamily="18" charset="0"/>
              </a:rPr>
              <a:t> gas </a:t>
            </a:r>
            <a:r>
              <a:rPr lang="en-US" sz="2400" dirty="0" err="1">
                <a:cs typeface="Times New Roman" pitchFamily="18" charset="0"/>
              </a:rPr>
              <a:t>diperbesar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melaju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kencang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mengakibatkan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400" i="1" dirty="0">
                <a:latin typeface="Arno Pro Smbd Caption" pitchFamily="18" charset="0"/>
                <a:cs typeface="Times New Roman" pitchFamily="18" charset="0"/>
              </a:rPr>
              <a:t>p implies q</a:t>
            </a:r>
            <a:r>
              <a:rPr lang="en-US" sz="24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400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</a:t>
            </a:r>
            <a:r>
              <a:rPr lang="en-US" sz="2400" dirty="0">
                <a:cs typeface="Times New Roman" pitchFamily="18" charset="0"/>
              </a:rPr>
              <a:t>Es yang </a:t>
            </a:r>
            <a:r>
              <a:rPr lang="en-US" sz="2400" dirty="0" err="1">
                <a:cs typeface="Times New Roman" pitchFamily="18" charset="0"/>
              </a:rPr>
              <a:t>mencair</a:t>
            </a:r>
            <a:r>
              <a:rPr lang="en-US" sz="2400" dirty="0">
                <a:cs typeface="Times New Roman" pitchFamily="18" charset="0"/>
              </a:rPr>
              <a:t> di </a:t>
            </a:r>
            <a:r>
              <a:rPr lang="en-US" sz="2400" dirty="0" err="1">
                <a:cs typeface="Times New Roman" pitchFamily="18" charset="0"/>
              </a:rPr>
              <a:t>kutub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mengakibatkan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permukaan</a:t>
            </a:r>
            <a:r>
              <a:rPr lang="en-US" sz="2400" dirty="0">
                <a:cs typeface="Times New Roman" pitchFamily="18" charset="0"/>
              </a:rPr>
              <a:t> air </a:t>
            </a:r>
            <a:r>
              <a:rPr lang="en-US" sz="2400" dirty="0" err="1">
                <a:cs typeface="Times New Roman" pitchFamily="18" charset="0"/>
              </a:rPr>
              <a:t>laut</a:t>
            </a:r>
            <a:r>
              <a:rPr lang="en-US" sz="2400" dirty="0">
                <a:cs typeface="Times New Roman" pitchFamily="18" charset="0"/>
              </a:rPr>
              <a:t> naik.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endParaRPr lang="id-ID" sz="2400" b="1" i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</a:t>
            </a:r>
            <a:r>
              <a:rPr lang="en-US" sz="2400" dirty="0">
                <a:cs typeface="Times New Roman" pitchFamily="18" charset="0"/>
              </a:rPr>
              <a:t>Orang </a:t>
            </a:r>
            <a:r>
              <a:rPr lang="en-US" sz="2400" dirty="0" err="1">
                <a:cs typeface="Times New Roman" pitchFamily="18" charset="0"/>
              </a:rPr>
              <a:t>itu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berangkat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diberi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ongkos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jalan</a:t>
            </a:r>
            <a:r>
              <a:rPr lang="en-US" sz="2400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latin typeface="Arno Pro Smbd Caption" pitchFamily="18" charset="0"/>
                <a:cs typeface="Times New Roman" pitchFamily="18" charset="0"/>
              </a:rPr>
              <a:t>Cara-cara mengekspresikan implikasi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:</a:t>
            </a:r>
            <a:r>
              <a:rPr lang="id-ID" sz="2800">
                <a:latin typeface="Arno Pro Smbd Caption" pitchFamily="18" charset="0"/>
                <a:cs typeface="Times New Roman" pitchFamily="18" charset="0"/>
              </a:rPr>
              <a:t> (lanjutan)</a:t>
            </a:r>
            <a:endParaRPr lang="en-US" sz="280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marL="0"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hanya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000" b="1" i="1" dirty="0">
              <a:latin typeface="Arno Pro Smbd Caption" pitchFamily="18" charset="0"/>
              <a:cs typeface="Times New Roman" pitchFamily="18" charset="0"/>
            </a:endParaRPr>
          </a:p>
          <a:p>
            <a:pPr marL="539750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>
                <a:cs typeface="Times New Roman" pitchFamily="18" charset="0"/>
              </a:rPr>
              <a:t>Ahmad </a:t>
            </a:r>
            <a:r>
              <a:rPr lang="en-US" sz="2000" dirty="0" err="1">
                <a:cs typeface="Times New Roman" pitchFamily="18" charset="0"/>
              </a:rPr>
              <a:t>bisa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mengambil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matakuliah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Teori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Bahasa</a:t>
            </a:r>
            <a:r>
              <a:rPr lang="en-US" sz="2000" dirty="0">
                <a:cs typeface="Times New Roman" pitchFamily="18" charset="0"/>
              </a:rPr>
              <a:t> Formal </a:t>
            </a:r>
            <a:r>
              <a:rPr lang="en-US" sz="2000" dirty="0" err="1">
                <a:cs typeface="Times New Roman" pitchFamily="18" charset="0"/>
              </a:rPr>
              <a:t>hanya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jika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ia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sudah</a:t>
            </a:r>
            <a:r>
              <a:rPr lang="en-US" sz="2000" dirty="0">
                <a:cs typeface="Times New Roman" pitchFamily="18" charset="0"/>
              </a:rPr>
              <a:t> lulus </a:t>
            </a:r>
            <a:r>
              <a:rPr lang="en-US" sz="2000" dirty="0" err="1">
                <a:cs typeface="Times New Roman" pitchFamily="18" charset="0"/>
              </a:rPr>
              <a:t>matakuliah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Matematika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Diskrit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  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hipotesis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sufficient condition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))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 err="1">
                <a:cs typeface="Times New Roman" pitchFamily="18" charset="0"/>
              </a:rPr>
              <a:t>Syarat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cukup</a:t>
            </a:r>
            <a:r>
              <a:rPr lang="en-US" sz="2000" dirty="0">
                <a:cs typeface="Times New Roman" pitchFamily="18" charset="0"/>
              </a:rPr>
              <a:t> agar lulus </a:t>
            </a:r>
            <a:r>
              <a:rPr lang="en-US" sz="2000" dirty="0" err="1">
                <a:cs typeface="Times New Roman" pitchFamily="18" charset="0"/>
              </a:rPr>
              <a:t>ujian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adalah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nilai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akhir</a:t>
            </a:r>
            <a:r>
              <a:rPr lang="en-US" sz="2000" dirty="0">
                <a:cs typeface="Times New Roman" pitchFamily="18" charset="0"/>
              </a:rPr>
              <a:t> &gt;=60.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   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 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konklusi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necessary condition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 )</a:t>
            </a:r>
            <a:endParaRPr lang="id-ID" sz="2000" dirty="0">
              <a:latin typeface="Arno Pro Smbd Caption" pitchFamily="18" charset="0"/>
              <a:cs typeface="Times New Roman" pitchFamily="18" charset="0"/>
            </a:endParaRPr>
          </a:p>
          <a:p>
            <a:pPr marL="539750" lvl="1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1800" dirty="0">
                <a:cs typeface="Times New Roman" pitchFamily="18" charset="0"/>
              </a:rPr>
              <a:t>Contoh : </a:t>
            </a:r>
            <a:r>
              <a:rPr lang="en-US" sz="1800" dirty="0" err="1">
                <a:cs typeface="Times New Roman" pitchFamily="18" charset="0"/>
              </a:rPr>
              <a:t>Syarat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perlu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bagi</a:t>
            </a:r>
            <a:r>
              <a:rPr lang="en-US" sz="1800" dirty="0">
                <a:cs typeface="Times New Roman" pitchFamily="18" charset="0"/>
              </a:rPr>
              <a:t> Indonesia agar </a:t>
            </a:r>
            <a:r>
              <a:rPr lang="en-US" sz="1800" dirty="0" err="1">
                <a:cs typeface="Times New Roman" pitchFamily="18" charset="0"/>
              </a:rPr>
              <a:t>ikut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Piala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Dunia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adalah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dengan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mengontrak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pemain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asing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kenamaan</a:t>
            </a:r>
            <a:r>
              <a:rPr lang="en-US" sz="18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bilamana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q whenever p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000" dirty="0">
              <a:latin typeface="Arno Pro Smbd Caption" pitchFamily="18" charset="0"/>
              <a:cs typeface="Times New Roman" pitchFamily="18" charset="0"/>
            </a:endParaRPr>
          </a:p>
          <a:p>
            <a:pPr marL="68263" indent="47148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 err="1">
                <a:cs typeface="Times New Roman" pitchFamily="18" charset="0"/>
              </a:rPr>
              <a:t>Banjir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bandang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terjadi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bilamana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hutan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ditebangi</a:t>
            </a:r>
            <a:r>
              <a:rPr lang="en-US" sz="2000" dirty="0">
                <a:cs typeface="Times New Roman" pitchFamily="18" charset="0"/>
              </a:rPr>
              <a:t>.</a:t>
            </a:r>
            <a:r>
              <a:rPr lang="en-US" sz="900" dirty="0">
                <a:cs typeface="Times New Roman" pitchFamily="18" charset="0"/>
              </a:rPr>
              <a:t>	</a:t>
            </a:r>
            <a:endParaRPr lang="en-US" sz="2000" dirty="0">
              <a:latin typeface="Arno Pro Smbd Caption" pitchFamily="18" charset="0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F1F9FE-0B08-45F1-8957-65174B9BC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474" y="0"/>
            <a:ext cx="6667725" cy="5360000"/>
          </a:xfrm>
        </p:spPr>
        <p:txBody>
          <a:bodyPr/>
          <a:lstStyle/>
          <a:p>
            <a:pPr lvl="0"/>
            <a:r>
              <a:rPr lang="en-ID" sz="4000" dirty="0"/>
              <a:t>MATERI AJAR</a:t>
            </a:r>
            <a:br>
              <a:rPr lang="en-ID" sz="4000" dirty="0"/>
            </a:br>
            <a:r>
              <a:rPr lang="en-ID" sz="4000" dirty="0"/>
              <a:t>&gt;&gt; </a:t>
            </a:r>
            <a:r>
              <a:rPr lang="en-ID" sz="4000" dirty="0" err="1"/>
              <a:t>Pengenalan</a:t>
            </a:r>
            <a:r>
              <a:rPr lang="en-ID" sz="4000" dirty="0"/>
              <a:t> </a:t>
            </a:r>
            <a:r>
              <a:rPr lang="en-ID" sz="4000" dirty="0" err="1"/>
              <a:t>proposisi</a:t>
            </a:r>
            <a:br>
              <a:rPr lang="en-ID" sz="4000" dirty="0"/>
            </a:br>
            <a:r>
              <a:rPr lang="en-ID" sz="4000" dirty="0"/>
              <a:t>&gt;&gt; </a:t>
            </a:r>
            <a:r>
              <a:rPr lang="en-ID" sz="4000" dirty="0" err="1"/>
              <a:t>Formulasi</a:t>
            </a:r>
            <a:r>
              <a:rPr lang="en-ID" sz="4000" dirty="0"/>
              <a:t> </a:t>
            </a:r>
            <a:r>
              <a:rPr lang="en-ID" sz="4000" dirty="0" err="1"/>
              <a:t>proposisi</a:t>
            </a:r>
            <a:br>
              <a:rPr lang="en-ID" sz="4000" dirty="0"/>
            </a:br>
            <a:r>
              <a:rPr lang="en-ID" sz="4000" dirty="0"/>
              <a:t>&gt;&gt; </a:t>
            </a:r>
            <a:r>
              <a:rPr lang="en-ID" sz="4000" dirty="0" err="1"/>
              <a:t>Tabel</a:t>
            </a:r>
            <a:r>
              <a:rPr lang="en-ID" sz="4000" dirty="0"/>
              <a:t> </a:t>
            </a:r>
            <a:r>
              <a:rPr lang="en-ID" sz="4000" dirty="0" err="1"/>
              <a:t>kebenaran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253609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41929"/>
              </p:ext>
            </p:extLst>
          </p:nvPr>
        </p:nvGraphicFramePr>
        <p:xfrm>
          <a:off x="685800" y="1455800"/>
          <a:ext cx="7772400" cy="50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Document" r:id="rId3" imgW="5486400" imgH="3912108" progId="Word.Document.8">
                  <p:embed/>
                </p:oleObj>
              </mc:Choice>
              <mc:Fallback>
                <p:oleObj name="Document" r:id="rId3" imgW="5486400" imgH="391210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55800"/>
                        <a:ext cx="7772400" cy="50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16093"/>
              </p:ext>
            </p:extLst>
          </p:nvPr>
        </p:nvGraphicFramePr>
        <p:xfrm>
          <a:off x="914400" y="-7374"/>
          <a:ext cx="7748588" cy="66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Document" r:id="rId3" imgW="6839712" imgH="5839968" progId="Word.Document.8">
                  <p:embed/>
                </p:oleObj>
              </mc:Choice>
              <mc:Fallback>
                <p:oleObj name="Document" r:id="rId3" imgW="6839712" imgH="58399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-7374"/>
                        <a:ext cx="7748588" cy="661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yang </a:t>
            </a:r>
            <a:r>
              <a:rPr lang="en-US" sz="2400" dirty="0" err="1"/>
              <a:t>dipentingkan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premis</a:t>
            </a:r>
            <a:r>
              <a:rPr lang="en-US" sz="2400" dirty="0"/>
              <a:t> dan </a:t>
            </a:r>
            <a:r>
              <a:rPr lang="en-US" sz="2400" dirty="0" err="1"/>
              <a:t>konsekuen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dan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.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valid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:</a:t>
            </a:r>
          </a:p>
          <a:p>
            <a:pPr marL="342900" indent="-342900"/>
            <a:endParaRPr lang="en-US" sz="2400" dirty="0"/>
          </a:p>
          <a:p>
            <a:pPr>
              <a:buNone/>
            </a:pPr>
            <a:r>
              <a:rPr lang="en-US" sz="2400" dirty="0"/>
              <a:t>	“</a:t>
            </a:r>
            <a:r>
              <a:rPr lang="en-US" sz="2400" dirty="0" err="1"/>
              <a:t>Jika</a:t>
            </a:r>
            <a:r>
              <a:rPr lang="en-US" sz="2400" dirty="0"/>
              <a:t> 1 + 1 = 2 </a:t>
            </a:r>
            <a:r>
              <a:rPr lang="en-US" sz="2400" dirty="0" err="1"/>
              <a:t>maka</a:t>
            </a:r>
            <a:r>
              <a:rPr lang="en-US" sz="2400" dirty="0"/>
              <a:t> Paris </a:t>
            </a:r>
            <a:r>
              <a:rPr lang="en-US" sz="2400" dirty="0" err="1"/>
              <a:t>ibukota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”</a:t>
            </a:r>
          </a:p>
          <a:p>
            <a:pPr>
              <a:buNone/>
            </a:pPr>
            <a:r>
              <a:rPr lang="en-US" sz="2400" dirty="0"/>
              <a:t>	“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938916"/>
              </p:ext>
            </p:extLst>
          </p:nvPr>
        </p:nvGraphicFramePr>
        <p:xfrm>
          <a:off x="1123950" y="152400"/>
          <a:ext cx="7010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Document" r:id="rId3" imgW="5486400" imgH="4913376" progId="Word.Document.8">
                  <p:embed/>
                </p:oleObj>
              </mc:Choice>
              <mc:Fallback>
                <p:oleObj name="Document" r:id="rId3" imgW="5486400" imgH="491337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52400"/>
                        <a:ext cx="7010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Soal Latihan 2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800" dirty="0" err="1">
                <a:cs typeface="Times New Roman" pitchFamily="18" charset="0"/>
              </a:rPr>
              <a:t>Nyatakan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pernyataan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berikut</a:t>
            </a:r>
            <a:r>
              <a:rPr lang="en-US" sz="2800" dirty="0"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 “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tidak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dapat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terdaftar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pemilih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dalam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jika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berusia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bawah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17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tahun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kecuali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kalau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sudah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menikah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”.</a:t>
            </a:r>
          </a:p>
          <a:p>
            <a:pPr algn="just">
              <a:buFontTx/>
              <a:buNone/>
              <a:defRPr/>
            </a:pPr>
            <a:endParaRPr lang="en-US" sz="2800" dirty="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dirty="0" err="1">
                <a:cs typeface="Times New Roman" pitchFamily="18" charset="0"/>
              </a:rPr>
              <a:t>dalam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notasi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simbolik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/>
              <a:t>Penyelesaian Soal Latihan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Anda tidak dapat terdaftar sebagai pemilih dalam Pemilu  </a:t>
            </a:r>
            <a:r>
              <a:rPr lang="en-US" sz="2400" u="sng">
                <a:cs typeface="Times New Roman" panose="02020603050405020304" pitchFamily="18" charset="0"/>
              </a:rPr>
              <a:t>jika</a:t>
            </a:r>
            <a:r>
              <a:rPr lang="en-US" sz="2400">
                <a:cs typeface="Times New Roman" panose="02020603050405020304" pitchFamily="18" charset="0"/>
              </a:rPr>
              <a:t> anda berusia di bawah 17 tahun kecuali kalau anda sudah menikah”.</a:t>
            </a:r>
          </a:p>
          <a:p>
            <a:pPr eaLnBrk="1" hangingPunct="1">
              <a:buFontTx/>
              <a:buNone/>
            </a:pPr>
            <a:r>
              <a:rPr lang="en-US" sz="2800"/>
              <a:t>   	</a:t>
            </a:r>
          </a:p>
          <a:p>
            <a:pPr eaLnBrk="1" hangingPunct="1">
              <a:buFontTx/>
              <a:buNone/>
            </a:pPr>
            <a:r>
              <a:rPr lang="en-US" sz="2400"/>
              <a:t>    Format: </a:t>
            </a:r>
            <a:r>
              <a:rPr lang="en-US" sz="2400" i="1"/>
              <a:t>q</a:t>
            </a:r>
            <a:r>
              <a:rPr lang="en-US" sz="2400"/>
              <a:t> jika </a:t>
            </a:r>
            <a:r>
              <a:rPr lang="en-US" sz="2400" i="1"/>
              <a:t>p</a:t>
            </a:r>
          </a:p>
          <a:p>
            <a:pPr eaLnBrk="1" hangingPunct="1">
              <a:buFontTx/>
              <a:buNone/>
            </a:pPr>
            <a:endParaRPr lang="en-US" sz="2400" i="1"/>
          </a:p>
          <a:p>
            <a:pPr eaLnBrk="1" hangingPunct="1">
              <a:buFontTx/>
              <a:buNone/>
            </a:pPr>
            <a:r>
              <a:rPr lang="en-US" sz="2000" i="1"/>
              <a:t>    </a:t>
            </a:r>
            <a:r>
              <a:rPr lang="en-US" sz="2400"/>
              <a:t>Susun ulang ke bentuk standard:  Jika </a:t>
            </a:r>
            <a:r>
              <a:rPr lang="en-US" sz="2400" i="1"/>
              <a:t>p</a:t>
            </a:r>
            <a:r>
              <a:rPr lang="en-US" sz="2400"/>
              <a:t>, maka </a:t>
            </a:r>
            <a:r>
              <a:rPr lang="en-US" sz="2400" i="1"/>
              <a:t>q</a:t>
            </a:r>
          </a:p>
          <a:p>
            <a:pPr eaLnBrk="1" hangingPunct="1">
              <a:buFontTx/>
              <a:buNone/>
            </a:pPr>
            <a:endParaRPr lang="en-US" sz="2400" i="1"/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Jika anda berusia di bawah 17 tahun, kecuali kalau anda sudah menikah, maka anda tidak dapat terdaftar sebagai pemilih dalam Pemilu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7581900" cy="486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kecuali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kalau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en-US" sz="2000" i="1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800" i="1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m</a:t>
            </a:r>
            <a:r>
              <a:rPr lang="en-US" sz="2400" dirty="0">
                <a:cs typeface="Times New Roman" panose="02020603050405020304" pitchFamily="18" charset="0"/>
              </a:rPr>
              <a:t> : Anda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 : Anda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cs typeface="Times New Roman" panose="02020603050405020304" pitchFamily="18" charset="0"/>
              </a:rPr>
              <a:t> : Anda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atas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ditulis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	        (</a:t>
            </a:r>
            <a:r>
              <a:rPr lang="en-US" sz="2400" i="1" dirty="0">
                <a:cs typeface="Times New Roman" panose="02020603050405020304" pitchFamily="18" charset="0"/>
              </a:rPr>
              <a:t>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ꓦ</a:t>
            </a:r>
            <a:r>
              <a:rPr lang="en-US" sz="2400" dirty="0"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)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400" dirty="0"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cs typeface="Times New Roman" panose="02020603050405020304" pitchFamily="18" charset="0"/>
              </a:rPr>
              <a:t>	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95A0-613E-4824-80E7-28E89313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Buat</a:t>
            </a:r>
            <a:r>
              <a:rPr lang="en-ID" dirty="0"/>
              <a:t> table </a:t>
            </a:r>
            <a:r>
              <a:rPr lang="en-ID" dirty="0" err="1"/>
              <a:t>kebenaran</a:t>
            </a:r>
            <a:r>
              <a:rPr lang="en-ID" dirty="0"/>
              <a:t> </a:t>
            </a: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FE717B53-811A-4870-8958-24F1E0B9BD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14659"/>
              </p:ext>
            </p:extLst>
          </p:nvPr>
        </p:nvGraphicFramePr>
        <p:xfrm>
          <a:off x="685801" y="1749206"/>
          <a:ext cx="3886200" cy="568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3" imgW="1294838" imgH="215806" progId="Equation.3">
                  <p:embed/>
                </p:oleObj>
              </mc:Choice>
              <mc:Fallback>
                <p:oleObj name="Equation" r:id="rId3" imgW="1294838" imgH="215806" progId="Equation.3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749206"/>
                        <a:ext cx="3886200" cy="5683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345369A-55F3-40EE-8140-3A589FB97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189275"/>
              </p:ext>
            </p:extLst>
          </p:nvPr>
        </p:nvGraphicFramePr>
        <p:xfrm>
          <a:off x="707409" y="2520092"/>
          <a:ext cx="4343399" cy="55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5" imgW="1790700" imgH="215900" progId="Equation.3">
                  <p:embed/>
                </p:oleObj>
              </mc:Choice>
              <mc:Fallback>
                <p:oleObj name="Equation" r:id="rId5" imgW="1790700" imgH="215900" progId="Equation.3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409" y="2520092"/>
                        <a:ext cx="4343399" cy="557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BABE51-8CD7-4EA4-8D7D-0DF533B969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56832"/>
              </p:ext>
            </p:extLst>
          </p:nvPr>
        </p:nvGraphicFramePr>
        <p:xfrm>
          <a:off x="775078" y="3920859"/>
          <a:ext cx="3886199" cy="57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7" imgW="1473200" imgH="215900" progId="Equation.3">
                  <p:embed/>
                </p:oleObj>
              </mc:Choice>
              <mc:Fallback>
                <p:oleObj name="Equation" r:id="rId7" imgW="1473200" imgH="215900" progId="Equation.3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78" y="3920859"/>
                        <a:ext cx="3886199" cy="576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E04DF72C-C443-406E-91AE-3830E4BAA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821412"/>
              </p:ext>
            </p:extLst>
          </p:nvPr>
        </p:nvGraphicFramePr>
        <p:xfrm>
          <a:off x="738684" y="4614418"/>
          <a:ext cx="5352061" cy="60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9" imgW="1954951" imgH="215806" progId="Equation.3">
                  <p:embed/>
                </p:oleObj>
              </mc:Choice>
              <mc:Fallback>
                <p:oleObj name="Equation" r:id="rId9" imgW="1954951" imgH="215806" progId="Equation.3">
                  <p:embed/>
                  <p:pic>
                    <p:nvPicPr>
                      <p:cNvPr id="1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84" y="4614418"/>
                        <a:ext cx="5352061" cy="6004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>
            <a:extLst>
              <a:ext uri="{FF2B5EF4-FFF2-40B4-BE49-F238E27FC236}">
                <a16:creationId xmlns:a16="http://schemas.microsoft.com/office/drawing/2014/main" id="{E2FB48D1-B66B-4F0E-A34A-4DC2FE02A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058577"/>
              </p:ext>
            </p:extLst>
          </p:nvPr>
        </p:nvGraphicFramePr>
        <p:xfrm>
          <a:off x="721057" y="3199123"/>
          <a:ext cx="3886199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11" imgW="1459866" imgH="215806" progId="Equation.3">
                  <p:embed/>
                </p:oleObj>
              </mc:Choice>
              <mc:Fallback>
                <p:oleObj name="Equation" r:id="rId11" imgW="1459866" imgH="215806" progId="Equation.3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7" y="3199123"/>
                        <a:ext cx="3886199" cy="58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CFA509-7EE4-4123-B104-7E5AA6A291B6}"/>
              </a:ext>
            </a:extLst>
          </p:cNvPr>
          <p:cNvSpPr txBox="1"/>
          <p:nvPr/>
        </p:nvSpPr>
        <p:spPr>
          <a:xfrm>
            <a:off x="228600" y="1762366"/>
            <a:ext cx="106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endParaRPr lang="en-ID" dirty="0"/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A2084FA2-A97D-4FD8-97AA-6FBEA3CBA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183744"/>
              </p:ext>
            </p:extLst>
          </p:nvPr>
        </p:nvGraphicFramePr>
        <p:xfrm>
          <a:off x="747215" y="5393843"/>
          <a:ext cx="5352061" cy="58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13" imgW="2019300" imgH="215900" progId="Equation.3">
                  <p:embed/>
                </p:oleObj>
              </mc:Choice>
              <mc:Fallback>
                <p:oleObj name="Equation" r:id="rId13" imgW="2019300" imgH="215900" progId="Equation.3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15" y="5393843"/>
                        <a:ext cx="5352061" cy="5806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4802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58918"/>
            <a:ext cx="6724500" cy="998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C000"/>
                </a:solidFill>
              </a:rPr>
              <a:t>TUGAS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/>
              <a:t>Ubah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ekspresi</a:t>
            </a:r>
            <a:r>
              <a:rPr lang="en-US" sz="2800" dirty="0"/>
              <a:t> </a:t>
            </a:r>
            <a:r>
              <a:rPr lang="en-US" sz="2800" dirty="0" err="1"/>
              <a:t>logika</a:t>
            </a:r>
            <a:r>
              <a:rPr lang="en-US" sz="2800" dirty="0"/>
              <a:t> (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simbolik</a:t>
            </a:r>
            <a:r>
              <a:rPr lang="en-US" dirty="0"/>
              <a:t>)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1. Anda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mengakses</a:t>
            </a:r>
            <a:r>
              <a:rPr lang="en-US" sz="2800" dirty="0"/>
              <a:t> internet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kampus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2. Anda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menaiki</a:t>
            </a:r>
            <a:r>
              <a:rPr lang="en-US" sz="2800" dirty="0"/>
              <a:t> </a:t>
            </a:r>
            <a:r>
              <a:rPr lang="en-US" sz="2800" i="1" dirty="0"/>
              <a:t>roller coaster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tingginya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150 cm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berusia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16 </a:t>
            </a:r>
            <a:r>
              <a:rPr lang="en-US" sz="2800" dirty="0" err="1"/>
              <a:t>tahun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4013" indent="-354013" algn="just" defTabSz="90011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3. Sebagian besar orang percaya bahwa harimau Jawa sudah lama punah. Tetapi, pada suatu hari Amir membuat pernyataan-pernyataan kontroversial sebagai berikut: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	(a)   Saya melihat harimau di hutan.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	(b)  Jika saya melihat harimau di hutan, maka saya juga melihat serigala.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	Misalkan kita diberitahu bahwa Amir kadang-kadang suka berbohong dan kadang-kadang jujur. Gunakan tabel kebenaran untuk memeriksa apakah Amir benar-benar melihat harimau di hutan?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 err="1">
                <a:cs typeface="Times New Roman" panose="02020603050405020304" pitchFamily="18" charset="0"/>
              </a:rPr>
              <a:t>Logika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765000"/>
            <a:ext cx="7581900" cy="4864400"/>
          </a:xfrm>
        </p:spPr>
        <p:txBody>
          <a:bodyPr/>
          <a:lstStyle/>
          <a:p>
            <a:pPr marL="457200" indent="-457200" algn="just"/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Logika merupakan dasar dari semua penalaran (</a:t>
            </a:r>
            <a:r>
              <a:rPr lang="en-US" sz="2800" i="1">
                <a:latin typeface="Perpetua" panose="02020502060401020303" pitchFamily="18" charset="0"/>
                <a:cs typeface="Times New Roman" panose="02020603050405020304" pitchFamily="18" charset="0"/>
              </a:rPr>
              <a:t>reasoning</a:t>
            </a:r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).  </a:t>
            </a:r>
            <a:endParaRPr lang="en-US" sz="2800" b="1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Penalaran didasarkan pada hubungan antara pernyataan (</a:t>
            </a:r>
            <a:r>
              <a:rPr lang="en-US" sz="2800" i="1">
                <a:latin typeface="Perpetua" panose="02020502060401020303" pitchFamily="18" charset="0"/>
                <a:cs typeface="Times New Roman" panose="02020603050405020304" pitchFamily="18" charset="0"/>
              </a:rPr>
              <a:t>statements</a:t>
            </a:r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/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Logika adalah ilmu yang mempelajari cara mengambil kesimpulan </a:t>
            </a:r>
          </a:p>
          <a:p>
            <a:pPr marL="457200" indent="-457200" algn="just"/>
            <a:endParaRPr lang="en-US" sz="2800" b="1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endParaRPr lang="en-US" sz="2800">
              <a:latin typeface="Perpetua" panose="0202050206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" y="5802698"/>
            <a:ext cx="2941320" cy="71768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1066800" y="2514600"/>
            <a:ext cx="6461125" cy="1066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None/>
            </a:pPr>
            <a:r>
              <a:rPr lang="en-US" sz="24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Pernyataan atau kalimat deklaratif yang bernilai benar (</a:t>
            </a:r>
            <a:r>
              <a:rPr lang="en-US" sz="2400" i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true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) atau salah (</a:t>
            </a:r>
            <a:r>
              <a:rPr lang="en-US" sz="2400" i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false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), tetapi tidak keduanya. </a:t>
            </a:r>
          </a:p>
          <a:p>
            <a:pPr algn="ctr">
              <a:buNone/>
            </a:pP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368300"/>
            <a:ext cx="5657850" cy="998538"/>
          </a:xfrm>
        </p:spPr>
        <p:txBody>
          <a:bodyPr/>
          <a:lstStyle/>
          <a:p>
            <a:pPr>
              <a:defRPr/>
            </a:pPr>
            <a:r>
              <a:rPr lang="en-US" sz="4800" b="1">
                <a:cs typeface="Times New Roman" panose="02020603050405020304" pitchFamily="18" charset="0"/>
              </a:rPr>
              <a:t>Proposisi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789406" y="837200"/>
            <a:ext cx="7343100" cy="167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“Gajah lebih besar daripada tikus.”</a:t>
            </a:r>
            <a:endParaRPr lang="en-US" sz="2400" b="1" i="1"/>
          </a:p>
        </p:txBody>
      </p:sp>
      <p:sp>
        <p:nvSpPr>
          <p:cNvPr id="116739" name="Rectangle 2051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0" name="Rectangle 2052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1" name="Rectangle 2053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6742" name="Rectangle 2054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3" name="Rectangle 2055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4" name="Rectangle 2056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81DF15-F6A1-4153-BD7C-CC56C2E0A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bldLvl="2" autoUpdateAnimBg="0"/>
      <p:bldP spid="116739" grpId="0" build="p" bldLvl="2" autoUpdateAnimBg="0"/>
      <p:bldP spid="116740" grpId="0" build="p" bldLvl="2" autoUpdateAnimBg="0"/>
      <p:bldP spid="116741" grpId="0" build="p" bldLvl="2" autoUpdateAnimBg="0"/>
      <p:bldP spid="116742" grpId="0" build="p" bldLvl="2" autoUpdateAnimBg="0"/>
      <p:bldP spid="116743" grpId="0" autoUpdateAnimBg="0"/>
      <p:bldP spid="11674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913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“520 &lt; 111”</a:t>
            </a:r>
            <a:endParaRPr lang="en-US" sz="2400" b="1" i="1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SALAH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D72F22-0BF5-4EC7-8455-D80B40CBA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bldLvl="2" autoUpdateAnimBg="0"/>
      <p:bldP spid="117763" grpId="0" build="p" bldLvl="2" autoUpdateAnimBg="0"/>
      <p:bldP spid="117764" grpId="0" build="p" bldLvl="2" autoUpdateAnimBg="0"/>
      <p:bldP spid="117765" grpId="0" build="p" bldLvl="2" autoUpdateAnimBg="0"/>
      <p:bldP spid="117766" grpId="0" build="p" bldLvl="2" autoUpdateAnimBg="0"/>
      <p:bldP spid="117767" grpId="0" autoUpdateAnimBg="0"/>
      <p:bldP spid="117768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61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“y &gt; 5”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57200" y="3657600"/>
            <a:ext cx="8382000" cy="243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id-ID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jenis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kita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sebagai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atau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kalimat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terbuka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57200" y="222885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7543800" y="230505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457200" y="29718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086600" y="2971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E0F2BE-2456-4AC5-89AA-225121D44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bldLvl="2" autoUpdateAnimBg="0"/>
      <p:bldP spid="118787" grpId="0" autoUpdateAnimBg="0"/>
      <p:bldP spid="118788" grpId="0" build="p" bldLvl="2" autoUpdateAnimBg="0"/>
      <p:bldP spid="118789" grpId="0" build="p" bldLvl="2" autoUpdateAnimBg="0"/>
      <p:bldP spid="118790" grpId="0" build="p" bldLvl="2" autoUpdateAnimBg="0"/>
      <p:bldP spid="11879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68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“Tolong untuk tidak tidur selama kuliah”</a:t>
            </a:r>
            <a:endParaRPr lang="en-US" sz="2400" b="1" i="1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162800" y="2209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162800" y="40386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57200" y="2971800"/>
            <a:ext cx="57912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 adalah sebuah permintaan.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57200" y="22098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457200" y="39624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BCC155-CE55-45D1-97B0-9B8B0BB31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bldLvl="2" autoUpdateAnimBg="0"/>
      <p:bldP spid="120835" grpId="0" build="p" bldLvl="2" autoUpdateAnimBg="0"/>
      <p:bldP spid="120836" grpId="0" build="p" bldLvl="2" autoUpdateAnimBg="0"/>
      <p:bldP spid="120838" grpId="0" autoUpdateAnimBg="0"/>
      <p:bldP spid="120839" grpId="0" build="p" bldLvl="2" autoUpdateAnimBg="0"/>
      <p:bldP spid="120840" grpId="0" build="p" bldLvl="2" autoUpdateAnimBg="0"/>
    </p:bld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William</Template>
  <TotalTime>2275</TotalTime>
  <Words>593</Words>
  <Application>Microsoft Office PowerPoint</Application>
  <PresentationFormat>On-screen Show (4:3)</PresentationFormat>
  <Paragraphs>184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Arno Pro Smbd Caption</vt:lpstr>
      <vt:lpstr>Calibri</vt:lpstr>
      <vt:lpstr>Dosis</vt:lpstr>
      <vt:lpstr>Perpetua</vt:lpstr>
      <vt:lpstr>Roboto</vt:lpstr>
      <vt:lpstr>Times New Roman</vt:lpstr>
      <vt:lpstr>William template</vt:lpstr>
      <vt:lpstr>Document</vt:lpstr>
      <vt:lpstr>Equation</vt:lpstr>
      <vt:lpstr>LOGIKA PROPOSISI</vt:lpstr>
      <vt:lpstr>TUJUAN PEMBELAJARAN</vt:lpstr>
      <vt:lpstr>MATERI AJAR &gt;&gt; Pengenalan proposisi &gt;&gt; Formulasi proposisi &gt;&gt; Tabel kebenaran</vt:lpstr>
      <vt:lpstr>Logika</vt:lpstr>
      <vt:lpstr>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Formulasi </vt:lpstr>
      <vt:lpstr>Mengkombinasikan 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Hukum-hukum Logika</vt:lpstr>
      <vt:lpstr>PowerPoint Presentation</vt:lpstr>
      <vt:lpstr>Soal Latihan 1</vt:lpstr>
      <vt:lpstr>Penyelesaian Soal Latihan 1</vt:lpstr>
      <vt:lpstr>Disjungsi Eksklusif</vt:lpstr>
      <vt:lpstr>PowerPoint Presentation</vt:lpstr>
      <vt:lpstr>Proposisi Bersyarat  (kondisional atau implikasi)</vt:lpstr>
      <vt:lpstr>PowerPoint Presentation</vt:lpstr>
      <vt:lpstr>Cara-cara mengekspresikan implikasi p  q</vt:lpstr>
      <vt:lpstr>Cara-cara mengekspresikan implikasi p  q: (lanjutan)</vt:lpstr>
      <vt:lpstr>PowerPoint Presentation</vt:lpstr>
      <vt:lpstr>PowerPoint Presentation</vt:lpstr>
      <vt:lpstr>PowerPoint Presentation</vt:lpstr>
      <vt:lpstr>PowerPoint Presentation</vt:lpstr>
      <vt:lpstr>Soal Latihan 2</vt:lpstr>
      <vt:lpstr>Penyelesaian Soal Latihan 2</vt:lpstr>
      <vt:lpstr>PowerPoint Presentation</vt:lpstr>
      <vt:lpstr>Buat table kebenaran </vt:lpstr>
      <vt:lpstr>TUGAS </vt:lpstr>
      <vt:lpstr>PowerPoint Presentation</vt:lpstr>
    </vt:vector>
  </TitlesOfParts>
  <Company>if-itb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(logic)</dc:title>
  <dc:creator>Customer</dc:creator>
  <cp:lastModifiedBy>indiwidi</cp:lastModifiedBy>
  <cp:revision>94</cp:revision>
  <dcterms:created xsi:type="dcterms:W3CDTF">2006-08-18T08:31:36Z</dcterms:created>
  <dcterms:modified xsi:type="dcterms:W3CDTF">2019-03-10T09:07:39Z</dcterms:modified>
</cp:coreProperties>
</file>