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9" r:id="rId6"/>
    <p:sldId id="281" r:id="rId7"/>
    <p:sldId id="282" r:id="rId8"/>
    <p:sldId id="284" r:id="rId9"/>
    <p:sldId id="288" r:id="rId10"/>
    <p:sldId id="289" r:id="rId11"/>
    <p:sldId id="290" r:id="rId12"/>
    <p:sldId id="271" r:id="rId13"/>
    <p:sldId id="272" r:id="rId14"/>
    <p:sldId id="273" r:id="rId15"/>
    <p:sldId id="274" r:id="rId16"/>
    <p:sldId id="275"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575E89-AF8F-428E-83A4-B83B18FEBD3B}"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75E89-AF8F-428E-83A4-B83B18FEBD3B}"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75E89-AF8F-428E-83A4-B83B18FEBD3B}"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75E89-AF8F-428E-83A4-B83B18FEBD3B}"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575E89-AF8F-428E-83A4-B83B18FEBD3B}"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575E89-AF8F-428E-83A4-B83B18FEBD3B}"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575E89-AF8F-428E-83A4-B83B18FEBD3B}"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575E89-AF8F-428E-83A4-B83B18FEBD3B}"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75E89-AF8F-428E-83A4-B83B18FEBD3B}" type="datetimeFigureOut">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75E89-AF8F-428E-83A4-B83B18FEBD3B}"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75E89-AF8F-428E-83A4-B83B18FEBD3B}"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4B35F-89AA-4C91-B5DD-85986BB742B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75E89-AF8F-428E-83A4-B83B18FEBD3B}" type="datetimeFigureOut">
              <a:rPr lang="en-US" smtClean="0"/>
              <a:t>3/6/2018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4B35F-89AA-4C91-B5DD-85986BB742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hyperlink" Target="http://superphysics.netfirms.com/t240754a.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 L U I D A   S T A T I 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normAutofit/>
          </a:bodyPr>
          <a:lstStyle/>
          <a:p>
            <a:r>
              <a:rPr lang="en-US" dirty="0" err="1"/>
              <a:t>Hukum</a:t>
            </a:r>
            <a:r>
              <a:rPr lang="en-US" dirty="0"/>
              <a:t> Archimedes </a:t>
            </a:r>
            <a:r>
              <a:rPr lang="en-US" dirty="0" smtClean="0"/>
              <a:t>(3)</a:t>
            </a:r>
            <a:endParaRPr lang="en-US" dirty="0" smtClean="0">
              <a:solidFill>
                <a:srgbClr val="FF0000"/>
              </a:solidFill>
            </a:endParaRPr>
          </a:p>
        </p:txBody>
      </p:sp>
      <p:sp>
        <p:nvSpPr>
          <p:cNvPr id="77836" name="Rectangle 12"/>
          <p:cNvSpPr>
            <a:spLocks noChangeArrowheads="1"/>
          </p:cNvSpPr>
          <p:nvPr/>
        </p:nvSpPr>
        <p:spPr bwMode="auto">
          <a:xfrm>
            <a:off x="457200" y="3671888"/>
            <a:ext cx="2438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sz="1800">
                <a:solidFill>
                  <a:srgbClr val="000C00"/>
                </a:solidFill>
              </a:rPr>
              <a:t>Benda melayang</a:t>
            </a:r>
          </a:p>
        </p:txBody>
      </p:sp>
      <p:sp>
        <p:nvSpPr>
          <p:cNvPr id="77846" name="Rectangle 22"/>
          <p:cNvSpPr>
            <a:spLocks noChangeArrowheads="1"/>
          </p:cNvSpPr>
          <p:nvPr/>
        </p:nvSpPr>
        <p:spPr bwMode="auto">
          <a:xfrm>
            <a:off x="533400" y="4343400"/>
            <a:ext cx="2133600" cy="1320800"/>
          </a:xfrm>
          <a:prstGeom prst="rect">
            <a:avLst/>
          </a:prstGeom>
          <a:solidFill>
            <a:srgbClr val="FFFF00"/>
          </a:solidFill>
          <a:ln w="9525" algn="ctr">
            <a:solidFill>
              <a:srgbClr val="000C00"/>
            </a:solidFill>
            <a:miter lim="800000"/>
            <a:headEnd/>
            <a:tailEnd/>
          </a:ln>
        </p:spPr>
        <p:txBody>
          <a:bodyPr>
            <a:spAutoFit/>
          </a:bodyPr>
          <a:lstStyle/>
          <a:p>
            <a:pPr algn="l"/>
            <a:r>
              <a:rPr lang="en-US">
                <a:solidFill>
                  <a:srgbClr val="000C00"/>
                </a:solidFill>
              </a:rPr>
              <a:t>       F</a:t>
            </a:r>
            <a:r>
              <a:rPr lang="en-US" baseline="-25000">
                <a:solidFill>
                  <a:srgbClr val="000C00"/>
                </a:solidFill>
              </a:rPr>
              <a:t>A</a:t>
            </a:r>
            <a:r>
              <a:rPr lang="en-US">
                <a:solidFill>
                  <a:srgbClr val="000C00"/>
                </a:solidFill>
              </a:rPr>
              <a:t> = w</a:t>
            </a:r>
          </a:p>
          <a:p>
            <a:pPr algn="l"/>
            <a:r>
              <a:rPr lang="en-US">
                <a:solidFill>
                  <a:srgbClr val="000C00"/>
                </a:solidFill>
              </a:rPr>
              <a:t>    m</a:t>
            </a:r>
            <a:r>
              <a:rPr lang="en-US" baseline="-25000">
                <a:solidFill>
                  <a:srgbClr val="000C00"/>
                </a:solidFill>
              </a:rPr>
              <a:t>f</a:t>
            </a:r>
            <a:r>
              <a:rPr lang="en-US">
                <a:solidFill>
                  <a:srgbClr val="000C00"/>
                </a:solidFill>
              </a:rPr>
              <a:t> g = m</a:t>
            </a:r>
            <a:r>
              <a:rPr lang="en-US" baseline="-25000">
                <a:solidFill>
                  <a:srgbClr val="000C00"/>
                </a:solidFill>
              </a:rPr>
              <a:t>b</a:t>
            </a:r>
            <a:r>
              <a:rPr lang="en-US">
                <a:solidFill>
                  <a:srgbClr val="000C00"/>
                </a:solidFill>
              </a:rPr>
              <a:t> g</a:t>
            </a:r>
          </a:p>
          <a:p>
            <a:pPr algn="l"/>
            <a:r>
              <a:rPr lang="en-US">
                <a:solidFill>
                  <a:srgbClr val="000C00"/>
                </a:solidFill>
              </a:rPr>
              <a:t>V</a:t>
            </a:r>
            <a:r>
              <a:rPr lang="en-US" baseline="-25000">
                <a:solidFill>
                  <a:srgbClr val="000C00"/>
                </a:solidFill>
              </a:rPr>
              <a:t>f</a:t>
            </a:r>
            <a:r>
              <a:rPr lang="en-US">
                <a:solidFill>
                  <a:srgbClr val="000C00"/>
                </a:solidFill>
              </a:rPr>
              <a:t> </a:t>
            </a:r>
            <a:r>
              <a:rPr lang="el-GR">
                <a:solidFill>
                  <a:srgbClr val="000C00"/>
                </a:solidFill>
              </a:rPr>
              <a:t>ρ</a:t>
            </a:r>
            <a:r>
              <a:rPr lang="en-US" baseline="-25000">
                <a:solidFill>
                  <a:srgbClr val="000C00"/>
                </a:solidFill>
              </a:rPr>
              <a:t>f</a:t>
            </a:r>
            <a:r>
              <a:rPr lang="en-US">
                <a:solidFill>
                  <a:srgbClr val="000C00"/>
                </a:solidFill>
              </a:rPr>
              <a:t> g = V</a:t>
            </a:r>
            <a:r>
              <a:rPr lang="en-US" baseline="-25000">
                <a:solidFill>
                  <a:srgbClr val="000C00"/>
                </a:solidFill>
              </a:rPr>
              <a:t>b</a:t>
            </a:r>
            <a:r>
              <a:rPr lang="en-US">
                <a:solidFill>
                  <a:srgbClr val="000C00"/>
                </a:solidFill>
              </a:rPr>
              <a:t> </a:t>
            </a:r>
            <a:r>
              <a:rPr lang="el-GR">
                <a:solidFill>
                  <a:srgbClr val="000C00"/>
                </a:solidFill>
              </a:rPr>
              <a:t>ρ</a:t>
            </a:r>
            <a:r>
              <a:rPr lang="en-US" baseline="-25000">
                <a:solidFill>
                  <a:srgbClr val="000C00"/>
                </a:solidFill>
              </a:rPr>
              <a:t>b</a:t>
            </a:r>
            <a:r>
              <a:rPr lang="en-US">
                <a:solidFill>
                  <a:srgbClr val="000C00"/>
                </a:solidFill>
              </a:rPr>
              <a:t> g</a:t>
            </a:r>
          </a:p>
          <a:p>
            <a:pPr algn="l"/>
            <a:r>
              <a:rPr lang="en-US">
                <a:solidFill>
                  <a:srgbClr val="000C00"/>
                </a:solidFill>
              </a:rPr>
              <a:t>       </a:t>
            </a:r>
            <a:r>
              <a:rPr lang="el-GR">
                <a:solidFill>
                  <a:srgbClr val="000C00"/>
                </a:solidFill>
              </a:rPr>
              <a:t>ρ</a:t>
            </a:r>
            <a:r>
              <a:rPr lang="en-US" baseline="-25000">
                <a:solidFill>
                  <a:srgbClr val="000C00"/>
                </a:solidFill>
              </a:rPr>
              <a:t>f</a:t>
            </a:r>
            <a:r>
              <a:rPr lang="en-US">
                <a:solidFill>
                  <a:srgbClr val="000C00"/>
                </a:solidFill>
              </a:rPr>
              <a:t> = </a:t>
            </a:r>
            <a:r>
              <a:rPr lang="el-GR">
                <a:solidFill>
                  <a:srgbClr val="000C00"/>
                </a:solidFill>
              </a:rPr>
              <a:t>ρ</a:t>
            </a:r>
            <a:r>
              <a:rPr lang="en-US" baseline="-25000">
                <a:solidFill>
                  <a:srgbClr val="000C00"/>
                </a:solidFill>
              </a:rPr>
              <a:t>b</a:t>
            </a:r>
            <a:r>
              <a:rPr lang="en-US"/>
              <a:t> </a:t>
            </a:r>
          </a:p>
        </p:txBody>
      </p:sp>
      <p:sp>
        <p:nvSpPr>
          <p:cNvPr id="77848" name="Rectangle 24"/>
          <p:cNvSpPr>
            <a:spLocks noChangeArrowheads="1"/>
          </p:cNvSpPr>
          <p:nvPr/>
        </p:nvSpPr>
        <p:spPr bwMode="auto">
          <a:xfrm>
            <a:off x="3352800" y="1600200"/>
            <a:ext cx="5410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sz="2200">
                <a:solidFill>
                  <a:srgbClr val="000C00"/>
                </a:solidFill>
              </a:rPr>
              <a:t>Sebuah benda dikatakan melayang jika benda tersebut tercelup seluruhnya tetapi tidak mencapai dasar dari zat cair tersebut</a:t>
            </a:r>
          </a:p>
        </p:txBody>
      </p:sp>
      <p:grpSp>
        <p:nvGrpSpPr>
          <p:cNvPr id="2" name="Group 26"/>
          <p:cNvGrpSpPr>
            <a:grpSpLocks/>
          </p:cNvGrpSpPr>
          <p:nvPr/>
        </p:nvGrpSpPr>
        <p:grpSpPr bwMode="auto">
          <a:xfrm>
            <a:off x="533400" y="1752600"/>
            <a:ext cx="1600200" cy="2033588"/>
            <a:chOff x="288" y="1248"/>
            <a:chExt cx="1008" cy="1281"/>
          </a:xfrm>
        </p:grpSpPr>
        <p:sp>
          <p:nvSpPr>
            <p:cNvPr id="18442" name="Rectangle 5"/>
            <p:cNvSpPr>
              <a:spLocks noChangeArrowheads="1"/>
            </p:cNvSpPr>
            <p:nvPr/>
          </p:nvSpPr>
          <p:spPr bwMode="auto">
            <a:xfrm>
              <a:off x="384" y="1575"/>
              <a:ext cx="912" cy="653"/>
            </a:xfrm>
            <a:prstGeom prst="rect">
              <a:avLst/>
            </a:prstGeom>
            <a:solidFill>
              <a:schemeClr val="accent1"/>
            </a:solidFill>
            <a:ln w="9525" algn="ctr">
              <a:solidFill>
                <a:srgbClr val="002A00"/>
              </a:solidFill>
              <a:miter lim="800000"/>
              <a:headEnd/>
              <a:tailEnd/>
            </a:ln>
          </p:spPr>
          <p:txBody>
            <a:bodyPr anchor="ctr">
              <a:spAutoFit/>
            </a:bodyPr>
            <a:lstStyle/>
            <a:p>
              <a:endParaRPr lang="id-ID"/>
            </a:p>
          </p:txBody>
        </p:sp>
        <p:sp>
          <p:nvSpPr>
            <p:cNvPr id="18443" name="Freeform 6"/>
            <p:cNvSpPr>
              <a:spLocks/>
            </p:cNvSpPr>
            <p:nvPr/>
          </p:nvSpPr>
          <p:spPr bwMode="auto">
            <a:xfrm>
              <a:off x="384" y="1265"/>
              <a:ext cx="912" cy="310"/>
            </a:xfrm>
            <a:custGeom>
              <a:avLst/>
              <a:gdLst>
                <a:gd name="T0" fmla="*/ 0 w 1152"/>
                <a:gd name="T1" fmla="*/ 0 h 624"/>
                <a:gd name="T2" fmla="*/ 0 w 1152"/>
                <a:gd name="T3" fmla="*/ 310 h 624"/>
                <a:gd name="T4" fmla="*/ 912 w 1152"/>
                <a:gd name="T5" fmla="*/ 310 h 624"/>
                <a:gd name="T6" fmla="*/ 912 w 1152"/>
                <a:gd name="T7" fmla="*/ 0 h 624"/>
                <a:gd name="T8" fmla="*/ 0 60000 65536"/>
                <a:gd name="T9" fmla="*/ 0 60000 65536"/>
                <a:gd name="T10" fmla="*/ 0 60000 65536"/>
                <a:gd name="T11" fmla="*/ 0 60000 65536"/>
                <a:gd name="T12" fmla="*/ 0 w 1152"/>
                <a:gd name="T13" fmla="*/ 0 h 624"/>
                <a:gd name="T14" fmla="*/ 1152 w 1152"/>
                <a:gd name="T15" fmla="*/ 624 h 624"/>
              </a:gdLst>
              <a:ahLst/>
              <a:cxnLst>
                <a:cxn ang="T8">
                  <a:pos x="T0" y="T1"/>
                </a:cxn>
                <a:cxn ang="T9">
                  <a:pos x="T2" y="T3"/>
                </a:cxn>
                <a:cxn ang="T10">
                  <a:pos x="T4" y="T5"/>
                </a:cxn>
                <a:cxn ang="T11">
                  <a:pos x="T6" y="T7"/>
                </a:cxn>
              </a:cxnLst>
              <a:rect l="T12" t="T13" r="T14" b="T15"/>
              <a:pathLst>
                <a:path w="1152" h="624">
                  <a:moveTo>
                    <a:pt x="0" y="0"/>
                  </a:moveTo>
                  <a:lnTo>
                    <a:pt x="0" y="624"/>
                  </a:lnTo>
                  <a:lnTo>
                    <a:pt x="1152" y="624"/>
                  </a:lnTo>
                  <a:lnTo>
                    <a:pt x="115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id-ID"/>
            </a:p>
          </p:txBody>
        </p:sp>
        <p:sp>
          <p:nvSpPr>
            <p:cNvPr id="18444" name="Rectangle 7"/>
            <p:cNvSpPr>
              <a:spLocks noChangeArrowheads="1"/>
            </p:cNvSpPr>
            <p:nvPr/>
          </p:nvSpPr>
          <p:spPr bwMode="auto">
            <a:xfrm>
              <a:off x="726" y="1815"/>
              <a:ext cx="304" cy="206"/>
            </a:xfrm>
            <a:prstGeom prst="rect">
              <a:avLst/>
            </a:prstGeom>
            <a:gradFill rotWithShape="1">
              <a:gsLst>
                <a:gs pos="0">
                  <a:schemeClr val="tx2"/>
                </a:gs>
                <a:gs pos="100000">
                  <a:srgbClr val="002A00"/>
                </a:gs>
              </a:gsLst>
              <a:path path="shape">
                <a:fillToRect l="50000" t="50000" r="50000" b="50000"/>
              </a:path>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id-ID"/>
            </a:p>
          </p:txBody>
        </p:sp>
        <p:sp>
          <p:nvSpPr>
            <p:cNvPr id="18445" name="Line 8"/>
            <p:cNvSpPr>
              <a:spLocks noChangeShapeType="1"/>
            </p:cNvSpPr>
            <p:nvPr/>
          </p:nvSpPr>
          <p:spPr bwMode="auto">
            <a:xfrm>
              <a:off x="886" y="1927"/>
              <a:ext cx="0" cy="44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8446" name="Line 9"/>
            <p:cNvSpPr>
              <a:spLocks noChangeShapeType="1"/>
            </p:cNvSpPr>
            <p:nvPr/>
          </p:nvSpPr>
          <p:spPr bwMode="auto">
            <a:xfrm flipV="1">
              <a:off x="880" y="1365"/>
              <a:ext cx="0" cy="44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8447" name="Text Box 10"/>
            <p:cNvSpPr txBox="1">
              <a:spLocks noChangeArrowheads="1"/>
            </p:cNvSpPr>
            <p:nvPr/>
          </p:nvSpPr>
          <p:spPr bwMode="auto">
            <a:xfrm>
              <a:off x="872" y="2279"/>
              <a:ext cx="2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w</a:t>
              </a:r>
            </a:p>
          </p:txBody>
        </p:sp>
        <p:sp>
          <p:nvSpPr>
            <p:cNvPr id="18448" name="Text Box 11"/>
            <p:cNvSpPr txBox="1">
              <a:spLocks noChangeArrowheads="1"/>
            </p:cNvSpPr>
            <p:nvPr/>
          </p:nvSpPr>
          <p:spPr bwMode="auto">
            <a:xfrm>
              <a:off x="834" y="1248"/>
              <a:ext cx="36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F</a:t>
              </a:r>
              <a:r>
                <a:rPr lang="en-US" baseline="-25000">
                  <a:solidFill>
                    <a:srgbClr val="000C00"/>
                  </a:solidFill>
                </a:rPr>
                <a:t>A</a:t>
              </a:r>
              <a:endParaRPr lang="en-US">
                <a:solidFill>
                  <a:srgbClr val="000C00"/>
                </a:solidFill>
              </a:endParaRPr>
            </a:p>
          </p:txBody>
        </p:sp>
        <p:sp>
          <p:nvSpPr>
            <p:cNvPr id="18449" name="Rectangle 25"/>
            <p:cNvSpPr>
              <a:spLocks noChangeArrowheads="1"/>
            </p:cNvSpPr>
            <p:nvPr/>
          </p:nvSpPr>
          <p:spPr bwMode="auto">
            <a:xfrm>
              <a:off x="288" y="1632"/>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1800">
                  <a:solidFill>
                    <a:srgbClr val="000C00"/>
                  </a:solidFill>
                </a:rPr>
                <a:t>air</a:t>
              </a:r>
            </a:p>
          </p:txBody>
        </p:sp>
      </p:grpSp>
      <p:sp>
        <p:nvSpPr>
          <p:cNvPr id="77851" name="Rectangle 27"/>
          <p:cNvSpPr>
            <a:spLocks noChangeArrowheads="1"/>
          </p:cNvSpPr>
          <p:nvPr/>
        </p:nvSpPr>
        <p:spPr bwMode="auto">
          <a:xfrm>
            <a:off x="3276600" y="3505200"/>
            <a:ext cx="48768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a:solidFill>
                  <a:srgbClr val="000C00"/>
                </a:solidFill>
              </a:rPr>
              <a:t>Keterangan:</a:t>
            </a:r>
          </a:p>
          <a:p>
            <a:pPr algn="l"/>
            <a:r>
              <a:rPr lang="en-US">
                <a:solidFill>
                  <a:srgbClr val="000C00"/>
                </a:solidFill>
              </a:rPr>
              <a:t>m</a:t>
            </a:r>
            <a:r>
              <a:rPr lang="en-US" baseline="-25000">
                <a:solidFill>
                  <a:srgbClr val="000C00"/>
                </a:solidFill>
              </a:rPr>
              <a:t>b </a:t>
            </a:r>
            <a:r>
              <a:rPr lang="en-US">
                <a:solidFill>
                  <a:srgbClr val="000C00"/>
                </a:solidFill>
              </a:rPr>
              <a:t>= massa benda</a:t>
            </a:r>
          </a:p>
          <a:p>
            <a:pPr algn="l"/>
            <a:r>
              <a:rPr lang="en-US">
                <a:solidFill>
                  <a:srgbClr val="000C00"/>
                </a:solidFill>
              </a:rPr>
              <a:t>m</a:t>
            </a:r>
            <a:r>
              <a:rPr lang="en-US" baseline="-25000">
                <a:solidFill>
                  <a:srgbClr val="000C00"/>
                </a:solidFill>
              </a:rPr>
              <a:t>f  </a:t>
            </a:r>
            <a:r>
              <a:rPr lang="en-US">
                <a:solidFill>
                  <a:srgbClr val="000C00"/>
                </a:solidFill>
              </a:rPr>
              <a:t>= massa zat cair yang dipindahkan</a:t>
            </a:r>
          </a:p>
          <a:p>
            <a:pPr algn="l"/>
            <a:r>
              <a:rPr lang="en-US">
                <a:solidFill>
                  <a:srgbClr val="000C00"/>
                </a:solidFill>
              </a:rPr>
              <a:t>V</a:t>
            </a:r>
            <a:r>
              <a:rPr lang="en-US" baseline="-25000">
                <a:solidFill>
                  <a:srgbClr val="000C00"/>
                </a:solidFill>
              </a:rPr>
              <a:t>b</a:t>
            </a:r>
            <a:r>
              <a:rPr lang="en-US">
                <a:solidFill>
                  <a:srgbClr val="000C00"/>
                </a:solidFill>
              </a:rPr>
              <a:t> = volum benda</a:t>
            </a:r>
          </a:p>
          <a:p>
            <a:pPr algn="l"/>
            <a:r>
              <a:rPr lang="en-US">
                <a:solidFill>
                  <a:srgbClr val="000C00"/>
                </a:solidFill>
              </a:rPr>
              <a:t>Vf = volum zat cair yang dipindahkan</a:t>
            </a:r>
          </a:p>
          <a:p>
            <a:pPr algn="l"/>
            <a:r>
              <a:rPr lang="el-GR">
                <a:solidFill>
                  <a:srgbClr val="000C00"/>
                </a:solidFill>
              </a:rPr>
              <a:t>ρ</a:t>
            </a:r>
            <a:r>
              <a:rPr lang="en-US" baseline="-25000">
                <a:solidFill>
                  <a:srgbClr val="000C00"/>
                </a:solidFill>
              </a:rPr>
              <a:t>b</a:t>
            </a:r>
            <a:r>
              <a:rPr lang="en-US">
                <a:solidFill>
                  <a:srgbClr val="000C00"/>
                </a:solidFill>
              </a:rPr>
              <a:t> = massa jenis benda </a:t>
            </a:r>
          </a:p>
          <a:p>
            <a:pPr algn="l"/>
            <a:r>
              <a:rPr lang="el-GR">
                <a:solidFill>
                  <a:srgbClr val="000C00"/>
                </a:solidFill>
              </a:rPr>
              <a:t>ρ</a:t>
            </a:r>
            <a:r>
              <a:rPr lang="en-US" baseline="-25000">
                <a:solidFill>
                  <a:srgbClr val="000C00"/>
                </a:solidFill>
              </a:rPr>
              <a:t>f</a:t>
            </a:r>
            <a:r>
              <a:rPr lang="en-US">
                <a:solidFill>
                  <a:srgbClr val="000C00"/>
                </a:solidFill>
              </a:rPr>
              <a:t> = massa jenis zat cair</a:t>
            </a:r>
          </a:p>
        </p:txBody>
      </p:sp>
    </p:spTree>
    <p:extLst>
      <p:ext uri="{BB962C8B-B14F-4D97-AF65-F5344CB8AC3E}">
        <p14:creationId xmlns:p14="http://schemas.microsoft.com/office/powerpoint/2010/main" val="2381653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normAutofit/>
          </a:bodyPr>
          <a:lstStyle/>
          <a:p>
            <a:r>
              <a:rPr lang="en-US" dirty="0" err="1"/>
              <a:t>Hukum</a:t>
            </a:r>
            <a:r>
              <a:rPr lang="en-US" dirty="0"/>
              <a:t> Archimedes </a:t>
            </a:r>
            <a:r>
              <a:rPr lang="en-US" dirty="0" smtClean="0"/>
              <a:t>(4)</a:t>
            </a:r>
            <a:endParaRPr lang="en-US" dirty="0" smtClean="0">
              <a:solidFill>
                <a:srgbClr val="FF0000"/>
              </a:solidFill>
            </a:endParaRPr>
          </a:p>
        </p:txBody>
      </p:sp>
      <p:sp>
        <p:nvSpPr>
          <p:cNvPr id="78852" name="Rectangle 4"/>
          <p:cNvSpPr>
            <a:spLocks noChangeArrowheads="1"/>
          </p:cNvSpPr>
          <p:nvPr/>
        </p:nvSpPr>
        <p:spPr bwMode="auto">
          <a:xfrm>
            <a:off x="609600" y="3962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sz="1800">
                <a:solidFill>
                  <a:srgbClr val="000C00"/>
                </a:solidFill>
              </a:rPr>
              <a:t>Benda terapung</a:t>
            </a:r>
          </a:p>
        </p:txBody>
      </p:sp>
      <p:sp>
        <p:nvSpPr>
          <p:cNvPr id="78862" name="Rectangle 14"/>
          <p:cNvSpPr>
            <a:spLocks noChangeArrowheads="1"/>
          </p:cNvSpPr>
          <p:nvPr/>
        </p:nvSpPr>
        <p:spPr bwMode="auto">
          <a:xfrm>
            <a:off x="2971800" y="4237038"/>
            <a:ext cx="53340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sz="2200">
                <a:solidFill>
                  <a:srgbClr val="000C00"/>
                </a:solidFill>
              </a:rPr>
              <a:t>Sebuah benda dikatakan terapung jika benda tersebut tercelup sebagian di dalam zat cair</a:t>
            </a:r>
          </a:p>
        </p:txBody>
      </p:sp>
      <p:sp>
        <p:nvSpPr>
          <p:cNvPr id="78863" name="Rectangle 15"/>
          <p:cNvSpPr>
            <a:spLocks noChangeArrowheads="1"/>
          </p:cNvSpPr>
          <p:nvPr/>
        </p:nvSpPr>
        <p:spPr bwMode="auto">
          <a:xfrm>
            <a:off x="2971800" y="1905000"/>
            <a:ext cx="213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a:solidFill>
                  <a:srgbClr val="000C00"/>
                </a:solidFill>
              </a:rPr>
              <a:t>       F</a:t>
            </a:r>
            <a:r>
              <a:rPr lang="en-US" baseline="-25000">
                <a:solidFill>
                  <a:srgbClr val="000C00"/>
                </a:solidFill>
              </a:rPr>
              <a:t>A</a:t>
            </a:r>
            <a:r>
              <a:rPr lang="en-US">
                <a:solidFill>
                  <a:srgbClr val="000C00"/>
                </a:solidFill>
              </a:rPr>
              <a:t> = w</a:t>
            </a:r>
          </a:p>
          <a:p>
            <a:pPr algn="l"/>
            <a:r>
              <a:rPr lang="en-US">
                <a:solidFill>
                  <a:srgbClr val="000C00"/>
                </a:solidFill>
              </a:rPr>
              <a:t>    m</a:t>
            </a:r>
            <a:r>
              <a:rPr lang="en-US" baseline="-25000">
                <a:solidFill>
                  <a:srgbClr val="000C00"/>
                </a:solidFill>
              </a:rPr>
              <a:t>f</a:t>
            </a:r>
            <a:r>
              <a:rPr lang="en-US">
                <a:solidFill>
                  <a:srgbClr val="000C00"/>
                </a:solidFill>
              </a:rPr>
              <a:t> g = m</a:t>
            </a:r>
            <a:r>
              <a:rPr lang="en-US" baseline="-25000">
                <a:solidFill>
                  <a:srgbClr val="000C00"/>
                </a:solidFill>
              </a:rPr>
              <a:t>b</a:t>
            </a:r>
            <a:r>
              <a:rPr lang="en-US">
                <a:solidFill>
                  <a:srgbClr val="000C00"/>
                </a:solidFill>
              </a:rPr>
              <a:t> g</a:t>
            </a:r>
          </a:p>
          <a:p>
            <a:pPr algn="l"/>
            <a:r>
              <a:rPr lang="en-US">
                <a:solidFill>
                  <a:srgbClr val="000C00"/>
                </a:solidFill>
              </a:rPr>
              <a:t>V</a:t>
            </a:r>
            <a:r>
              <a:rPr lang="en-US" baseline="-25000">
                <a:solidFill>
                  <a:srgbClr val="000C00"/>
                </a:solidFill>
              </a:rPr>
              <a:t>f</a:t>
            </a:r>
            <a:r>
              <a:rPr lang="en-US">
                <a:solidFill>
                  <a:srgbClr val="000C00"/>
                </a:solidFill>
              </a:rPr>
              <a:t> </a:t>
            </a:r>
            <a:r>
              <a:rPr lang="el-GR">
                <a:solidFill>
                  <a:srgbClr val="000C00"/>
                </a:solidFill>
              </a:rPr>
              <a:t>ρ</a:t>
            </a:r>
            <a:r>
              <a:rPr lang="en-US" baseline="-25000">
                <a:solidFill>
                  <a:srgbClr val="000C00"/>
                </a:solidFill>
              </a:rPr>
              <a:t>f</a:t>
            </a:r>
            <a:r>
              <a:rPr lang="en-US">
                <a:solidFill>
                  <a:srgbClr val="000C00"/>
                </a:solidFill>
              </a:rPr>
              <a:t> g = V</a:t>
            </a:r>
            <a:r>
              <a:rPr lang="en-US" baseline="-25000">
                <a:solidFill>
                  <a:srgbClr val="000C00"/>
                </a:solidFill>
              </a:rPr>
              <a:t>b</a:t>
            </a:r>
            <a:r>
              <a:rPr lang="en-US">
                <a:solidFill>
                  <a:srgbClr val="000C00"/>
                </a:solidFill>
              </a:rPr>
              <a:t> </a:t>
            </a:r>
            <a:r>
              <a:rPr lang="el-GR">
                <a:solidFill>
                  <a:srgbClr val="000C00"/>
                </a:solidFill>
              </a:rPr>
              <a:t>ρ</a:t>
            </a:r>
            <a:r>
              <a:rPr lang="en-US" baseline="-25000">
                <a:solidFill>
                  <a:srgbClr val="000C00"/>
                </a:solidFill>
              </a:rPr>
              <a:t>b</a:t>
            </a:r>
            <a:r>
              <a:rPr lang="en-US">
                <a:solidFill>
                  <a:srgbClr val="000C00"/>
                </a:solidFill>
              </a:rPr>
              <a:t> g</a:t>
            </a:r>
          </a:p>
        </p:txBody>
      </p:sp>
      <p:graphicFrame>
        <p:nvGraphicFramePr>
          <p:cNvPr id="78870" name="Object 22"/>
          <p:cNvGraphicFramePr>
            <a:graphicFrameLocks noGrp="1" noChangeAspect="1"/>
          </p:cNvGraphicFramePr>
          <p:nvPr>
            <p:ph idx="1"/>
          </p:nvPr>
        </p:nvGraphicFramePr>
        <p:xfrm>
          <a:off x="3394075" y="3114675"/>
          <a:ext cx="1371600" cy="847725"/>
        </p:xfrm>
        <a:graphic>
          <a:graphicData uri="http://schemas.openxmlformats.org/presentationml/2006/ole">
            <mc:AlternateContent xmlns:mc="http://schemas.openxmlformats.org/markup-compatibility/2006">
              <mc:Choice xmlns:v="urn:schemas-microsoft-com:vml" Requires="v">
                <p:oleObj spid="_x0000_s8198" name="Equation" r:id="rId3" imgW="698400" imgH="431640" progId="Equation.3">
                  <p:embed/>
                </p:oleObj>
              </mc:Choice>
              <mc:Fallback>
                <p:oleObj name="Equation" r:id="rId3" imgW="6984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4075" y="3114675"/>
                        <a:ext cx="1371600" cy="847725"/>
                      </a:xfrm>
                      <a:prstGeom prst="rect">
                        <a:avLst/>
                      </a:prstGeom>
                      <a:solidFill>
                        <a:srgbClr val="FFFF00"/>
                      </a:solidFill>
                      <a:ln w="9525">
                        <a:solidFill>
                          <a:srgbClr val="000C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72" name="Rectangle 24"/>
          <p:cNvSpPr>
            <a:spLocks noChangeArrowheads="1"/>
          </p:cNvSpPr>
          <p:nvPr/>
        </p:nvSpPr>
        <p:spPr bwMode="auto">
          <a:xfrm>
            <a:off x="5486400" y="2209800"/>
            <a:ext cx="2590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sz="2400">
                <a:solidFill>
                  <a:srgbClr val="000C00"/>
                </a:solidFill>
              </a:rPr>
              <a:t>karena V</a:t>
            </a:r>
            <a:r>
              <a:rPr lang="en-US" sz="2400" baseline="-25000">
                <a:solidFill>
                  <a:srgbClr val="000C00"/>
                </a:solidFill>
              </a:rPr>
              <a:t>f</a:t>
            </a:r>
            <a:r>
              <a:rPr lang="en-US" sz="2400">
                <a:solidFill>
                  <a:srgbClr val="000C00"/>
                </a:solidFill>
              </a:rPr>
              <a:t> &lt; V</a:t>
            </a:r>
            <a:r>
              <a:rPr lang="en-US" sz="2400" baseline="-25000">
                <a:solidFill>
                  <a:srgbClr val="000C00"/>
                </a:solidFill>
              </a:rPr>
              <a:t>b</a:t>
            </a:r>
            <a:r>
              <a:rPr lang="en-US" sz="2400">
                <a:solidFill>
                  <a:srgbClr val="000C00"/>
                </a:solidFill>
              </a:rPr>
              <a:t> maka </a:t>
            </a:r>
            <a:r>
              <a:rPr lang="el-GR" sz="2400">
                <a:solidFill>
                  <a:srgbClr val="000C00"/>
                </a:solidFill>
              </a:rPr>
              <a:t>ρ</a:t>
            </a:r>
            <a:r>
              <a:rPr lang="en-US" sz="2400" baseline="-25000">
                <a:solidFill>
                  <a:srgbClr val="000C00"/>
                </a:solidFill>
              </a:rPr>
              <a:t>f</a:t>
            </a:r>
            <a:r>
              <a:rPr lang="en-US" sz="2400">
                <a:solidFill>
                  <a:srgbClr val="000C00"/>
                </a:solidFill>
              </a:rPr>
              <a:t> &gt; </a:t>
            </a:r>
            <a:r>
              <a:rPr lang="el-GR" sz="2400">
                <a:solidFill>
                  <a:srgbClr val="000C00"/>
                </a:solidFill>
              </a:rPr>
              <a:t>ρ</a:t>
            </a:r>
            <a:r>
              <a:rPr lang="en-US" sz="2400" baseline="-25000">
                <a:solidFill>
                  <a:srgbClr val="000C00"/>
                </a:solidFill>
              </a:rPr>
              <a:t>b</a:t>
            </a:r>
            <a:r>
              <a:rPr lang="en-US" sz="2400"/>
              <a:t> </a:t>
            </a:r>
          </a:p>
        </p:txBody>
      </p:sp>
      <p:grpSp>
        <p:nvGrpSpPr>
          <p:cNvPr id="2" name="Group 27"/>
          <p:cNvGrpSpPr>
            <a:grpSpLocks/>
          </p:cNvGrpSpPr>
          <p:nvPr/>
        </p:nvGrpSpPr>
        <p:grpSpPr bwMode="auto">
          <a:xfrm>
            <a:off x="787400" y="1828800"/>
            <a:ext cx="1498600" cy="2041525"/>
            <a:chOff x="432" y="1008"/>
            <a:chExt cx="944" cy="1286"/>
          </a:xfrm>
        </p:grpSpPr>
        <p:sp>
          <p:nvSpPr>
            <p:cNvPr id="8203" name="Rectangle 6"/>
            <p:cNvSpPr>
              <a:spLocks noChangeArrowheads="1"/>
            </p:cNvSpPr>
            <p:nvPr/>
          </p:nvSpPr>
          <p:spPr bwMode="auto">
            <a:xfrm>
              <a:off x="432" y="1641"/>
              <a:ext cx="912" cy="653"/>
            </a:xfrm>
            <a:prstGeom prst="rect">
              <a:avLst/>
            </a:prstGeom>
            <a:solidFill>
              <a:schemeClr val="accent1"/>
            </a:solidFill>
            <a:ln w="9525" algn="ctr">
              <a:solidFill>
                <a:srgbClr val="002A00"/>
              </a:solidFill>
              <a:miter lim="800000"/>
              <a:headEnd/>
              <a:tailEnd/>
            </a:ln>
          </p:spPr>
          <p:txBody>
            <a:bodyPr anchor="ctr">
              <a:spAutoFit/>
            </a:bodyPr>
            <a:lstStyle/>
            <a:p>
              <a:endParaRPr lang="id-ID"/>
            </a:p>
          </p:txBody>
        </p:sp>
        <p:sp>
          <p:nvSpPr>
            <p:cNvPr id="8204" name="Freeform 7"/>
            <p:cNvSpPr>
              <a:spLocks/>
            </p:cNvSpPr>
            <p:nvPr/>
          </p:nvSpPr>
          <p:spPr bwMode="auto">
            <a:xfrm>
              <a:off x="432" y="1331"/>
              <a:ext cx="912" cy="310"/>
            </a:xfrm>
            <a:custGeom>
              <a:avLst/>
              <a:gdLst>
                <a:gd name="T0" fmla="*/ 0 w 1152"/>
                <a:gd name="T1" fmla="*/ 0 h 624"/>
                <a:gd name="T2" fmla="*/ 0 w 1152"/>
                <a:gd name="T3" fmla="*/ 310 h 624"/>
                <a:gd name="T4" fmla="*/ 912 w 1152"/>
                <a:gd name="T5" fmla="*/ 310 h 624"/>
                <a:gd name="T6" fmla="*/ 912 w 1152"/>
                <a:gd name="T7" fmla="*/ 0 h 624"/>
                <a:gd name="T8" fmla="*/ 0 60000 65536"/>
                <a:gd name="T9" fmla="*/ 0 60000 65536"/>
                <a:gd name="T10" fmla="*/ 0 60000 65536"/>
                <a:gd name="T11" fmla="*/ 0 60000 65536"/>
                <a:gd name="T12" fmla="*/ 0 w 1152"/>
                <a:gd name="T13" fmla="*/ 0 h 624"/>
                <a:gd name="T14" fmla="*/ 1152 w 1152"/>
                <a:gd name="T15" fmla="*/ 624 h 624"/>
              </a:gdLst>
              <a:ahLst/>
              <a:cxnLst>
                <a:cxn ang="T8">
                  <a:pos x="T0" y="T1"/>
                </a:cxn>
                <a:cxn ang="T9">
                  <a:pos x="T2" y="T3"/>
                </a:cxn>
                <a:cxn ang="T10">
                  <a:pos x="T4" y="T5"/>
                </a:cxn>
                <a:cxn ang="T11">
                  <a:pos x="T6" y="T7"/>
                </a:cxn>
              </a:cxnLst>
              <a:rect l="T12" t="T13" r="T14" b="T15"/>
              <a:pathLst>
                <a:path w="1152" h="624">
                  <a:moveTo>
                    <a:pt x="0" y="0"/>
                  </a:moveTo>
                  <a:lnTo>
                    <a:pt x="0" y="624"/>
                  </a:lnTo>
                  <a:lnTo>
                    <a:pt x="1152" y="624"/>
                  </a:lnTo>
                  <a:lnTo>
                    <a:pt x="115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id-ID"/>
            </a:p>
          </p:txBody>
        </p:sp>
        <p:sp>
          <p:nvSpPr>
            <p:cNvPr id="8205" name="Rectangle 8"/>
            <p:cNvSpPr>
              <a:spLocks noChangeArrowheads="1"/>
            </p:cNvSpPr>
            <p:nvPr/>
          </p:nvSpPr>
          <p:spPr bwMode="auto">
            <a:xfrm>
              <a:off x="720" y="1458"/>
              <a:ext cx="304" cy="206"/>
            </a:xfrm>
            <a:prstGeom prst="rect">
              <a:avLst/>
            </a:prstGeom>
            <a:gradFill rotWithShape="1">
              <a:gsLst>
                <a:gs pos="0">
                  <a:schemeClr val="tx2"/>
                </a:gs>
                <a:gs pos="100000">
                  <a:srgbClr val="002A00"/>
                </a:gs>
              </a:gsLst>
              <a:path path="shape">
                <a:fillToRect l="50000" t="50000" r="50000" b="50000"/>
              </a:path>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id-ID"/>
            </a:p>
          </p:txBody>
        </p:sp>
        <p:sp>
          <p:nvSpPr>
            <p:cNvPr id="8206" name="Line 9"/>
            <p:cNvSpPr>
              <a:spLocks noChangeShapeType="1"/>
            </p:cNvSpPr>
            <p:nvPr/>
          </p:nvSpPr>
          <p:spPr bwMode="auto">
            <a:xfrm>
              <a:off x="880" y="1570"/>
              <a:ext cx="0" cy="44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8207" name="Line 10"/>
            <p:cNvSpPr>
              <a:spLocks noChangeShapeType="1"/>
            </p:cNvSpPr>
            <p:nvPr/>
          </p:nvSpPr>
          <p:spPr bwMode="auto">
            <a:xfrm flipV="1">
              <a:off x="874" y="1008"/>
              <a:ext cx="0" cy="44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8208" name="Text Box 11"/>
            <p:cNvSpPr txBox="1">
              <a:spLocks noChangeArrowheads="1"/>
            </p:cNvSpPr>
            <p:nvPr/>
          </p:nvSpPr>
          <p:spPr bwMode="auto">
            <a:xfrm>
              <a:off x="866" y="1922"/>
              <a:ext cx="2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w</a:t>
              </a:r>
            </a:p>
          </p:txBody>
        </p:sp>
        <p:sp>
          <p:nvSpPr>
            <p:cNvPr id="8209" name="Text Box 12"/>
            <p:cNvSpPr txBox="1">
              <a:spLocks noChangeArrowheads="1"/>
            </p:cNvSpPr>
            <p:nvPr/>
          </p:nvSpPr>
          <p:spPr bwMode="auto">
            <a:xfrm>
              <a:off x="768" y="1026"/>
              <a:ext cx="41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F</a:t>
              </a:r>
              <a:r>
                <a:rPr lang="en-US" baseline="-25000">
                  <a:solidFill>
                    <a:srgbClr val="000C00"/>
                  </a:solidFill>
                </a:rPr>
                <a:t>A</a:t>
              </a:r>
              <a:endParaRPr lang="en-US">
                <a:solidFill>
                  <a:srgbClr val="000C00"/>
                </a:solidFill>
              </a:endParaRPr>
            </a:p>
          </p:txBody>
        </p:sp>
        <p:sp>
          <p:nvSpPr>
            <p:cNvPr id="8210" name="Rectangle 26"/>
            <p:cNvSpPr>
              <a:spLocks noChangeArrowheads="1"/>
            </p:cNvSpPr>
            <p:nvPr/>
          </p:nvSpPr>
          <p:spPr bwMode="auto">
            <a:xfrm>
              <a:off x="884" y="1648"/>
              <a:ext cx="4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sz="1800">
                  <a:solidFill>
                    <a:srgbClr val="000C00"/>
                  </a:solidFill>
                </a:rPr>
                <a:t>water</a:t>
              </a:r>
            </a:p>
          </p:txBody>
        </p:sp>
      </p:grpSp>
    </p:spTree>
    <p:extLst>
      <p:ext uri="{BB962C8B-B14F-4D97-AF65-F5344CB8AC3E}">
        <p14:creationId xmlns:p14="http://schemas.microsoft.com/office/powerpoint/2010/main" val="3925250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soal</a:t>
            </a:r>
            <a:r>
              <a:rPr lang="en-US" dirty="0" smtClean="0"/>
              <a:t> (1)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Sebuah </a:t>
                </a:r>
                <a:r>
                  <a:rPr lang="en-US" dirty="0" err="1" smtClean="0"/>
                  <a:t>benda</a:t>
                </a:r>
                <a:r>
                  <a:rPr lang="en-US" dirty="0" smtClean="0"/>
                  <a:t> </a:t>
                </a:r>
                <a:r>
                  <a:rPr lang="en-US" dirty="0" err="1" smtClean="0"/>
                  <a:t>bermassa</a:t>
                </a:r>
                <a:r>
                  <a:rPr lang="en-US" dirty="0" smtClean="0"/>
                  <a:t> 10 kg </a:t>
                </a:r>
                <a:r>
                  <a:rPr lang="en-US" dirty="0" err="1" smtClean="0"/>
                  <a:t>dan</a:t>
                </a:r>
                <a:r>
                  <a:rPr lang="en-US" dirty="0" smtClean="0"/>
                  <a:t> </a:t>
                </a:r>
                <a:r>
                  <a:rPr lang="en-US" dirty="0" err="1" smtClean="0"/>
                  <a:t>mempunyai</a:t>
                </a:r>
                <a:r>
                  <a:rPr lang="en-US" dirty="0" smtClean="0"/>
                  <a:t> </a:t>
                </a:r>
                <a:r>
                  <a:rPr lang="en-US" dirty="0" err="1" smtClean="0"/>
                  <a:t>massa</a:t>
                </a:r>
                <a:r>
                  <a:rPr lang="en-US" dirty="0" smtClean="0"/>
                  <a:t> </a:t>
                </a:r>
                <a:r>
                  <a:rPr lang="en-US" dirty="0" err="1" smtClean="0"/>
                  <a:t>jenis</a:t>
                </a:r>
                <a:r>
                  <a:rPr lang="en-US" dirty="0" smtClean="0"/>
                  <a:t> </a:t>
                </a:r>
                <a14:m>
                  <m:oMath xmlns:m="http://schemas.openxmlformats.org/officeDocument/2006/math">
                    <m:sSup>
                      <m:sSupPr>
                        <m:ctrlPr>
                          <a:rPr lang="en-US" i="1" smtClean="0">
                            <a:latin typeface="Cambria Math"/>
                          </a:rPr>
                        </m:ctrlPr>
                      </m:sSupPr>
                      <m:e>
                        <m:r>
                          <a:rPr lang="en-US" b="0" i="1" smtClean="0">
                            <a:latin typeface="Cambria Math" panose="02040503050406030204" pitchFamily="18" charset="0"/>
                          </a:rPr>
                          <m:t>5 </m:t>
                        </m:r>
                        <m:r>
                          <a:rPr lang="en-US" b="0" i="1" smtClean="0">
                            <a:latin typeface="Cambria Math" panose="02040503050406030204" pitchFamily="18" charset="0"/>
                          </a:rPr>
                          <m:t>𝑔𝑟</m:t>
                        </m:r>
                        <m:r>
                          <a:rPr lang="en-US" b="0" i="1" smtClean="0">
                            <a:latin typeface="Cambria Math" panose="02040503050406030204" pitchFamily="18" charset="0"/>
                          </a:rPr>
                          <m:t>/</m:t>
                        </m:r>
                        <m:r>
                          <a:rPr lang="en-US" b="0" i="1" smtClean="0">
                            <a:latin typeface="Cambria Math" panose="02040503050406030204" pitchFamily="18" charset="0"/>
                          </a:rPr>
                          <m:t>𝑐𝑚</m:t>
                        </m:r>
                      </m:e>
                      <m:sup>
                        <m:r>
                          <a:rPr lang="en-US" b="0" i="1" smtClean="0">
                            <a:latin typeface="Cambria Math" panose="02040503050406030204" pitchFamily="18" charset="0"/>
                          </a:rPr>
                          <m:t>3</m:t>
                        </m:r>
                      </m:sup>
                    </m:sSup>
                    <m:r>
                      <a:rPr lang="en-US" b="0" i="1" smtClean="0">
                        <a:latin typeface="Cambria Math" panose="02040503050406030204" pitchFamily="18" charset="0"/>
                      </a:rPr>
                      <m:t> </m:t>
                    </m:r>
                  </m:oMath>
                </a14:m>
                <a:r>
                  <a:rPr lang="en-US" dirty="0" err="1" smtClean="0"/>
                  <a:t>dicelupkan</a:t>
                </a:r>
                <a:r>
                  <a:rPr lang="en-US" dirty="0" smtClean="0"/>
                  <a:t> </a:t>
                </a:r>
                <a:r>
                  <a:rPr lang="en-US" dirty="0" err="1" smtClean="0"/>
                  <a:t>seluruhnya</a:t>
                </a:r>
                <a:r>
                  <a:rPr lang="en-US" dirty="0" smtClean="0"/>
                  <a:t> </a:t>
                </a:r>
                <a:r>
                  <a:rPr lang="en-US" dirty="0" err="1" smtClean="0"/>
                  <a:t>ke</a:t>
                </a:r>
                <a:r>
                  <a:rPr lang="en-US" dirty="0" smtClean="0"/>
                  <a:t> </a:t>
                </a:r>
                <a:r>
                  <a:rPr lang="en-US" dirty="0" err="1" smtClean="0"/>
                  <a:t>dalam</a:t>
                </a:r>
                <a:r>
                  <a:rPr lang="en-US" dirty="0" smtClean="0"/>
                  <a:t> air. </a:t>
                </a:r>
                <a:r>
                  <a:rPr lang="en-US" dirty="0" err="1" smtClean="0"/>
                  <a:t>Tentukan</a:t>
                </a:r>
                <a:r>
                  <a:rPr lang="en-US" dirty="0" smtClean="0"/>
                  <a:t> </a:t>
                </a:r>
                <a:r>
                  <a:rPr lang="en-US" dirty="0" err="1" smtClean="0"/>
                  <a:t>gaya</a:t>
                </a:r>
                <a:r>
                  <a:rPr lang="en-US" dirty="0" smtClean="0"/>
                  <a:t> </a:t>
                </a:r>
                <a:r>
                  <a:rPr lang="en-US" dirty="0" err="1" smtClean="0"/>
                  <a:t>ke</a:t>
                </a:r>
                <a:r>
                  <a:rPr lang="en-US" dirty="0" smtClean="0"/>
                  <a:t> </a:t>
                </a:r>
                <a:r>
                  <a:rPr lang="en-US" dirty="0" err="1" smtClean="0"/>
                  <a:t>atas</a:t>
                </a:r>
                <a:r>
                  <a:rPr lang="en-US" dirty="0" smtClean="0"/>
                  <a:t> yang </a:t>
                </a:r>
                <a:r>
                  <a:rPr lang="en-US" dirty="0" err="1" smtClean="0"/>
                  <a:t>dialami</a:t>
                </a:r>
                <a:r>
                  <a:rPr lang="en-US" dirty="0" smtClean="0"/>
                  <a:t> </a:t>
                </a:r>
                <a:r>
                  <a:rPr lang="en-US" dirty="0" err="1" smtClean="0"/>
                  <a:t>benda</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r="-1185"/>
                </a:stretch>
              </a:blipFill>
            </p:spPr>
            <p:txBody>
              <a:bodyPr/>
              <a:lstStyle/>
              <a:p>
                <a:r>
                  <a:rPr lang="en-US">
                    <a:noFill/>
                  </a:rPr>
                  <a:t> </a:t>
                </a:r>
              </a:p>
            </p:txBody>
          </p:sp>
        </mc:Fallback>
      </mc:AlternateContent>
    </p:spTree>
    <p:extLst>
      <p:ext uri="{BB962C8B-B14F-4D97-AF65-F5344CB8AC3E}">
        <p14:creationId xmlns:p14="http://schemas.microsoft.com/office/powerpoint/2010/main" val="3653516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5229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Contoh</a:t>
            </a:r>
            <a:r>
              <a:rPr lang="en-US" dirty="0"/>
              <a:t> </a:t>
            </a:r>
            <a:r>
              <a:rPr lang="en-US" dirty="0" err="1"/>
              <a:t>soal</a:t>
            </a:r>
            <a:r>
              <a:rPr lang="en-US" dirty="0"/>
              <a:t> </a:t>
            </a:r>
            <a:r>
              <a:rPr lang="en-US" dirty="0" smtClean="0"/>
              <a:t>(2) </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Sepotong </a:t>
                </a:r>
                <a:r>
                  <a:rPr lang="en-US" dirty="0" err="1" smtClean="0"/>
                  <a:t>kayu</a:t>
                </a:r>
                <a:r>
                  <a:rPr lang="en-US" dirty="0" smtClean="0"/>
                  <a:t> </a:t>
                </a:r>
                <a:r>
                  <a:rPr lang="en-US" dirty="0" err="1" smtClean="0"/>
                  <a:t>terapung</a:t>
                </a:r>
                <a:r>
                  <a:rPr lang="en-US" dirty="0" smtClean="0"/>
                  <a:t> </a:t>
                </a:r>
                <a:r>
                  <a:rPr lang="en-US" dirty="0" err="1" smtClean="0"/>
                  <a:t>dalam</a:t>
                </a:r>
                <a:r>
                  <a:rPr lang="en-US" dirty="0" smtClean="0"/>
                  <a:t> </a:t>
                </a:r>
                <a:r>
                  <a:rPr lang="en-US" dirty="0" err="1" smtClean="0"/>
                  <a:t>minyak</a:t>
                </a:r>
                <a:r>
                  <a:rPr lang="en-US" dirty="0" smtClean="0"/>
                  <a:t> (</a:t>
                </a:r>
                <a:r>
                  <a:rPr lang="en-US" dirty="0" err="1" smtClean="0"/>
                  <a:t>massa</a:t>
                </a:r>
                <a:r>
                  <a:rPr lang="en-US" dirty="0" smtClean="0"/>
                  <a:t> </a:t>
                </a:r>
                <a:r>
                  <a:rPr lang="en-US" dirty="0" err="1" smtClean="0"/>
                  <a:t>jenis</a:t>
                </a:r>
                <a:r>
                  <a:rPr lang="en-US" dirty="0" smtClean="0"/>
                  <a:t> </a:t>
                </a:r>
                <a:r>
                  <a:rPr lang="en-US" dirty="0" err="1" smtClean="0"/>
                  <a:t>minyak</a:t>
                </a:r>
                <a:r>
                  <a:rPr lang="en-US" dirty="0" smtClean="0"/>
                  <a:t> = </a:t>
                </a:r>
                <a14:m>
                  <m:oMath xmlns:m="http://schemas.openxmlformats.org/officeDocument/2006/math">
                    <m:sSup>
                      <m:sSupPr>
                        <m:ctrlPr>
                          <a:rPr lang="en-US" i="1" smtClean="0">
                            <a:latin typeface="Cambria Math"/>
                          </a:rPr>
                        </m:ctrlPr>
                      </m:sSupPr>
                      <m:e>
                        <m:r>
                          <a:rPr lang="en-US" b="0" i="1" smtClean="0">
                            <a:latin typeface="Cambria Math" panose="02040503050406030204" pitchFamily="18" charset="0"/>
                          </a:rPr>
                          <m:t>800 </m:t>
                        </m:r>
                        <m:r>
                          <a:rPr lang="en-US" b="0" i="1" smtClean="0">
                            <a:latin typeface="Cambria Math" panose="02040503050406030204" pitchFamily="18" charset="0"/>
                          </a:rPr>
                          <m:t>𝑘𝑔</m:t>
                        </m:r>
                        <m:r>
                          <a:rPr lang="en-US" b="0" i="1" smtClean="0">
                            <a:latin typeface="Cambria Math" panose="02040503050406030204" pitchFamily="18" charset="0"/>
                          </a:rPr>
                          <m:t>/</m:t>
                        </m:r>
                        <m:r>
                          <a:rPr lang="en-US" b="0" i="1" smtClean="0">
                            <a:latin typeface="Cambria Math" panose="02040503050406030204" pitchFamily="18" charset="0"/>
                          </a:rPr>
                          <m:t>𝑚</m:t>
                        </m:r>
                      </m:e>
                      <m:sup>
                        <m:r>
                          <a:rPr lang="en-US" b="0" i="1" smtClean="0">
                            <a:latin typeface="Cambria Math" panose="02040503050406030204" pitchFamily="18" charset="0"/>
                          </a:rPr>
                          <m:t>3</m:t>
                        </m:r>
                      </m:sup>
                    </m:sSup>
                    <m:r>
                      <a:rPr lang="en-US" b="0" i="1" smtClean="0">
                        <a:latin typeface="Cambria Math" panose="02040503050406030204" pitchFamily="18" charset="0"/>
                      </a:rPr>
                      <m:t> </m:t>
                    </m:r>
                  </m:oMath>
                </a14:m>
                <a:r>
                  <a:rPr lang="en-US" dirty="0" err="1" smtClean="0"/>
                  <a:t>hingga</a:t>
                </a:r>
                <a:r>
                  <a:rPr lang="en-US" dirty="0" smtClean="0"/>
                  <a:t> ¼ </a:t>
                </a:r>
                <a:r>
                  <a:rPr lang="en-US" dirty="0" err="1" smtClean="0"/>
                  <a:t>bagian</a:t>
                </a:r>
                <a:r>
                  <a:rPr lang="en-US" dirty="0" smtClean="0"/>
                  <a:t> </a:t>
                </a:r>
                <a:r>
                  <a:rPr lang="en-US" dirty="0" err="1" smtClean="0"/>
                  <a:t>volumenya</a:t>
                </a:r>
                <a:r>
                  <a:rPr lang="en-US" dirty="0" smtClean="0"/>
                  <a:t> </a:t>
                </a:r>
                <a:r>
                  <a:rPr lang="en-US" dirty="0" err="1" smtClean="0"/>
                  <a:t>berada</a:t>
                </a:r>
                <a:r>
                  <a:rPr lang="en-US" dirty="0" smtClean="0"/>
                  <a:t> di </a:t>
                </a:r>
                <a:r>
                  <a:rPr lang="en-US" dirty="0" err="1" smtClean="0"/>
                  <a:t>atas</a:t>
                </a:r>
                <a:r>
                  <a:rPr lang="en-US" dirty="0" smtClean="0"/>
                  <a:t> </a:t>
                </a:r>
                <a:r>
                  <a:rPr lang="en-US" dirty="0" err="1" smtClean="0"/>
                  <a:t>permukaan</a:t>
                </a:r>
                <a:r>
                  <a:rPr lang="en-US" dirty="0" smtClean="0"/>
                  <a:t> </a:t>
                </a:r>
                <a:r>
                  <a:rPr lang="en-US" dirty="0" err="1" smtClean="0"/>
                  <a:t>minyak</a:t>
                </a:r>
                <a:r>
                  <a:rPr lang="en-US" dirty="0" smtClean="0"/>
                  <a:t>. </a:t>
                </a:r>
                <a:r>
                  <a:rPr lang="en-US" dirty="0" err="1" smtClean="0"/>
                  <a:t>Tentukan</a:t>
                </a:r>
                <a:r>
                  <a:rPr lang="en-US" dirty="0" smtClean="0"/>
                  <a:t> </a:t>
                </a:r>
                <a:r>
                  <a:rPr lang="en-US" dirty="0" err="1" smtClean="0"/>
                  <a:t>massa</a:t>
                </a:r>
                <a:r>
                  <a:rPr lang="en-US" dirty="0" smtClean="0"/>
                  <a:t> </a:t>
                </a:r>
                <a:r>
                  <a:rPr lang="en-US" dirty="0" err="1" smtClean="0"/>
                  <a:t>jenis</a:t>
                </a:r>
                <a:r>
                  <a:rPr lang="en-US" dirty="0" smtClean="0"/>
                  <a:t> </a:t>
                </a:r>
                <a:r>
                  <a:rPr lang="en-US" dirty="0" err="1" smtClean="0"/>
                  <a:t>kayu</a:t>
                </a:r>
                <a:r>
                  <a:rPr lang="en-US" dirty="0" smtClean="0"/>
                  <a:t> </a:t>
                </a:r>
                <a:r>
                  <a:rPr lang="en-US" dirty="0" err="1" smtClean="0"/>
                  <a:t>tersebut</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r="-1407"/>
                </a:stretch>
              </a:blipFill>
            </p:spPr>
            <p:txBody>
              <a:bodyPr/>
              <a:lstStyle/>
              <a:p>
                <a:r>
                  <a:rPr lang="en-US">
                    <a:noFill/>
                  </a:rPr>
                  <a:t> </a:t>
                </a:r>
              </a:p>
            </p:txBody>
          </p:sp>
        </mc:Fallback>
      </mc:AlternateContent>
    </p:spTree>
    <p:extLst>
      <p:ext uri="{BB962C8B-B14F-4D97-AF65-F5344CB8AC3E}">
        <p14:creationId xmlns:p14="http://schemas.microsoft.com/office/powerpoint/2010/main" val="2956384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r>
              <a:rPr lang="en-US" dirty="0" smtClean="0"/>
              <a: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8194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Soal (1) :</a:t>
            </a:r>
            <a:endParaRPr lang="id-ID"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r>
                  <a:rPr lang="id-ID" sz="2800" dirty="0" smtClean="0"/>
                  <a:t>Pada pesawat penekan hidrolik, luas penampang bejana </a:t>
                </a:r>
                <a:r>
                  <a:rPr lang="en-US" sz="2800" dirty="0" err="1" smtClean="0"/>
                  <a:t>besar</a:t>
                </a:r>
                <a:r>
                  <a:rPr lang="id-ID" sz="2800" dirty="0" smtClean="0"/>
                  <a:t> </a:t>
                </a:r>
                <a14:m>
                  <m:oMath xmlns:m="http://schemas.openxmlformats.org/officeDocument/2006/math">
                    <m:sSup>
                      <m:sSupPr>
                        <m:ctrlPr>
                          <a:rPr lang="id-ID" sz="2800" i="1" smtClean="0">
                            <a:latin typeface="Cambria Math"/>
                          </a:rPr>
                        </m:ctrlPr>
                      </m:sSupPr>
                      <m:e>
                        <m:r>
                          <a:rPr lang="id-ID" sz="2800" b="0" i="1" smtClean="0">
                            <a:latin typeface="Cambria Math"/>
                          </a:rPr>
                          <m:t>2,5 </m:t>
                        </m:r>
                        <m:r>
                          <a:rPr lang="id-ID" sz="2800" b="0" i="1" smtClean="0">
                            <a:latin typeface="Cambria Math"/>
                          </a:rPr>
                          <m:t>𝑚</m:t>
                        </m:r>
                      </m:e>
                      <m:sup>
                        <m:r>
                          <a:rPr lang="id-ID" sz="2800" b="0" i="1" smtClean="0">
                            <a:latin typeface="Cambria Math"/>
                          </a:rPr>
                          <m:t>2</m:t>
                        </m:r>
                      </m:sup>
                    </m:sSup>
                  </m:oMath>
                </a14:m>
                <a:r>
                  <a:rPr lang="id-ID" sz="2800" dirty="0" smtClean="0"/>
                  <a:t>, sedangkan luas penampang bejana </a:t>
                </a:r>
                <a:r>
                  <a:rPr lang="en-US" sz="2800" dirty="0" smtClean="0"/>
                  <a:t>kecil </a:t>
                </a:r>
                <a14:m>
                  <m:oMath xmlns:m="http://schemas.openxmlformats.org/officeDocument/2006/math">
                    <m:sSup>
                      <m:sSupPr>
                        <m:ctrlPr>
                          <a:rPr lang="id-ID" sz="2800" i="1">
                            <a:latin typeface="Cambria Math"/>
                          </a:rPr>
                        </m:ctrlPr>
                      </m:sSupPr>
                      <m:e>
                        <m:r>
                          <a:rPr lang="id-ID" sz="2800" b="0" i="1" smtClean="0">
                            <a:latin typeface="Cambria Math"/>
                          </a:rPr>
                          <m:t>0</m:t>
                        </m:r>
                        <m:r>
                          <a:rPr lang="id-ID" sz="2800" i="1">
                            <a:latin typeface="Cambria Math"/>
                          </a:rPr>
                          <m:t>,5 </m:t>
                        </m:r>
                        <m:r>
                          <a:rPr lang="id-ID" sz="2800" i="1">
                            <a:latin typeface="Cambria Math"/>
                          </a:rPr>
                          <m:t>𝑚</m:t>
                        </m:r>
                      </m:e>
                      <m:sup>
                        <m:r>
                          <a:rPr lang="id-ID" sz="2800" i="1">
                            <a:latin typeface="Cambria Math"/>
                          </a:rPr>
                          <m:t>2</m:t>
                        </m:r>
                      </m:sup>
                    </m:sSup>
                  </m:oMath>
                </a14:m>
                <a:r>
                  <a:rPr lang="id-ID" sz="2800" dirty="0" smtClean="0"/>
                  <a:t>. Bila gaya penekan yang diberikan pada bejana kecil 100 N tentukan berat beban yang dapat diangkat pada bejana yang besar.</a:t>
                </a:r>
                <a:endParaRPr lang="id-ID"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213" r="-1481"/>
                </a:stretch>
              </a:blipFill>
            </p:spPr>
            <p:txBody>
              <a:bodyPr/>
              <a:lstStyle/>
              <a:p>
                <a:r>
                  <a:rPr lang="en-US">
                    <a:noFill/>
                  </a:rPr>
                  <a:t> </a:t>
                </a:r>
              </a:p>
            </p:txBody>
          </p:sp>
        </mc:Fallback>
      </mc:AlternateContent>
    </p:spTree>
    <p:extLst>
      <p:ext uri="{BB962C8B-B14F-4D97-AF65-F5344CB8AC3E}">
        <p14:creationId xmlns:p14="http://schemas.microsoft.com/office/powerpoint/2010/main" val="151052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Latihan Soal </a:t>
            </a:r>
            <a:r>
              <a:rPr lang="id-ID" dirty="0" smtClean="0"/>
              <a:t>(2)</a:t>
            </a:r>
            <a:endParaRPr lang="id-ID"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id-ID" sz="2800" dirty="0" smtClean="0"/>
                  <a:t>Sebuah balok es terapung di dalam bejana berisi air, jika diketahui massa jenis es  </a:t>
                </a:r>
                <a14:m>
                  <m:oMath xmlns:m="http://schemas.openxmlformats.org/officeDocument/2006/math">
                    <m:sSup>
                      <m:sSupPr>
                        <m:ctrlPr>
                          <a:rPr lang="id-ID" sz="2800" i="1" smtClean="0">
                            <a:latin typeface="Cambria Math"/>
                          </a:rPr>
                        </m:ctrlPr>
                      </m:sSupPr>
                      <m:e>
                        <m:r>
                          <a:rPr lang="id-ID" sz="2800" b="0" i="1" smtClean="0">
                            <a:latin typeface="Cambria Math"/>
                          </a:rPr>
                          <m:t>0.9 </m:t>
                        </m:r>
                        <m:r>
                          <a:rPr lang="id-ID" sz="2800" b="0" i="1" smtClean="0">
                            <a:latin typeface="Cambria Math"/>
                          </a:rPr>
                          <m:t>𝑔𝑟𝑎𝑚</m:t>
                        </m:r>
                        <m:r>
                          <a:rPr lang="id-ID" sz="2800" b="0" i="1" smtClean="0">
                            <a:latin typeface="Cambria Math"/>
                          </a:rPr>
                          <m:t>/</m:t>
                        </m:r>
                        <m:r>
                          <a:rPr lang="id-ID" sz="2800" b="0" i="1" smtClean="0">
                            <a:latin typeface="Cambria Math"/>
                          </a:rPr>
                          <m:t>𝑐𝑚</m:t>
                        </m:r>
                      </m:e>
                      <m:sup>
                        <m:r>
                          <a:rPr lang="id-ID" sz="2800" b="0" i="1" smtClean="0">
                            <a:latin typeface="Cambria Math"/>
                          </a:rPr>
                          <m:t>3</m:t>
                        </m:r>
                      </m:sup>
                    </m:sSup>
                  </m:oMath>
                </a14:m>
                <a:r>
                  <a:rPr lang="id-ID" sz="2800" dirty="0" smtClean="0"/>
                  <a:t> , tentukan bagian es yang terendam dalam air.</a:t>
                </a:r>
                <a:endParaRPr lang="id-ID"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259" t="-1213"/>
                </a:stretch>
              </a:blipFill>
            </p:spPr>
            <p:txBody>
              <a:bodyPr/>
              <a:lstStyle/>
              <a:p>
                <a:r>
                  <a:rPr lang="id-ID">
                    <a:noFill/>
                  </a:rPr>
                  <a:t> </a:t>
                </a:r>
              </a:p>
            </p:txBody>
          </p:sp>
        </mc:Fallback>
      </mc:AlternateContent>
    </p:spTree>
    <p:extLst>
      <p:ext uri="{BB962C8B-B14F-4D97-AF65-F5344CB8AC3E}">
        <p14:creationId xmlns:p14="http://schemas.microsoft.com/office/powerpoint/2010/main" val="1449387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Soal (3)</a:t>
            </a:r>
            <a:endParaRPr lang="id-ID" dirty="0"/>
          </a:p>
        </p:txBody>
      </p:sp>
      <p:sp>
        <p:nvSpPr>
          <p:cNvPr id="3" name="Content Placeholder 2"/>
          <p:cNvSpPr>
            <a:spLocks noGrp="1"/>
          </p:cNvSpPr>
          <p:nvPr>
            <p:ph idx="1"/>
          </p:nvPr>
        </p:nvSpPr>
        <p:spPr/>
        <p:txBody>
          <a:bodyPr>
            <a:normAutofit/>
          </a:bodyPr>
          <a:lstStyle/>
          <a:p>
            <a:r>
              <a:rPr lang="id-ID" sz="2800" dirty="0" smtClean="0"/>
              <a:t>Massa sesungguhnya dari sebuah benda adalah </a:t>
            </a:r>
            <a:r>
              <a:rPr lang="id-ID" sz="2800" dirty="0"/>
              <a:t>3</a:t>
            </a:r>
            <a:r>
              <a:rPr lang="id-ID" sz="2800" dirty="0" smtClean="0"/>
              <a:t>00 gr jika ditimbang di udara, sedangkan jika ditimbang di dalam air massa yang tampak 225 gr, dan jika ditimbang di dalam suatu cairan lain massanya menjadi 112,5 gr. Tentukan massa jenis cairan lain tersebut.</a:t>
            </a:r>
            <a:endParaRPr lang="id-ID" sz="2800" dirty="0"/>
          </a:p>
        </p:txBody>
      </p:sp>
    </p:spTree>
    <p:extLst>
      <p:ext uri="{BB962C8B-B14F-4D97-AF65-F5344CB8AC3E}">
        <p14:creationId xmlns:p14="http://schemas.microsoft.com/office/powerpoint/2010/main" val="3211559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Solusi :</a:t>
            </a:r>
            <a:endParaRPr lang="id-ID" dirty="0"/>
          </a:p>
        </p:txBody>
      </p:sp>
      <p:sp>
        <p:nvSpPr>
          <p:cNvPr id="3" name="Content Placeholder 2"/>
          <p:cNvSpPr>
            <a:spLocks noGrp="1"/>
          </p:cNvSpPr>
          <p:nvPr>
            <p:ph idx="1"/>
          </p:nvPr>
        </p:nvSpPr>
        <p:spPr/>
        <p:txBody>
          <a:bodyPr/>
          <a:lstStyle/>
          <a:p>
            <a:pPr marL="0" indent="0">
              <a:buNone/>
            </a:pPr>
            <a:endParaRPr lang="id-ID" dirty="0"/>
          </a:p>
        </p:txBody>
      </p:sp>
    </p:spTree>
    <p:extLst>
      <p:ext uri="{BB962C8B-B14F-4D97-AF65-F5344CB8AC3E}">
        <p14:creationId xmlns:p14="http://schemas.microsoft.com/office/powerpoint/2010/main" val="3318542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Pengantar</a:t>
            </a:r>
            <a:r>
              <a:rPr lang="en-US" dirty="0" smtClean="0"/>
              <a:t> (1)</a:t>
            </a:r>
            <a:endParaRPr lang="en-US" dirty="0"/>
          </a:p>
        </p:txBody>
      </p:sp>
      <p:sp>
        <p:nvSpPr>
          <p:cNvPr id="3" name="Content Placeholder 2"/>
          <p:cNvSpPr>
            <a:spLocks noGrp="1"/>
          </p:cNvSpPr>
          <p:nvPr>
            <p:ph idx="1"/>
          </p:nvPr>
        </p:nvSpPr>
        <p:spPr/>
        <p:txBody>
          <a:bodyPr/>
          <a:lstStyle/>
          <a:p>
            <a:pPr>
              <a:defRPr/>
            </a:pPr>
            <a:r>
              <a:rPr lang="en-US" dirty="0" err="1"/>
              <a:t>Zat</a:t>
            </a:r>
            <a:r>
              <a:rPr lang="en-US" dirty="0"/>
              <a:t> </a:t>
            </a:r>
            <a:r>
              <a:rPr lang="en-US" dirty="0" err="1"/>
              <a:t>padat</a:t>
            </a:r>
            <a:r>
              <a:rPr lang="en-US" dirty="0"/>
              <a:t> </a:t>
            </a:r>
            <a:r>
              <a:rPr lang="en-US" dirty="0" err="1"/>
              <a:t>mempunyai</a:t>
            </a:r>
            <a:r>
              <a:rPr lang="en-US" dirty="0"/>
              <a:t> </a:t>
            </a:r>
            <a:r>
              <a:rPr lang="en-US" dirty="0" err="1"/>
              <a:t>bentuk</a:t>
            </a:r>
            <a:r>
              <a:rPr lang="en-US" dirty="0"/>
              <a:t> </a:t>
            </a:r>
            <a:r>
              <a:rPr lang="en-US" dirty="0" err="1"/>
              <a:t>dan</a:t>
            </a:r>
            <a:r>
              <a:rPr lang="en-US" dirty="0"/>
              <a:t> </a:t>
            </a:r>
            <a:r>
              <a:rPr lang="en-US" dirty="0" err="1"/>
              <a:t>ukuran</a:t>
            </a:r>
            <a:r>
              <a:rPr lang="en-US" dirty="0"/>
              <a:t> yang </a:t>
            </a:r>
            <a:r>
              <a:rPr lang="en-US" dirty="0" err="1" smtClean="0"/>
              <a:t>tetap</a:t>
            </a:r>
            <a:r>
              <a:rPr lang="id-ID" dirty="0"/>
              <a:t>.</a:t>
            </a:r>
            <a:endParaRPr lang="en-US" dirty="0"/>
          </a:p>
          <a:p>
            <a:pPr>
              <a:defRPr/>
            </a:pPr>
            <a:r>
              <a:rPr lang="en-US" dirty="0" err="1"/>
              <a:t>Zat</a:t>
            </a:r>
            <a:r>
              <a:rPr lang="en-US" dirty="0"/>
              <a:t> </a:t>
            </a:r>
            <a:r>
              <a:rPr lang="en-US" dirty="0" err="1"/>
              <a:t>cair</a:t>
            </a:r>
            <a:r>
              <a:rPr lang="en-US" dirty="0"/>
              <a:t> </a:t>
            </a:r>
            <a:r>
              <a:rPr lang="en-US" dirty="0" err="1"/>
              <a:t>tidak</a:t>
            </a:r>
            <a:r>
              <a:rPr lang="en-US" dirty="0"/>
              <a:t> </a:t>
            </a:r>
            <a:r>
              <a:rPr lang="en-US" dirty="0" err="1"/>
              <a:t>mempertahankan</a:t>
            </a:r>
            <a:r>
              <a:rPr lang="en-US" dirty="0"/>
              <a:t> </a:t>
            </a:r>
            <a:r>
              <a:rPr lang="en-US" dirty="0" err="1"/>
              <a:t>bentuknya</a:t>
            </a:r>
            <a:r>
              <a:rPr lang="en-US" dirty="0"/>
              <a:t> yang </a:t>
            </a:r>
            <a:r>
              <a:rPr lang="en-US" dirty="0" err="1"/>
              <a:t>tetap</a:t>
            </a:r>
            <a:r>
              <a:rPr lang="en-US" dirty="0"/>
              <a:t> </a:t>
            </a:r>
            <a:r>
              <a:rPr lang="en-US" dirty="0" err="1"/>
              <a:t>tetapi</a:t>
            </a:r>
            <a:r>
              <a:rPr lang="en-US" dirty="0"/>
              <a:t> </a:t>
            </a:r>
            <a:r>
              <a:rPr lang="en-US" dirty="0" err="1"/>
              <a:t>mengikuti</a:t>
            </a:r>
            <a:r>
              <a:rPr lang="en-US" dirty="0"/>
              <a:t> </a:t>
            </a:r>
            <a:r>
              <a:rPr lang="en-US" dirty="0" err="1"/>
              <a:t>bentuk</a:t>
            </a:r>
            <a:r>
              <a:rPr lang="en-US" dirty="0"/>
              <a:t> </a:t>
            </a:r>
            <a:r>
              <a:rPr lang="en-US" dirty="0" err="1"/>
              <a:t>tempatnya</a:t>
            </a:r>
            <a:r>
              <a:rPr lang="en-US" dirty="0"/>
              <a:t>.</a:t>
            </a:r>
          </a:p>
          <a:p>
            <a:pPr>
              <a:defRPr/>
            </a:pPr>
            <a:r>
              <a:rPr lang="en-US" dirty="0" err="1"/>
              <a:t>Zat</a:t>
            </a:r>
            <a:r>
              <a:rPr lang="en-US" dirty="0"/>
              <a:t> gas </a:t>
            </a:r>
            <a:r>
              <a:rPr lang="en-US" dirty="0" err="1"/>
              <a:t>tidak</a:t>
            </a:r>
            <a:r>
              <a:rPr lang="en-US" dirty="0"/>
              <a:t> </a:t>
            </a:r>
            <a:r>
              <a:rPr lang="en-US" dirty="0" err="1"/>
              <a:t>mempunyai</a:t>
            </a:r>
            <a:r>
              <a:rPr lang="en-US" dirty="0"/>
              <a:t> </a:t>
            </a:r>
            <a:r>
              <a:rPr lang="en-US" dirty="0" err="1"/>
              <a:t>bentuk</a:t>
            </a:r>
            <a:r>
              <a:rPr lang="en-US" dirty="0"/>
              <a:t> </a:t>
            </a:r>
            <a:r>
              <a:rPr lang="en-US" dirty="0" err="1"/>
              <a:t>dan</a:t>
            </a:r>
            <a:r>
              <a:rPr lang="en-US" dirty="0"/>
              <a:t> volume yang </a:t>
            </a:r>
            <a:r>
              <a:rPr lang="en-US" dirty="0" err="1"/>
              <a:t>tetap</a:t>
            </a:r>
            <a:r>
              <a:rPr lang="en-US" dirty="0"/>
              <a:t> </a:t>
            </a:r>
            <a:r>
              <a:rPr lang="en-US" dirty="0" err="1"/>
              <a:t>karena</a:t>
            </a:r>
            <a:r>
              <a:rPr lang="en-US" dirty="0"/>
              <a:t> </a:t>
            </a:r>
            <a:r>
              <a:rPr lang="en-US" dirty="0" err="1"/>
              <a:t>memenuhi</a:t>
            </a:r>
            <a:r>
              <a:rPr lang="en-US" dirty="0"/>
              <a:t> </a:t>
            </a:r>
            <a:r>
              <a:rPr lang="en-US" dirty="0" err="1"/>
              <a:t>ruangan</a:t>
            </a:r>
            <a:r>
              <a:rPr lang="en-US" dirty="0"/>
              <a: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Pengantar</a:t>
            </a:r>
            <a:r>
              <a:rPr lang="en-US" dirty="0"/>
              <a:t> </a:t>
            </a:r>
            <a:r>
              <a:rPr lang="en-US" dirty="0" smtClean="0"/>
              <a:t>(2)</a:t>
            </a:r>
            <a:endParaRPr lang="en-US" dirty="0"/>
          </a:p>
        </p:txBody>
      </p:sp>
      <p:sp>
        <p:nvSpPr>
          <p:cNvPr id="3" name="Content Placeholder 2"/>
          <p:cNvSpPr>
            <a:spLocks noGrp="1"/>
          </p:cNvSpPr>
          <p:nvPr>
            <p:ph idx="1"/>
          </p:nvPr>
        </p:nvSpPr>
        <p:spPr/>
        <p:txBody>
          <a:bodyPr/>
          <a:lstStyle/>
          <a:p>
            <a:pPr>
              <a:defRPr/>
            </a:pPr>
            <a:r>
              <a:rPr lang="en-US" dirty="0" err="1"/>
              <a:t>Zat</a:t>
            </a:r>
            <a:r>
              <a:rPr lang="en-US" dirty="0"/>
              <a:t> </a:t>
            </a:r>
            <a:r>
              <a:rPr lang="en-US" dirty="0" err="1"/>
              <a:t>cair</a:t>
            </a:r>
            <a:r>
              <a:rPr lang="en-US" dirty="0"/>
              <a:t> </a:t>
            </a:r>
            <a:r>
              <a:rPr lang="en-US" dirty="0" err="1"/>
              <a:t>dan</a:t>
            </a:r>
            <a:r>
              <a:rPr lang="en-US" dirty="0"/>
              <a:t> gas </a:t>
            </a:r>
            <a:r>
              <a:rPr lang="en-US" dirty="0" err="1"/>
              <a:t>tidak</a:t>
            </a:r>
            <a:r>
              <a:rPr lang="en-US" dirty="0"/>
              <a:t> </a:t>
            </a:r>
            <a:r>
              <a:rPr lang="en-US" dirty="0" err="1"/>
              <a:t>mempertahankan</a:t>
            </a:r>
            <a:r>
              <a:rPr lang="en-US" dirty="0"/>
              <a:t> </a:t>
            </a:r>
            <a:r>
              <a:rPr lang="en-US" dirty="0" err="1"/>
              <a:t>pada</a:t>
            </a:r>
            <a:r>
              <a:rPr lang="en-US" dirty="0"/>
              <a:t> </a:t>
            </a:r>
            <a:r>
              <a:rPr lang="en-US" dirty="0" err="1"/>
              <a:t>bentuknya</a:t>
            </a:r>
            <a:r>
              <a:rPr lang="en-US" dirty="0"/>
              <a:t> yang </a:t>
            </a:r>
            <a:r>
              <a:rPr lang="en-US" dirty="0" err="1"/>
              <a:t>tetap</a:t>
            </a:r>
            <a:r>
              <a:rPr lang="en-US" dirty="0"/>
              <a:t>, </a:t>
            </a:r>
            <a:r>
              <a:rPr lang="en-US" dirty="0" err="1"/>
              <a:t>keduanya</a:t>
            </a:r>
            <a:r>
              <a:rPr lang="en-US" dirty="0"/>
              <a:t> </a:t>
            </a:r>
            <a:r>
              <a:rPr lang="en-US" dirty="0" err="1"/>
              <a:t>mempunyai</a:t>
            </a:r>
            <a:r>
              <a:rPr lang="en-US" dirty="0"/>
              <a:t> </a:t>
            </a:r>
            <a:r>
              <a:rPr lang="en-US" dirty="0" err="1"/>
              <a:t>kemampuan</a:t>
            </a:r>
            <a:r>
              <a:rPr lang="en-US" dirty="0"/>
              <a:t> </a:t>
            </a:r>
            <a:r>
              <a:rPr lang="en-US" dirty="0" err="1"/>
              <a:t>untuk</a:t>
            </a:r>
            <a:r>
              <a:rPr lang="en-US" dirty="0"/>
              <a:t> </a:t>
            </a:r>
            <a:r>
              <a:rPr lang="en-US" dirty="0" err="1"/>
              <a:t>mengalir</a:t>
            </a:r>
            <a:r>
              <a:rPr lang="en-US" dirty="0"/>
              <a:t>.</a:t>
            </a:r>
          </a:p>
          <a:p>
            <a:pPr>
              <a:defRPr/>
            </a:pPr>
            <a:r>
              <a:rPr lang="en-US" dirty="0" err="1"/>
              <a:t>Keduanya</a:t>
            </a:r>
            <a:r>
              <a:rPr lang="en-US" dirty="0"/>
              <a:t> </a:t>
            </a:r>
            <a:r>
              <a:rPr lang="en-US" dirty="0" err="1"/>
              <a:t>sama</a:t>
            </a:r>
            <a:r>
              <a:rPr lang="en-US" dirty="0"/>
              <a:t> – </a:t>
            </a:r>
            <a:r>
              <a:rPr lang="en-US" dirty="0" err="1"/>
              <a:t>sama</a:t>
            </a:r>
            <a:r>
              <a:rPr lang="en-US" dirty="0"/>
              <a:t> </a:t>
            </a:r>
            <a:r>
              <a:rPr lang="en-US" dirty="0" err="1"/>
              <a:t>sering</a:t>
            </a:r>
            <a:r>
              <a:rPr lang="en-US" dirty="0"/>
              <a:t> </a:t>
            </a:r>
            <a:r>
              <a:rPr lang="en-US" dirty="0" err="1"/>
              <a:t>disebut</a:t>
            </a:r>
            <a:r>
              <a:rPr lang="en-US" dirty="0"/>
              <a:t> </a:t>
            </a:r>
            <a:r>
              <a:rPr lang="en-US" dirty="0" err="1"/>
              <a:t>fluida</a:t>
            </a:r>
            <a:r>
              <a:rPr lang="en-US" dirty="0"/>
              <a:t> </a:t>
            </a:r>
            <a:r>
              <a:rPr lang="en-US" dirty="0" err="1"/>
              <a:t>atau</a:t>
            </a:r>
            <a:r>
              <a:rPr lang="en-US" dirty="0"/>
              <a:t> </a:t>
            </a:r>
            <a:r>
              <a:rPr lang="en-US" dirty="0" err="1"/>
              <a:t>zat</a:t>
            </a:r>
            <a:r>
              <a:rPr lang="en-US" dirty="0"/>
              <a:t> </a:t>
            </a:r>
            <a:r>
              <a:rPr lang="en-US" dirty="0" err="1"/>
              <a:t>alir</a:t>
            </a:r>
            <a:r>
              <a:rPr lang="en-US" dirty="0"/>
              <a:t>.</a:t>
            </a:r>
          </a:p>
          <a:p>
            <a:pPr>
              <a:defRPr/>
            </a:pPr>
            <a:r>
              <a:rPr lang="en-US" dirty="0" err="1"/>
              <a:t>Jadi</a:t>
            </a:r>
            <a:r>
              <a:rPr lang="en-US" dirty="0"/>
              <a:t>, FLUIDA </a:t>
            </a:r>
            <a:r>
              <a:rPr lang="en-US" dirty="0" err="1"/>
              <a:t>adalah</a:t>
            </a:r>
            <a:r>
              <a:rPr lang="en-US" dirty="0"/>
              <a:t> </a:t>
            </a:r>
            <a:r>
              <a:rPr lang="en-US" dirty="0" err="1"/>
              <a:t>zat</a:t>
            </a:r>
            <a:r>
              <a:rPr lang="en-US" dirty="0"/>
              <a:t> yang </a:t>
            </a:r>
            <a:r>
              <a:rPr lang="en-US" dirty="0" err="1"/>
              <a:t>dapat</a:t>
            </a:r>
            <a:r>
              <a:rPr lang="en-US" dirty="0"/>
              <a:t> </a:t>
            </a:r>
            <a:r>
              <a:rPr lang="en-US" dirty="0" err="1"/>
              <a:t>mengalir</a:t>
            </a:r>
            <a:r>
              <a:rPr lang="en-US" dirty="0"/>
              <a: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Pengantar</a:t>
            </a:r>
            <a:r>
              <a:rPr lang="en-US" dirty="0" smtClean="0"/>
              <a:t> (3)</a:t>
            </a:r>
            <a:endParaRPr lang="en-US" dirty="0"/>
          </a:p>
        </p:txBody>
      </p:sp>
      <p:sp>
        <p:nvSpPr>
          <p:cNvPr id="3" name="Content Placeholder 2"/>
          <p:cNvSpPr>
            <a:spLocks noGrp="1"/>
          </p:cNvSpPr>
          <p:nvPr>
            <p:ph idx="1"/>
          </p:nvPr>
        </p:nvSpPr>
        <p:spPr/>
        <p:txBody>
          <a:bodyPr/>
          <a:lstStyle/>
          <a:p>
            <a:r>
              <a:rPr lang="en-US" dirty="0" err="1" smtClean="0"/>
              <a:t>Terdapat</a:t>
            </a:r>
            <a:r>
              <a:rPr lang="en-US" dirty="0" smtClean="0"/>
              <a:t> </a:t>
            </a:r>
            <a:r>
              <a:rPr lang="en-US" dirty="0" err="1" smtClean="0"/>
              <a:t>dua</a:t>
            </a:r>
            <a:r>
              <a:rPr lang="en-US" dirty="0" smtClean="0"/>
              <a:t> </a:t>
            </a:r>
            <a:r>
              <a:rPr lang="en-US" dirty="0" err="1" smtClean="0"/>
              <a:t>jenis</a:t>
            </a:r>
            <a:r>
              <a:rPr lang="en-US" dirty="0" smtClean="0"/>
              <a:t> </a:t>
            </a:r>
            <a:r>
              <a:rPr lang="en-US" dirty="0" err="1" smtClean="0"/>
              <a:t>fluida</a:t>
            </a:r>
            <a:r>
              <a:rPr lang="en-US" dirty="0" smtClean="0"/>
              <a:t> </a:t>
            </a:r>
            <a:r>
              <a:rPr lang="en-US" dirty="0" err="1" smtClean="0"/>
              <a:t>berdasarkan</a:t>
            </a:r>
            <a:r>
              <a:rPr lang="en-US" dirty="0" smtClean="0"/>
              <a:t> </a:t>
            </a:r>
            <a:r>
              <a:rPr lang="en-US" dirty="0" err="1" smtClean="0"/>
              <a:t>kondisi</a:t>
            </a:r>
            <a:r>
              <a:rPr lang="en-US" dirty="0" smtClean="0"/>
              <a:t> </a:t>
            </a:r>
            <a:r>
              <a:rPr lang="en-US" dirty="0" err="1" smtClean="0"/>
              <a:t>sistem</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fluida</a:t>
            </a:r>
            <a:r>
              <a:rPr lang="en-US" dirty="0" smtClean="0"/>
              <a:t> </a:t>
            </a:r>
            <a:r>
              <a:rPr lang="en-US" dirty="0" err="1" smtClean="0"/>
              <a:t>tersebut</a:t>
            </a:r>
            <a:endParaRPr lang="en-US" dirty="0" smtClean="0"/>
          </a:p>
          <a:p>
            <a:r>
              <a:rPr lang="en-US" b="1" dirty="0" err="1" smtClean="0"/>
              <a:t>Fluida</a:t>
            </a:r>
            <a:r>
              <a:rPr lang="en-US" b="1" dirty="0" smtClean="0"/>
              <a:t> </a:t>
            </a:r>
            <a:r>
              <a:rPr lang="en-US" b="1" dirty="0" err="1" smtClean="0"/>
              <a:t>statis</a:t>
            </a:r>
            <a:r>
              <a:rPr lang="en-US" dirty="0" smtClean="0"/>
              <a:t>, </a:t>
            </a:r>
            <a:r>
              <a:rPr lang="en-US" dirty="0" err="1" smtClean="0"/>
              <a:t>kondisi</a:t>
            </a:r>
            <a:r>
              <a:rPr lang="en-US" dirty="0" smtClean="0"/>
              <a:t> </a:t>
            </a:r>
            <a:r>
              <a:rPr lang="en-US" dirty="0" err="1" smtClean="0"/>
              <a:t>dimana</a:t>
            </a:r>
            <a:r>
              <a:rPr lang="en-US" dirty="0" smtClean="0"/>
              <a:t> </a:t>
            </a:r>
            <a:r>
              <a:rPr lang="en-US" dirty="0" err="1" smtClean="0"/>
              <a:t>fluida</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diam</a:t>
            </a:r>
            <a:endParaRPr lang="en-US" dirty="0" smtClean="0"/>
          </a:p>
          <a:p>
            <a:r>
              <a:rPr lang="en-US" b="1" dirty="0" err="1" smtClean="0"/>
              <a:t>Fluida</a:t>
            </a:r>
            <a:r>
              <a:rPr lang="en-US" b="1" dirty="0" smtClean="0"/>
              <a:t> </a:t>
            </a:r>
            <a:r>
              <a:rPr lang="en-US" b="1" dirty="0" err="1" smtClean="0"/>
              <a:t>dinamis</a:t>
            </a:r>
            <a:r>
              <a:rPr lang="en-US" dirty="0" smtClean="0"/>
              <a:t>, </a:t>
            </a:r>
            <a:r>
              <a:rPr lang="en-US" dirty="0" err="1" smtClean="0"/>
              <a:t>kondisi</a:t>
            </a:r>
            <a:r>
              <a:rPr lang="en-US" dirty="0" smtClean="0"/>
              <a:t> </a:t>
            </a:r>
            <a:r>
              <a:rPr lang="en-US" dirty="0" err="1" smtClean="0"/>
              <a:t>dimana</a:t>
            </a:r>
            <a:r>
              <a:rPr lang="en-US" dirty="0" smtClean="0"/>
              <a:t> </a:t>
            </a:r>
            <a:r>
              <a:rPr lang="en-US" dirty="0" err="1" smtClean="0"/>
              <a:t>fluida</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bergerak</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 </a:t>
            </a:r>
            <a:r>
              <a:rPr lang="en-US" dirty="0" err="1" smtClean="0"/>
              <a:t>Jenis</a:t>
            </a:r>
            <a:endParaRPr lang="en-US" dirty="0"/>
          </a:p>
        </p:txBody>
      </p:sp>
      <p:sp>
        <p:nvSpPr>
          <p:cNvPr id="3" name="Content Placeholder 2"/>
          <p:cNvSpPr>
            <a:spLocks noGrp="1"/>
          </p:cNvSpPr>
          <p:nvPr>
            <p:ph idx="1"/>
          </p:nvPr>
        </p:nvSpPr>
        <p:spPr/>
        <p:txBody>
          <a:bodyPr>
            <a:normAutofit lnSpcReduction="10000"/>
          </a:bodyPr>
          <a:lstStyle/>
          <a:p>
            <a:r>
              <a:rPr lang="en-US" sz="2800" dirty="0">
                <a:solidFill>
                  <a:srgbClr val="000C00"/>
                </a:solidFill>
              </a:rPr>
              <a:t>Massa </a:t>
            </a:r>
            <a:r>
              <a:rPr lang="en-US" sz="2800" dirty="0" err="1">
                <a:solidFill>
                  <a:srgbClr val="000C00"/>
                </a:solidFill>
              </a:rPr>
              <a:t>jenis</a:t>
            </a:r>
            <a:r>
              <a:rPr lang="en-US" sz="2800" dirty="0">
                <a:solidFill>
                  <a:srgbClr val="000C00"/>
                </a:solidFill>
              </a:rPr>
              <a:t> </a:t>
            </a:r>
            <a:r>
              <a:rPr lang="en-US" sz="2800" dirty="0" err="1">
                <a:solidFill>
                  <a:srgbClr val="000C00"/>
                </a:solidFill>
              </a:rPr>
              <a:t>atau</a:t>
            </a:r>
            <a:r>
              <a:rPr lang="en-US" sz="2800" dirty="0">
                <a:solidFill>
                  <a:srgbClr val="000C00"/>
                </a:solidFill>
              </a:rPr>
              <a:t> </a:t>
            </a:r>
            <a:r>
              <a:rPr lang="en-US" sz="2800" dirty="0" err="1">
                <a:solidFill>
                  <a:srgbClr val="000C00"/>
                </a:solidFill>
              </a:rPr>
              <a:t>kerapatan</a:t>
            </a:r>
            <a:r>
              <a:rPr lang="en-US" sz="2800" dirty="0">
                <a:solidFill>
                  <a:srgbClr val="000C00"/>
                </a:solidFill>
              </a:rPr>
              <a:t> </a:t>
            </a:r>
            <a:r>
              <a:rPr lang="en-US" sz="2800" dirty="0" err="1">
                <a:solidFill>
                  <a:srgbClr val="000C00"/>
                </a:solidFill>
              </a:rPr>
              <a:t>suatu</a:t>
            </a:r>
            <a:r>
              <a:rPr lang="en-US" sz="2800" dirty="0">
                <a:solidFill>
                  <a:srgbClr val="000C00"/>
                </a:solidFill>
              </a:rPr>
              <a:t> </a:t>
            </a:r>
            <a:r>
              <a:rPr lang="en-US" sz="2800" dirty="0" err="1">
                <a:solidFill>
                  <a:srgbClr val="000C00"/>
                </a:solidFill>
              </a:rPr>
              <a:t>zat</a:t>
            </a:r>
            <a:r>
              <a:rPr lang="en-US" sz="2800" dirty="0">
                <a:solidFill>
                  <a:srgbClr val="000C00"/>
                </a:solidFill>
              </a:rPr>
              <a:t> </a:t>
            </a:r>
            <a:r>
              <a:rPr lang="en-US" sz="2800" dirty="0" err="1">
                <a:solidFill>
                  <a:srgbClr val="000C00"/>
                </a:solidFill>
              </a:rPr>
              <a:t>didefinisikan</a:t>
            </a:r>
            <a:r>
              <a:rPr lang="en-US" sz="2800" dirty="0">
                <a:solidFill>
                  <a:srgbClr val="000C00"/>
                </a:solidFill>
              </a:rPr>
              <a:t> se-</a:t>
            </a:r>
            <a:r>
              <a:rPr lang="en-US" sz="2800" dirty="0" err="1">
                <a:solidFill>
                  <a:srgbClr val="000C00"/>
                </a:solidFill>
              </a:rPr>
              <a:t>bagai</a:t>
            </a:r>
            <a:r>
              <a:rPr lang="en-US" sz="2800" dirty="0">
                <a:solidFill>
                  <a:srgbClr val="000C00"/>
                </a:solidFill>
              </a:rPr>
              <a:t> </a:t>
            </a:r>
            <a:r>
              <a:rPr lang="en-US" sz="2800" dirty="0" err="1">
                <a:solidFill>
                  <a:srgbClr val="000C00"/>
                </a:solidFill>
              </a:rPr>
              <a:t>perbandingan</a:t>
            </a:r>
            <a:r>
              <a:rPr lang="en-US" sz="2800" dirty="0">
                <a:solidFill>
                  <a:srgbClr val="000C00"/>
                </a:solidFill>
              </a:rPr>
              <a:t> </a:t>
            </a:r>
            <a:r>
              <a:rPr lang="en-US" sz="2800" dirty="0" err="1">
                <a:solidFill>
                  <a:srgbClr val="000C00"/>
                </a:solidFill>
              </a:rPr>
              <a:t>massa</a:t>
            </a:r>
            <a:r>
              <a:rPr lang="en-US" sz="2800" dirty="0">
                <a:solidFill>
                  <a:srgbClr val="000C00"/>
                </a:solidFill>
              </a:rPr>
              <a:t> </a:t>
            </a:r>
            <a:r>
              <a:rPr lang="en-US" sz="2800" dirty="0" err="1">
                <a:solidFill>
                  <a:srgbClr val="000C00"/>
                </a:solidFill>
              </a:rPr>
              <a:t>dengan</a:t>
            </a:r>
            <a:r>
              <a:rPr lang="en-US" sz="2800" dirty="0">
                <a:solidFill>
                  <a:srgbClr val="000C00"/>
                </a:solidFill>
              </a:rPr>
              <a:t> </a:t>
            </a:r>
            <a:r>
              <a:rPr lang="en-US" sz="2800" dirty="0" err="1">
                <a:solidFill>
                  <a:srgbClr val="000C00"/>
                </a:solidFill>
              </a:rPr>
              <a:t>volum</a:t>
            </a:r>
            <a:r>
              <a:rPr lang="en-US" sz="2800" dirty="0">
                <a:solidFill>
                  <a:srgbClr val="000C00"/>
                </a:solidFill>
              </a:rPr>
              <a:t> </a:t>
            </a:r>
            <a:r>
              <a:rPr lang="en-US" sz="2800" dirty="0" err="1">
                <a:solidFill>
                  <a:srgbClr val="000C00"/>
                </a:solidFill>
              </a:rPr>
              <a:t>zat</a:t>
            </a:r>
            <a:r>
              <a:rPr lang="en-US" sz="2800" dirty="0">
                <a:solidFill>
                  <a:srgbClr val="000C00"/>
                </a:solidFill>
              </a:rPr>
              <a:t> </a:t>
            </a:r>
            <a:r>
              <a:rPr lang="en-US" sz="2800" dirty="0" err="1" smtClean="0">
                <a:solidFill>
                  <a:srgbClr val="000C00"/>
                </a:solidFill>
              </a:rPr>
              <a:t>tersebut</a:t>
            </a:r>
            <a:endParaRPr lang="en-US" sz="2800" dirty="0" smtClean="0">
              <a:solidFill>
                <a:srgbClr val="000C00"/>
              </a:solidFill>
            </a:endParaRPr>
          </a:p>
          <a:p>
            <a:endParaRPr lang="en-US" sz="2800" dirty="0">
              <a:solidFill>
                <a:srgbClr val="000C00"/>
              </a:solidFill>
            </a:endParaRPr>
          </a:p>
          <a:p>
            <a:endParaRPr lang="en-US" sz="2800" dirty="0" smtClean="0">
              <a:solidFill>
                <a:srgbClr val="000C00"/>
              </a:solidFill>
            </a:endParaRPr>
          </a:p>
          <a:p>
            <a:pPr marL="0" indent="0">
              <a:spcBef>
                <a:spcPct val="50000"/>
              </a:spcBef>
              <a:buNone/>
            </a:pPr>
            <a:r>
              <a:rPr lang="en-US" sz="2600" dirty="0" err="1" smtClean="0">
                <a:solidFill>
                  <a:srgbClr val="000C00"/>
                </a:solidFill>
              </a:rPr>
              <a:t>Keterangan</a:t>
            </a:r>
            <a:r>
              <a:rPr lang="en-US" sz="2600" dirty="0">
                <a:solidFill>
                  <a:srgbClr val="000C00"/>
                </a:solidFill>
              </a:rPr>
              <a:t>:</a:t>
            </a:r>
          </a:p>
          <a:p>
            <a:pPr marL="0" indent="0">
              <a:spcBef>
                <a:spcPct val="50000"/>
              </a:spcBef>
              <a:buNone/>
            </a:pPr>
            <a:r>
              <a:rPr lang="el-GR" sz="2600" dirty="0">
                <a:solidFill>
                  <a:srgbClr val="000C00"/>
                </a:solidFill>
              </a:rPr>
              <a:t>ρ</a:t>
            </a:r>
            <a:r>
              <a:rPr lang="en-US" sz="2600" dirty="0">
                <a:solidFill>
                  <a:srgbClr val="000C00"/>
                </a:solidFill>
              </a:rPr>
              <a:t>  = </a:t>
            </a:r>
            <a:r>
              <a:rPr lang="en-US" sz="2600" dirty="0" err="1">
                <a:solidFill>
                  <a:srgbClr val="000C00"/>
                </a:solidFill>
              </a:rPr>
              <a:t>massa</a:t>
            </a:r>
            <a:r>
              <a:rPr lang="en-US" sz="2600" dirty="0">
                <a:solidFill>
                  <a:srgbClr val="000C00"/>
                </a:solidFill>
              </a:rPr>
              <a:t> </a:t>
            </a:r>
            <a:r>
              <a:rPr lang="en-US" sz="2600" dirty="0" err="1">
                <a:solidFill>
                  <a:srgbClr val="000C00"/>
                </a:solidFill>
              </a:rPr>
              <a:t>jenis</a:t>
            </a:r>
            <a:r>
              <a:rPr lang="en-US" sz="2600" dirty="0">
                <a:solidFill>
                  <a:srgbClr val="000C00"/>
                </a:solidFill>
              </a:rPr>
              <a:t> </a:t>
            </a:r>
            <a:r>
              <a:rPr lang="en-US" sz="2600" dirty="0" err="1">
                <a:solidFill>
                  <a:srgbClr val="000C00"/>
                </a:solidFill>
              </a:rPr>
              <a:t>zat</a:t>
            </a:r>
            <a:r>
              <a:rPr lang="en-US" sz="2600" dirty="0">
                <a:solidFill>
                  <a:srgbClr val="000C00"/>
                </a:solidFill>
              </a:rPr>
              <a:t> (kg/m</a:t>
            </a:r>
            <a:r>
              <a:rPr lang="en-US" sz="2600" baseline="30000" dirty="0">
                <a:solidFill>
                  <a:srgbClr val="000C00"/>
                </a:solidFill>
              </a:rPr>
              <a:t>3</a:t>
            </a:r>
            <a:r>
              <a:rPr lang="en-US" sz="2600" dirty="0">
                <a:solidFill>
                  <a:srgbClr val="000C00"/>
                </a:solidFill>
              </a:rPr>
              <a:t>)</a:t>
            </a:r>
          </a:p>
          <a:p>
            <a:pPr marL="0" indent="0">
              <a:spcBef>
                <a:spcPct val="50000"/>
              </a:spcBef>
              <a:buNone/>
            </a:pPr>
            <a:r>
              <a:rPr lang="en-US" sz="2600" dirty="0">
                <a:solidFill>
                  <a:srgbClr val="000C00"/>
                </a:solidFill>
              </a:rPr>
              <a:t>m = </a:t>
            </a:r>
            <a:r>
              <a:rPr lang="en-US" sz="2600" dirty="0" err="1">
                <a:solidFill>
                  <a:srgbClr val="000C00"/>
                </a:solidFill>
              </a:rPr>
              <a:t>massa</a:t>
            </a:r>
            <a:r>
              <a:rPr lang="en-US" sz="2600" dirty="0">
                <a:solidFill>
                  <a:srgbClr val="000C00"/>
                </a:solidFill>
              </a:rPr>
              <a:t> </a:t>
            </a:r>
            <a:r>
              <a:rPr lang="en-US" sz="2600" dirty="0" err="1">
                <a:solidFill>
                  <a:srgbClr val="000C00"/>
                </a:solidFill>
              </a:rPr>
              <a:t>zat</a:t>
            </a:r>
            <a:r>
              <a:rPr lang="en-US" sz="2600" dirty="0">
                <a:solidFill>
                  <a:srgbClr val="000C00"/>
                </a:solidFill>
              </a:rPr>
              <a:t> </a:t>
            </a:r>
            <a:r>
              <a:rPr lang="en-US" sz="2600" dirty="0" smtClean="0">
                <a:solidFill>
                  <a:srgbClr val="000C00"/>
                </a:solidFill>
              </a:rPr>
              <a:t>(kg)</a:t>
            </a:r>
            <a:endParaRPr lang="en-US" sz="2600" dirty="0">
              <a:solidFill>
                <a:srgbClr val="000C00"/>
              </a:solidFill>
            </a:endParaRPr>
          </a:p>
          <a:p>
            <a:pPr marL="0" indent="0">
              <a:spcBef>
                <a:spcPct val="50000"/>
              </a:spcBef>
              <a:buNone/>
            </a:pPr>
            <a:r>
              <a:rPr lang="en-US" sz="2600" dirty="0">
                <a:solidFill>
                  <a:srgbClr val="000C00"/>
                </a:solidFill>
              </a:rPr>
              <a:t>V = </a:t>
            </a:r>
            <a:r>
              <a:rPr lang="en-US" sz="2600" dirty="0" smtClean="0">
                <a:solidFill>
                  <a:srgbClr val="000C00"/>
                </a:solidFill>
              </a:rPr>
              <a:t>volume </a:t>
            </a:r>
            <a:r>
              <a:rPr lang="en-US" sz="2600" dirty="0" err="1" smtClean="0">
                <a:solidFill>
                  <a:srgbClr val="000C00"/>
                </a:solidFill>
              </a:rPr>
              <a:t>zat</a:t>
            </a:r>
            <a:r>
              <a:rPr lang="en-US" sz="2600" dirty="0" smtClean="0">
                <a:solidFill>
                  <a:srgbClr val="000C00"/>
                </a:solidFill>
              </a:rPr>
              <a:t> (m</a:t>
            </a:r>
            <a:r>
              <a:rPr lang="en-US" sz="2600" baseline="30000" dirty="0" smtClean="0">
                <a:solidFill>
                  <a:srgbClr val="000C00"/>
                </a:solidFill>
              </a:rPr>
              <a:t>3</a:t>
            </a:r>
            <a:r>
              <a:rPr lang="en-US" sz="2600" dirty="0" smtClean="0">
                <a:solidFill>
                  <a:srgbClr val="000C00"/>
                </a:solidFill>
              </a:rPr>
              <a:t>)</a:t>
            </a:r>
            <a:endParaRPr lang="en-US" sz="2800" dirty="0">
              <a:solidFill>
                <a:srgbClr val="000C00"/>
              </a:solidFill>
            </a:endParaRP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31954638"/>
              </p:ext>
            </p:extLst>
          </p:nvPr>
        </p:nvGraphicFramePr>
        <p:xfrm>
          <a:off x="2819400" y="2743200"/>
          <a:ext cx="1371600" cy="1215260"/>
        </p:xfrm>
        <a:graphic>
          <a:graphicData uri="http://schemas.openxmlformats.org/presentationml/2006/ole">
            <mc:AlternateContent xmlns:mc="http://schemas.openxmlformats.org/markup-compatibility/2006">
              <mc:Choice xmlns:v="urn:schemas-microsoft-com:vml" Requires="v">
                <p:oleObj spid="_x0000_s3079" name="Equation" r:id="rId3" imgW="444240" imgH="393480" progId="Equation.3">
                  <p:embed/>
                </p:oleObj>
              </mc:Choice>
              <mc:Fallback>
                <p:oleObj name="Equation" r:id="rId3" imgW="444240" imgH="393480" progId="Equation.3">
                  <p:embed/>
                  <p:pic>
                    <p:nvPicPr>
                      <p:cNvPr id="0" name="Object 5"/>
                      <p:cNvPicPr>
                        <a:picLocks noChangeAspect="1" noChangeArrowheads="1"/>
                      </p:cNvPicPr>
                      <p:nvPr/>
                    </p:nvPicPr>
                    <p:blipFill>
                      <a:blip r:embed="rId4"/>
                      <a:srcRect/>
                      <a:stretch>
                        <a:fillRect/>
                      </a:stretch>
                    </p:blipFill>
                    <p:spPr bwMode="auto">
                      <a:xfrm>
                        <a:off x="2819400" y="2743200"/>
                        <a:ext cx="1371600" cy="1215260"/>
                      </a:xfrm>
                      <a:prstGeom prst="rect">
                        <a:avLst/>
                      </a:prstGeom>
                      <a:solidFill>
                        <a:srgbClr val="FFFF00"/>
                      </a:solidFill>
                      <a:ln w="9525">
                        <a:solidFill>
                          <a:srgbClr val="000C00"/>
                        </a:solidFill>
                        <a:miter lim="800000"/>
                        <a:headEnd/>
                        <a:tailEnd/>
                      </a:ln>
                      <a:effectLst/>
                    </p:spPr>
                  </p:pic>
                </p:oleObj>
              </mc:Fallback>
            </mc:AlternateContent>
          </a:graphicData>
        </a:graphic>
      </p:graphicFrame>
    </p:spTree>
    <p:extLst>
      <p:ext uri="{BB962C8B-B14F-4D97-AF65-F5344CB8AC3E}">
        <p14:creationId xmlns:p14="http://schemas.microsoft.com/office/powerpoint/2010/main" val="3108369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normAutofit/>
          </a:bodyPr>
          <a:lstStyle/>
          <a:p>
            <a:pPr eaLnBrk="1" hangingPunct="1"/>
            <a:r>
              <a:rPr lang="en-US" dirty="0" err="1" smtClean="0"/>
              <a:t>Tekanan</a:t>
            </a:r>
            <a:endParaRPr lang="en-US" dirty="0" smtClean="0"/>
          </a:p>
        </p:txBody>
      </p:sp>
      <p:sp>
        <p:nvSpPr>
          <p:cNvPr id="56338" name="Text Box 18"/>
          <p:cNvSpPr txBox="1">
            <a:spLocks noChangeArrowheads="1"/>
          </p:cNvSpPr>
          <p:nvPr/>
        </p:nvSpPr>
        <p:spPr bwMode="auto">
          <a:xfrm>
            <a:off x="2590800" y="4038600"/>
            <a:ext cx="46482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lgn="l">
              <a:spcBef>
                <a:spcPct val="50000"/>
              </a:spcBef>
            </a:pPr>
            <a:r>
              <a:rPr lang="en-US">
                <a:solidFill>
                  <a:srgbClr val="000C00"/>
                </a:solidFill>
              </a:rPr>
              <a:t>Keterangan: </a:t>
            </a:r>
          </a:p>
          <a:p>
            <a:pPr algn="l">
              <a:spcBef>
                <a:spcPct val="50000"/>
              </a:spcBef>
            </a:pPr>
            <a:r>
              <a:rPr lang="en-US">
                <a:solidFill>
                  <a:srgbClr val="000C00"/>
                </a:solidFill>
              </a:rPr>
              <a:t>p = tekanan (N/m</a:t>
            </a:r>
            <a:r>
              <a:rPr lang="en-US" baseline="30000">
                <a:solidFill>
                  <a:srgbClr val="000C00"/>
                </a:solidFill>
              </a:rPr>
              <a:t>2</a:t>
            </a:r>
            <a:r>
              <a:rPr lang="en-US">
                <a:solidFill>
                  <a:srgbClr val="000C00"/>
                </a:solidFill>
              </a:rPr>
              <a:t>) atau Pascal (Pa)</a:t>
            </a:r>
          </a:p>
          <a:p>
            <a:pPr algn="l">
              <a:spcBef>
                <a:spcPct val="50000"/>
              </a:spcBef>
            </a:pPr>
            <a:r>
              <a:rPr lang="en-US">
                <a:solidFill>
                  <a:srgbClr val="000C00"/>
                </a:solidFill>
              </a:rPr>
              <a:t>F = gaya N</a:t>
            </a:r>
          </a:p>
          <a:p>
            <a:pPr algn="l">
              <a:spcBef>
                <a:spcPct val="50000"/>
              </a:spcBef>
            </a:pPr>
            <a:r>
              <a:rPr lang="en-US">
                <a:solidFill>
                  <a:srgbClr val="000C00"/>
                </a:solidFill>
              </a:rPr>
              <a:t>A = luas bidang tekan m</a:t>
            </a:r>
            <a:r>
              <a:rPr lang="en-US" baseline="30000">
                <a:solidFill>
                  <a:srgbClr val="000C00"/>
                </a:solidFill>
              </a:rPr>
              <a:t>2</a:t>
            </a:r>
            <a:endParaRPr lang="en-US">
              <a:solidFill>
                <a:srgbClr val="000C00"/>
              </a:solidFill>
            </a:endParaRPr>
          </a:p>
        </p:txBody>
      </p:sp>
      <p:graphicFrame>
        <p:nvGraphicFramePr>
          <p:cNvPr id="56332" name="Object 12"/>
          <p:cNvGraphicFramePr>
            <a:graphicFrameLocks noGrp="1" noChangeAspect="1"/>
          </p:cNvGraphicFramePr>
          <p:nvPr>
            <p:ph sz="half" idx="1"/>
          </p:nvPr>
        </p:nvGraphicFramePr>
        <p:xfrm>
          <a:off x="4476750" y="2011363"/>
          <a:ext cx="2476500" cy="882650"/>
        </p:xfrm>
        <a:graphic>
          <a:graphicData uri="http://schemas.openxmlformats.org/presentationml/2006/ole">
            <mc:AlternateContent xmlns:mc="http://schemas.openxmlformats.org/markup-compatibility/2006">
              <mc:Choice xmlns:v="urn:schemas-microsoft-com:vml" Requires="v">
                <p:oleObj spid="_x0000_s4106" name="Equation" r:id="rId3" imgW="1104840" imgH="393480" progId="Equation.3">
                  <p:embed/>
                </p:oleObj>
              </mc:Choice>
              <mc:Fallback>
                <p:oleObj name="Equation" r:id="rId3" imgW="110484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6750" y="2011363"/>
                        <a:ext cx="2476500" cy="88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35" name="Object 15"/>
          <p:cNvGraphicFramePr>
            <a:graphicFrameLocks noGrp="1" noChangeAspect="1"/>
          </p:cNvGraphicFramePr>
          <p:nvPr>
            <p:ph sz="half" idx="2"/>
          </p:nvPr>
        </p:nvGraphicFramePr>
        <p:xfrm>
          <a:off x="4572000" y="3048000"/>
          <a:ext cx="1041400" cy="977900"/>
        </p:xfrm>
        <a:graphic>
          <a:graphicData uri="http://schemas.openxmlformats.org/presentationml/2006/ole">
            <mc:AlternateContent xmlns:mc="http://schemas.openxmlformats.org/markup-compatibility/2006">
              <mc:Choice xmlns:v="urn:schemas-microsoft-com:vml" Requires="v">
                <p:oleObj spid="_x0000_s4107" name="Equation" r:id="rId5" imgW="419040" imgH="393480" progId="Equation.3">
                  <p:embed/>
                </p:oleObj>
              </mc:Choice>
              <mc:Fallback>
                <p:oleObj name="Equation" r:id="rId5" imgW="4190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048000"/>
                        <a:ext cx="1041400" cy="977900"/>
                      </a:xfrm>
                      <a:prstGeom prst="rect">
                        <a:avLst/>
                      </a:prstGeom>
                      <a:solidFill>
                        <a:srgbClr val="FFFF00"/>
                      </a:solidFill>
                      <a:ln w="9525">
                        <a:solidFill>
                          <a:srgbClr val="000C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30"/>
          <p:cNvGrpSpPr>
            <a:grpSpLocks/>
          </p:cNvGrpSpPr>
          <p:nvPr/>
        </p:nvGrpSpPr>
        <p:grpSpPr bwMode="auto">
          <a:xfrm>
            <a:off x="609600" y="2082800"/>
            <a:ext cx="2895600" cy="2301875"/>
            <a:chOff x="384" y="1152"/>
            <a:chExt cx="1824" cy="1450"/>
          </a:xfrm>
        </p:grpSpPr>
        <p:sp>
          <p:nvSpPr>
            <p:cNvPr id="4106" name="AutoShape 21"/>
            <p:cNvSpPr>
              <a:spLocks noChangeArrowheads="1"/>
            </p:cNvSpPr>
            <p:nvPr/>
          </p:nvSpPr>
          <p:spPr bwMode="auto">
            <a:xfrm>
              <a:off x="384" y="1632"/>
              <a:ext cx="1392" cy="384"/>
            </a:xfrm>
            <a:prstGeom prst="cube">
              <a:avLst>
                <a:gd name="adj" fmla="val 10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id-ID"/>
            </a:p>
          </p:txBody>
        </p:sp>
        <p:sp>
          <p:nvSpPr>
            <p:cNvPr id="4107" name="AutoShape 22"/>
            <p:cNvSpPr>
              <a:spLocks noChangeArrowheads="1"/>
            </p:cNvSpPr>
            <p:nvPr/>
          </p:nvSpPr>
          <p:spPr bwMode="auto">
            <a:xfrm>
              <a:off x="816" y="1152"/>
              <a:ext cx="528" cy="768"/>
            </a:xfrm>
            <a:prstGeom prst="cube">
              <a:avLst>
                <a:gd name="adj" fmla="val 2838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id-ID"/>
            </a:p>
          </p:txBody>
        </p:sp>
        <p:sp>
          <p:nvSpPr>
            <p:cNvPr id="4108" name="Line 23"/>
            <p:cNvSpPr>
              <a:spLocks noChangeShapeType="1"/>
            </p:cNvSpPr>
            <p:nvPr/>
          </p:nvSpPr>
          <p:spPr bwMode="auto">
            <a:xfrm>
              <a:off x="1056" y="1680"/>
              <a:ext cx="0"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p>
          </p:txBody>
        </p:sp>
        <p:sp>
          <p:nvSpPr>
            <p:cNvPr id="4109" name="Text Box 24"/>
            <p:cNvSpPr txBox="1">
              <a:spLocks noChangeArrowheads="1"/>
            </p:cNvSpPr>
            <p:nvPr/>
          </p:nvSpPr>
          <p:spPr bwMode="auto">
            <a:xfrm>
              <a:off x="720" y="2352"/>
              <a:ext cx="6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F = w</a:t>
              </a:r>
            </a:p>
          </p:txBody>
        </p:sp>
        <p:sp>
          <p:nvSpPr>
            <p:cNvPr id="4110" name="Line 25"/>
            <p:cNvSpPr>
              <a:spLocks noChangeShapeType="1"/>
            </p:cNvSpPr>
            <p:nvPr/>
          </p:nvSpPr>
          <p:spPr bwMode="auto">
            <a:xfrm flipV="1">
              <a:off x="1248" y="1440"/>
              <a:ext cx="624" cy="4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spAutoFit/>
            </a:bodyPr>
            <a:lstStyle/>
            <a:p>
              <a:endParaRPr lang="en-US"/>
            </a:p>
          </p:txBody>
        </p:sp>
        <p:sp>
          <p:nvSpPr>
            <p:cNvPr id="4111" name="Text Box 26"/>
            <p:cNvSpPr txBox="1">
              <a:spLocks noChangeArrowheads="1"/>
            </p:cNvSpPr>
            <p:nvPr/>
          </p:nvSpPr>
          <p:spPr bwMode="auto">
            <a:xfrm>
              <a:off x="1776" y="1296"/>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A </a:t>
              </a:r>
            </a:p>
          </p:txBody>
        </p:sp>
      </p:grpSp>
      <p:sp>
        <p:nvSpPr>
          <p:cNvPr id="56348" name="Text Box 28"/>
          <p:cNvSpPr txBox="1">
            <a:spLocks noChangeArrowheads="1"/>
          </p:cNvSpPr>
          <p:nvPr/>
        </p:nvSpPr>
        <p:spPr bwMode="auto">
          <a:xfrm>
            <a:off x="533400" y="1295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lgn="l">
              <a:spcBef>
                <a:spcPct val="50000"/>
              </a:spcBef>
            </a:pPr>
            <a:r>
              <a:rPr lang="en-US" sz="2400">
                <a:solidFill>
                  <a:srgbClr val="000C00"/>
                </a:solidFill>
              </a:rPr>
              <a:t>Tekanan adalah gaya per satuan luas</a:t>
            </a:r>
          </a:p>
        </p:txBody>
      </p:sp>
    </p:spTree>
    <p:extLst>
      <p:ext uri="{BB962C8B-B14F-4D97-AF65-F5344CB8AC3E}">
        <p14:creationId xmlns:p14="http://schemas.microsoft.com/office/powerpoint/2010/main" val="4158394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457200" y="76200"/>
            <a:ext cx="8229600" cy="1143000"/>
          </a:xfrm>
        </p:spPr>
        <p:txBody>
          <a:bodyPr>
            <a:normAutofit/>
          </a:bodyPr>
          <a:lstStyle/>
          <a:p>
            <a:pPr eaLnBrk="1" hangingPunct="1"/>
            <a:r>
              <a:rPr lang="en-US" dirty="0" err="1" smtClean="0"/>
              <a:t>Tekanan</a:t>
            </a:r>
            <a:r>
              <a:rPr lang="en-US" dirty="0" smtClean="0"/>
              <a:t> </a:t>
            </a:r>
            <a:r>
              <a:rPr lang="en-US" dirty="0" err="1" smtClean="0"/>
              <a:t>Hidrostatis</a:t>
            </a:r>
            <a:r>
              <a:rPr lang="en-US" dirty="0" smtClean="0"/>
              <a:t>(1)</a:t>
            </a:r>
          </a:p>
        </p:txBody>
      </p:sp>
      <p:graphicFrame>
        <p:nvGraphicFramePr>
          <p:cNvPr id="59405" name="Object 13"/>
          <p:cNvGraphicFramePr>
            <a:graphicFrameLocks noGrp="1" noChangeAspect="1"/>
          </p:cNvGraphicFramePr>
          <p:nvPr>
            <p:ph idx="1"/>
          </p:nvPr>
        </p:nvGraphicFramePr>
        <p:xfrm>
          <a:off x="4267200" y="1981200"/>
          <a:ext cx="1981200" cy="674688"/>
        </p:xfrm>
        <a:graphic>
          <a:graphicData uri="http://schemas.openxmlformats.org/presentationml/2006/ole">
            <mc:AlternateContent xmlns:mc="http://schemas.openxmlformats.org/markup-compatibility/2006">
              <mc:Choice xmlns:v="urn:schemas-microsoft-com:vml" Requires="v">
                <p:oleObj spid="_x0000_s5126" name="Equation" r:id="rId3" imgW="596880" imgH="203040" progId="Equation.3">
                  <p:embed/>
                </p:oleObj>
              </mc:Choice>
              <mc:Fallback>
                <p:oleObj name="Equation" r:id="rId3" imgW="59688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81200"/>
                        <a:ext cx="1981200" cy="67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407" name="Rectangle 15"/>
          <p:cNvSpPr>
            <a:spLocks noChangeArrowheads="1"/>
          </p:cNvSpPr>
          <p:nvPr/>
        </p:nvSpPr>
        <p:spPr bwMode="auto">
          <a:xfrm>
            <a:off x="533400" y="1219200"/>
            <a:ext cx="6872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l"/>
            <a:r>
              <a:rPr lang="en-US" sz="2400" dirty="0" err="1">
                <a:solidFill>
                  <a:srgbClr val="000C00"/>
                </a:solidFill>
              </a:rPr>
              <a:t>Tekanan</a:t>
            </a:r>
            <a:r>
              <a:rPr lang="en-US" sz="2400" dirty="0">
                <a:solidFill>
                  <a:srgbClr val="000C00"/>
                </a:solidFill>
              </a:rPr>
              <a:t> </a:t>
            </a:r>
            <a:r>
              <a:rPr lang="en-US" sz="2400" dirty="0" err="1">
                <a:solidFill>
                  <a:srgbClr val="000C00"/>
                </a:solidFill>
              </a:rPr>
              <a:t>zat</a:t>
            </a:r>
            <a:r>
              <a:rPr lang="en-US" sz="2400" dirty="0">
                <a:solidFill>
                  <a:srgbClr val="000C00"/>
                </a:solidFill>
              </a:rPr>
              <a:t> </a:t>
            </a:r>
            <a:r>
              <a:rPr lang="en-US" sz="2400" dirty="0" err="1">
                <a:solidFill>
                  <a:srgbClr val="000C00"/>
                </a:solidFill>
              </a:rPr>
              <a:t>cair</a:t>
            </a:r>
            <a:r>
              <a:rPr lang="en-US" sz="2400" dirty="0">
                <a:solidFill>
                  <a:srgbClr val="000C00"/>
                </a:solidFill>
              </a:rPr>
              <a:t> </a:t>
            </a:r>
            <a:r>
              <a:rPr lang="en-US" sz="2400" dirty="0" err="1">
                <a:solidFill>
                  <a:srgbClr val="000C00"/>
                </a:solidFill>
              </a:rPr>
              <a:t>dalam</a:t>
            </a:r>
            <a:r>
              <a:rPr lang="en-US" sz="2400" dirty="0">
                <a:solidFill>
                  <a:srgbClr val="000C00"/>
                </a:solidFill>
              </a:rPr>
              <a:t> </a:t>
            </a:r>
            <a:r>
              <a:rPr lang="en-US" sz="2400" dirty="0" err="1">
                <a:solidFill>
                  <a:srgbClr val="000C00"/>
                </a:solidFill>
              </a:rPr>
              <a:t>keadaan</a:t>
            </a:r>
            <a:r>
              <a:rPr lang="en-US" sz="2400" dirty="0">
                <a:solidFill>
                  <a:srgbClr val="000C00"/>
                </a:solidFill>
              </a:rPr>
              <a:t> </a:t>
            </a:r>
            <a:r>
              <a:rPr lang="en-US" sz="2400" dirty="0" err="1">
                <a:solidFill>
                  <a:srgbClr val="000C00"/>
                </a:solidFill>
              </a:rPr>
              <a:t>diam</a:t>
            </a:r>
            <a:r>
              <a:rPr lang="en-US" sz="2400" dirty="0">
                <a:solidFill>
                  <a:srgbClr val="000C00"/>
                </a:solidFill>
              </a:rPr>
              <a:t> </a:t>
            </a:r>
            <a:r>
              <a:rPr lang="en-US" sz="2400" dirty="0" err="1">
                <a:solidFill>
                  <a:srgbClr val="000C00"/>
                </a:solidFill>
              </a:rPr>
              <a:t>disebut</a:t>
            </a:r>
            <a:r>
              <a:rPr lang="en-US" sz="2400" dirty="0">
                <a:solidFill>
                  <a:srgbClr val="000C00"/>
                </a:solidFill>
              </a:rPr>
              <a:t> </a:t>
            </a:r>
          </a:p>
          <a:p>
            <a:pPr algn="l"/>
            <a:r>
              <a:rPr lang="en-US" sz="2400" dirty="0" err="1">
                <a:solidFill>
                  <a:srgbClr val="FF0000"/>
                </a:solidFill>
              </a:rPr>
              <a:t>tekanan</a:t>
            </a:r>
            <a:r>
              <a:rPr lang="en-US" sz="2400" dirty="0">
                <a:solidFill>
                  <a:srgbClr val="FF0000"/>
                </a:solidFill>
              </a:rPr>
              <a:t> </a:t>
            </a:r>
            <a:r>
              <a:rPr lang="en-US" sz="2400" dirty="0" err="1">
                <a:solidFill>
                  <a:srgbClr val="FF0000"/>
                </a:solidFill>
              </a:rPr>
              <a:t>hidrostatis</a:t>
            </a:r>
            <a:endParaRPr lang="en-US" sz="2400" dirty="0">
              <a:solidFill>
                <a:srgbClr val="FF0000"/>
              </a:solidFill>
            </a:endParaRPr>
          </a:p>
        </p:txBody>
      </p:sp>
      <p:sp>
        <p:nvSpPr>
          <p:cNvPr id="59408" name="Rectangle 16"/>
          <p:cNvSpPr>
            <a:spLocks noChangeArrowheads="1"/>
          </p:cNvSpPr>
          <p:nvPr/>
        </p:nvSpPr>
        <p:spPr bwMode="auto">
          <a:xfrm>
            <a:off x="2971800" y="2667000"/>
            <a:ext cx="58674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dirty="0" err="1">
                <a:solidFill>
                  <a:srgbClr val="000C00"/>
                </a:solidFill>
              </a:rPr>
              <a:t>Keterangan</a:t>
            </a:r>
            <a:r>
              <a:rPr lang="en-US" dirty="0">
                <a:solidFill>
                  <a:srgbClr val="000C00"/>
                </a:solidFill>
              </a:rPr>
              <a:t>:</a:t>
            </a:r>
          </a:p>
          <a:p>
            <a:pPr algn="l"/>
            <a:r>
              <a:rPr lang="el-GR" dirty="0">
                <a:solidFill>
                  <a:srgbClr val="000C00"/>
                </a:solidFill>
              </a:rPr>
              <a:t>ρ</a:t>
            </a:r>
            <a:r>
              <a:rPr lang="en-US" dirty="0">
                <a:solidFill>
                  <a:srgbClr val="000C00"/>
                </a:solidFill>
              </a:rPr>
              <a:t> = </a:t>
            </a:r>
            <a:r>
              <a:rPr lang="en-US" dirty="0" err="1">
                <a:solidFill>
                  <a:srgbClr val="000C00"/>
                </a:solidFill>
              </a:rPr>
              <a:t>massa</a:t>
            </a:r>
            <a:r>
              <a:rPr lang="en-US" dirty="0">
                <a:solidFill>
                  <a:srgbClr val="000C00"/>
                </a:solidFill>
              </a:rPr>
              <a:t> </a:t>
            </a:r>
            <a:r>
              <a:rPr lang="en-US" dirty="0" err="1">
                <a:solidFill>
                  <a:srgbClr val="000C00"/>
                </a:solidFill>
              </a:rPr>
              <a:t>jenis</a:t>
            </a:r>
            <a:r>
              <a:rPr lang="en-US" dirty="0">
                <a:solidFill>
                  <a:srgbClr val="000C00"/>
                </a:solidFill>
              </a:rPr>
              <a:t> </a:t>
            </a:r>
            <a:r>
              <a:rPr lang="en-US" dirty="0" err="1">
                <a:solidFill>
                  <a:srgbClr val="000C00"/>
                </a:solidFill>
              </a:rPr>
              <a:t>zat</a:t>
            </a:r>
            <a:r>
              <a:rPr lang="en-US" dirty="0">
                <a:solidFill>
                  <a:srgbClr val="000C00"/>
                </a:solidFill>
              </a:rPr>
              <a:t> </a:t>
            </a:r>
            <a:r>
              <a:rPr lang="en-US" dirty="0" err="1">
                <a:solidFill>
                  <a:srgbClr val="000C00"/>
                </a:solidFill>
              </a:rPr>
              <a:t>cair</a:t>
            </a:r>
            <a:r>
              <a:rPr lang="en-US" dirty="0">
                <a:solidFill>
                  <a:srgbClr val="000C00"/>
                </a:solidFill>
              </a:rPr>
              <a:t> (kg/m</a:t>
            </a:r>
            <a:r>
              <a:rPr lang="en-US" baseline="30000" dirty="0">
                <a:solidFill>
                  <a:srgbClr val="000C00"/>
                </a:solidFill>
              </a:rPr>
              <a:t>2</a:t>
            </a:r>
            <a:r>
              <a:rPr lang="en-US" dirty="0">
                <a:solidFill>
                  <a:srgbClr val="000C00"/>
                </a:solidFill>
              </a:rPr>
              <a:t>)</a:t>
            </a:r>
          </a:p>
          <a:p>
            <a:pPr algn="l"/>
            <a:r>
              <a:rPr lang="en-US" dirty="0">
                <a:solidFill>
                  <a:srgbClr val="000C00"/>
                </a:solidFill>
              </a:rPr>
              <a:t>g = </a:t>
            </a:r>
            <a:r>
              <a:rPr lang="en-US" dirty="0" err="1">
                <a:solidFill>
                  <a:srgbClr val="000C00"/>
                </a:solidFill>
              </a:rPr>
              <a:t>percepatan</a:t>
            </a:r>
            <a:r>
              <a:rPr lang="en-US" dirty="0">
                <a:solidFill>
                  <a:srgbClr val="000C00"/>
                </a:solidFill>
              </a:rPr>
              <a:t> </a:t>
            </a:r>
            <a:r>
              <a:rPr lang="en-US" dirty="0" err="1">
                <a:solidFill>
                  <a:srgbClr val="000C00"/>
                </a:solidFill>
              </a:rPr>
              <a:t>gravitasi</a:t>
            </a:r>
            <a:r>
              <a:rPr lang="en-US" dirty="0">
                <a:solidFill>
                  <a:srgbClr val="000C00"/>
                </a:solidFill>
              </a:rPr>
              <a:t> </a:t>
            </a:r>
            <a:r>
              <a:rPr lang="en-US" dirty="0" err="1">
                <a:solidFill>
                  <a:srgbClr val="000C00"/>
                </a:solidFill>
              </a:rPr>
              <a:t>bumi</a:t>
            </a:r>
            <a:r>
              <a:rPr lang="en-US" dirty="0">
                <a:solidFill>
                  <a:srgbClr val="000C00"/>
                </a:solidFill>
              </a:rPr>
              <a:t> (m/s</a:t>
            </a:r>
            <a:r>
              <a:rPr lang="en-US" baseline="30000" dirty="0">
                <a:solidFill>
                  <a:srgbClr val="000C00"/>
                </a:solidFill>
              </a:rPr>
              <a:t>2</a:t>
            </a:r>
            <a:r>
              <a:rPr lang="en-US" dirty="0">
                <a:solidFill>
                  <a:srgbClr val="000C00"/>
                </a:solidFill>
              </a:rPr>
              <a:t>)</a:t>
            </a:r>
          </a:p>
          <a:p>
            <a:pPr algn="l"/>
            <a:r>
              <a:rPr lang="en-US" dirty="0">
                <a:solidFill>
                  <a:srgbClr val="000C00"/>
                </a:solidFill>
              </a:rPr>
              <a:t>h = </a:t>
            </a:r>
            <a:r>
              <a:rPr lang="en-US" dirty="0" err="1">
                <a:solidFill>
                  <a:srgbClr val="000C00"/>
                </a:solidFill>
              </a:rPr>
              <a:t>kedalaman</a:t>
            </a:r>
            <a:r>
              <a:rPr lang="en-US" dirty="0">
                <a:solidFill>
                  <a:srgbClr val="000C00"/>
                </a:solidFill>
              </a:rPr>
              <a:t> </a:t>
            </a:r>
            <a:r>
              <a:rPr lang="en-US" dirty="0" err="1">
                <a:solidFill>
                  <a:srgbClr val="000C00"/>
                </a:solidFill>
              </a:rPr>
              <a:t>zat</a:t>
            </a:r>
            <a:r>
              <a:rPr lang="en-US" dirty="0">
                <a:solidFill>
                  <a:srgbClr val="000C00"/>
                </a:solidFill>
              </a:rPr>
              <a:t> </a:t>
            </a:r>
            <a:r>
              <a:rPr lang="en-US" dirty="0" err="1">
                <a:solidFill>
                  <a:srgbClr val="000C00"/>
                </a:solidFill>
              </a:rPr>
              <a:t>cair</a:t>
            </a:r>
            <a:r>
              <a:rPr lang="en-US" dirty="0">
                <a:solidFill>
                  <a:srgbClr val="000C00"/>
                </a:solidFill>
              </a:rPr>
              <a:t> </a:t>
            </a:r>
            <a:r>
              <a:rPr lang="en-US" dirty="0" err="1">
                <a:solidFill>
                  <a:srgbClr val="000C00"/>
                </a:solidFill>
              </a:rPr>
              <a:t>diukur</a:t>
            </a:r>
            <a:r>
              <a:rPr lang="en-US" dirty="0">
                <a:solidFill>
                  <a:srgbClr val="000C00"/>
                </a:solidFill>
              </a:rPr>
              <a:t> </a:t>
            </a:r>
            <a:r>
              <a:rPr lang="en-US" dirty="0" err="1">
                <a:solidFill>
                  <a:srgbClr val="000C00"/>
                </a:solidFill>
              </a:rPr>
              <a:t>dari</a:t>
            </a:r>
            <a:r>
              <a:rPr lang="en-US" dirty="0">
                <a:solidFill>
                  <a:srgbClr val="000C00"/>
                </a:solidFill>
              </a:rPr>
              <a:t> </a:t>
            </a:r>
            <a:r>
              <a:rPr lang="en-US" dirty="0" err="1">
                <a:solidFill>
                  <a:srgbClr val="000C00"/>
                </a:solidFill>
              </a:rPr>
              <a:t>permukaan</a:t>
            </a:r>
            <a:r>
              <a:rPr lang="en-US" dirty="0">
                <a:solidFill>
                  <a:srgbClr val="000C00"/>
                </a:solidFill>
              </a:rPr>
              <a:t>-    </a:t>
            </a:r>
          </a:p>
          <a:p>
            <a:pPr algn="l"/>
            <a:r>
              <a:rPr lang="en-US" dirty="0">
                <a:solidFill>
                  <a:srgbClr val="000C00"/>
                </a:solidFill>
              </a:rPr>
              <a:t>      </a:t>
            </a:r>
            <a:r>
              <a:rPr lang="en-US" dirty="0" err="1">
                <a:solidFill>
                  <a:srgbClr val="000C00"/>
                </a:solidFill>
              </a:rPr>
              <a:t>nya</a:t>
            </a:r>
            <a:r>
              <a:rPr lang="en-US" dirty="0">
                <a:solidFill>
                  <a:srgbClr val="000C00"/>
                </a:solidFill>
              </a:rPr>
              <a:t> </a:t>
            </a:r>
            <a:r>
              <a:rPr lang="en-US" dirty="0" err="1">
                <a:solidFill>
                  <a:srgbClr val="000C00"/>
                </a:solidFill>
              </a:rPr>
              <a:t>ke</a:t>
            </a:r>
            <a:r>
              <a:rPr lang="en-US" dirty="0">
                <a:solidFill>
                  <a:srgbClr val="000C00"/>
                </a:solidFill>
              </a:rPr>
              <a:t> </a:t>
            </a:r>
            <a:r>
              <a:rPr lang="en-US" dirty="0" err="1">
                <a:solidFill>
                  <a:srgbClr val="000C00"/>
                </a:solidFill>
              </a:rPr>
              <a:t>titik</a:t>
            </a:r>
            <a:r>
              <a:rPr lang="en-US" dirty="0">
                <a:solidFill>
                  <a:srgbClr val="000C00"/>
                </a:solidFill>
              </a:rPr>
              <a:t> yang </a:t>
            </a:r>
            <a:r>
              <a:rPr lang="en-US" dirty="0" err="1">
                <a:solidFill>
                  <a:srgbClr val="000C00"/>
                </a:solidFill>
              </a:rPr>
              <a:t>diberi</a:t>
            </a:r>
            <a:r>
              <a:rPr lang="en-US" dirty="0">
                <a:solidFill>
                  <a:srgbClr val="000C00"/>
                </a:solidFill>
              </a:rPr>
              <a:t> </a:t>
            </a:r>
            <a:r>
              <a:rPr lang="en-US" dirty="0" err="1">
                <a:solidFill>
                  <a:srgbClr val="000C00"/>
                </a:solidFill>
              </a:rPr>
              <a:t>tekanan</a:t>
            </a:r>
            <a:r>
              <a:rPr lang="en-US" dirty="0">
                <a:solidFill>
                  <a:srgbClr val="000C00"/>
                </a:solidFill>
              </a:rPr>
              <a:t> (m)</a:t>
            </a:r>
          </a:p>
          <a:p>
            <a:pPr algn="l"/>
            <a:r>
              <a:rPr lang="en-US" dirty="0">
                <a:solidFill>
                  <a:srgbClr val="000C00"/>
                </a:solidFill>
              </a:rPr>
              <a:t>p = hydrostatic pressure (N/m</a:t>
            </a:r>
            <a:r>
              <a:rPr lang="en-US" baseline="30000" dirty="0">
                <a:solidFill>
                  <a:srgbClr val="000C00"/>
                </a:solidFill>
              </a:rPr>
              <a:t>2</a:t>
            </a:r>
            <a:r>
              <a:rPr lang="en-US" dirty="0">
                <a:solidFill>
                  <a:srgbClr val="000C00"/>
                </a:solidFill>
              </a:rPr>
              <a:t>)</a:t>
            </a:r>
          </a:p>
        </p:txBody>
      </p:sp>
      <p:sp>
        <p:nvSpPr>
          <p:cNvPr id="59411" name="Rectangle 19"/>
          <p:cNvSpPr>
            <a:spLocks noChangeArrowheads="1"/>
          </p:cNvSpPr>
          <p:nvPr/>
        </p:nvSpPr>
        <p:spPr bwMode="auto">
          <a:xfrm>
            <a:off x="457200" y="4876800"/>
            <a:ext cx="838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a:solidFill>
                  <a:srgbClr val="000C00"/>
                </a:solidFill>
              </a:rPr>
              <a:t>Berdasarkan rumus tekanan hidrostatis di atas, diketahui bahwa tekanan hidrostatis bergantung pada massa jenis zat cair, ketinggian atau kedalaman zat cair, serta percepatan gravitasi bumi</a:t>
            </a:r>
          </a:p>
        </p:txBody>
      </p:sp>
      <p:grpSp>
        <p:nvGrpSpPr>
          <p:cNvPr id="5129" name="Group 21"/>
          <p:cNvGrpSpPr>
            <a:grpSpLocks/>
          </p:cNvGrpSpPr>
          <p:nvPr/>
        </p:nvGrpSpPr>
        <p:grpSpPr bwMode="auto">
          <a:xfrm>
            <a:off x="609600" y="2133600"/>
            <a:ext cx="2209800" cy="2133600"/>
            <a:chOff x="384" y="1344"/>
            <a:chExt cx="1392" cy="1344"/>
          </a:xfrm>
        </p:grpSpPr>
        <p:sp>
          <p:nvSpPr>
            <p:cNvPr id="5130" name="Rectangle 22"/>
            <p:cNvSpPr>
              <a:spLocks noChangeArrowheads="1"/>
            </p:cNvSpPr>
            <p:nvPr/>
          </p:nvSpPr>
          <p:spPr bwMode="auto">
            <a:xfrm>
              <a:off x="384" y="1776"/>
              <a:ext cx="1152" cy="912"/>
            </a:xfrm>
            <a:prstGeom prst="rect">
              <a:avLst/>
            </a:prstGeom>
            <a:solidFill>
              <a:schemeClr val="accent1"/>
            </a:solidFill>
            <a:ln w="9525" algn="ctr">
              <a:solidFill>
                <a:schemeClr val="tx1"/>
              </a:solidFill>
              <a:miter lim="800000"/>
              <a:headEnd/>
              <a:tailEnd/>
            </a:ln>
          </p:spPr>
          <p:txBody>
            <a:bodyPr anchor="ctr">
              <a:spAutoFit/>
            </a:bodyPr>
            <a:lstStyle/>
            <a:p>
              <a:endParaRPr lang="id-ID"/>
            </a:p>
          </p:txBody>
        </p:sp>
        <p:sp>
          <p:nvSpPr>
            <p:cNvPr id="5131" name="Freeform 23"/>
            <p:cNvSpPr>
              <a:spLocks/>
            </p:cNvSpPr>
            <p:nvPr/>
          </p:nvSpPr>
          <p:spPr bwMode="auto">
            <a:xfrm>
              <a:off x="384" y="1344"/>
              <a:ext cx="1152" cy="432"/>
            </a:xfrm>
            <a:custGeom>
              <a:avLst/>
              <a:gdLst>
                <a:gd name="T0" fmla="*/ 0 w 1152"/>
                <a:gd name="T1" fmla="*/ 0 h 624"/>
                <a:gd name="T2" fmla="*/ 0 w 1152"/>
                <a:gd name="T3" fmla="*/ 432 h 624"/>
                <a:gd name="T4" fmla="*/ 1152 w 1152"/>
                <a:gd name="T5" fmla="*/ 432 h 624"/>
                <a:gd name="T6" fmla="*/ 1152 w 1152"/>
                <a:gd name="T7" fmla="*/ 0 h 624"/>
                <a:gd name="T8" fmla="*/ 0 60000 65536"/>
                <a:gd name="T9" fmla="*/ 0 60000 65536"/>
                <a:gd name="T10" fmla="*/ 0 60000 65536"/>
                <a:gd name="T11" fmla="*/ 0 60000 65536"/>
                <a:gd name="T12" fmla="*/ 0 w 1152"/>
                <a:gd name="T13" fmla="*/ 0 h 624"/>
                <a:gd name="T14" fmla="*/ 1152 w 1152"/>
                <a:gd name="T15" fmla="*/ 624 h 624"/>
              </a:gdLst>
              <a:ahLst/>
              <a:cxnLst>
                <a:cxn ang="T8">
                  <a:pos x="T0" y="T1"/>
                </a:cxn>
                <a:cxn ang="T9">
                  <a:pos x="T2" y="T3"/>
                </a:cxn>
                <a:cxn ang="T10">
                  <a:pos x="T4" y="T5"/>
                </a:cxn>
                <a:cxn ang="T11">
                  <a:pos x="T6" y="T7"/>
                </a:cxn>
              </a:cxnLst>
              <a:rect l="T12" t="T13" r="T14" b="T15"/>
              <a:pathLst>
                <a:path w="1152" h="624">
                  <a:moveTo>
                    <a:pt x="0" y="0"/>
                  </a:moveTo>
                  <a:lnTo>
                    <a:pt x="0" y="624"/>
                  </a:lnTo>
                  <a:lnTo>
                    <a:pt x="1152" y="624"/>
                  </a:lnTo>
                  <a:lnTo>
                    <a:pt x="115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id-ID"/>
            </a:p>
          </p:txBody>
        </p:sp>
        <p:sp>
          <p:nvSpPr>
            <p:cNvPr id="5132" name="Oval 24"/>
            <p:cNvSpPr>
              <a:spLocks noChangeArrowheads="1"/>
            </p:cNvSpPr>
            <p:nvPr/>
          </p:nvSpPr>
          <p:spPr bwMode="auto">
            <a:xfrm>
              <a:off x="1152" y="2352"/>
              <a:ext cx="96" cy="96"/>
            </a:xfrm>
            <a:prstGeom prst="ellipse">
              <a:avLst/>
            </a:prstGeom>
            <a:solidFill>
              <a:srgbClr val="663300"/>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p>
              <a:endParaRPr lang="id-ID"/>
            </a:p>
          </p:txBody>
        </p:sp>
        <p:sp>
          <p:nvSpPr>
            <p:cNvPr id="5133" name="AutoShape 25"/>
            <p:cNvSpPr>
              <a:spLocks/>
            </p:cNvSpPr>
            <p:nvPr/>
          </p:nvSpPr>
          <p:spPr bwMode="auto">
            <a:xfrm>
              <a:off x="1584" y="1824"/>
              <a:ext cx="48" cy="576"/>
            </a:xfrm>
            <a:prstGeom prst="rightBrace">
              <a:avLst>
                <a:gd name="adj1" fmla="val 10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id-ID"/>
            </a:p>
          </p:txBody>
        </p:sp>
        <p:sp>
          <p:nvSpPr>
            <p:cNvPr id="5134" name="Text Box 26"/>
            <p:cNvSpPr txBox="1">
              <a:spLocks noChangeArrowheads="1"/>
            </p:cNvSpPr>
            <p:nvPr/>
          </p:nvSpPr>
          <p:spPr bwMode="auto">
            <a:xfrm>
              <a:off x="1584" y="1968"/>
              <a:ext cx="1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h</a:t>
              </a:r>
            </a:p>
          </p:txBody>
        </p:sp>
        <p:sp>
          <p:nvSpPr>
            <p:cNvPr id="5135" name="Rectangle 27"/>
            <p:cNvSpPr>
              <a:spLocks noChangeArrowheads="1"/>
            </p:cNvSpPr>
            <p:nvPr/>
          </p:nvSpPr>
          <p:spPr bwMode="auto">
            <a:xfrm>
              <a:off x="1200" y="2246"/>
              <a:ext cx="20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solidFill>
                    <a:srgbClr val="000C00"/>
                  </a:solidFill>
                </a:rPr>
                <a:t>x</a:t>
              </a:r>
            </a:p>
          </p:txBody>
        </p:sp>
        <p:sp>
          <p:nvSpPr>
            <p:cNvPr id="5136" name="Rectangle 28"/>
            <p:cNvSpPr>
              <a:spLocks noChangeArrowheads="1"/>
            </p:cNvSpPr>
            <p:nvPr/>
          </p:nvSpPr>
          <p:spPr bwMode="auto">
            <a:xfrm>
              <a:off x="765" y="2016"/>
              <a:ext cx="3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solidFill>
                    <a:srgbClr val="000C00"/>
                  </a:solidFill>
                </a:rPr>
                <a:t>air</a:t>
              </a:r>
            </a:p>
          </p:txBody>
        </p:sp>
      </p:grpSp>
    </p:spTree>
    <p:extLst>
      <p:ext uri="{BB962C8B-B14F-4D97-AF65-F5344CB8AC3E}">
        <p14:creationId xmlns:p14="http://schemas.microsoft.com/office/powerpoint/2010/main" val="3299959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7"/>
          <p:cNvSpPr>
            <a:spLocks noGrp="1" noChangeArrowheads="1"/>
          </p:cNvSpPr>
          <p:nvPr>
            <p:ph type="title"/>
          </p:nvPr>
        </p:nvSpPr>
        <p:spPr>
          <a:noFill/>
        </p:spPr>
        <p:txBody>
          <a:bodyPr>
            <a:normAutofit/>
          </a:bodyPr>
          <a:lstStyle/>
          <a:p>
            <a:r>
              <a:rPr lang="en-US" dirty="0" err="1"/>
              <a:t>Tekanan</a:t>
            </a:r>
            <a:r>
              <a:rPr lang="en-US" dirty="0"/>
              <a:t> </a:t>
            </a:r>
            <a:r>
              <a:rPr lang="en-US" dirty="0" err="1" smtClean="0"/>
              <a:t>Hidrostatis</a:t>
            </a:r>
            <a:r>
              <a:rPr lang="en-US" dirty="0" smtClean="0"/>
              <a:t>(2)</a:t>
            </a:r>
            <a:endParaRPr lang="en-US" dirty="0" smtClean="0">
              <a:solidFill>
                <a:srgbClr val="FF0000"/>
              </a:solidFill>
            </a:endParaRPr>
          </a:p>
        </p:txBody>
      </p:sp>
      <p:grpSp>
        <p:nvGrpSpPr>
          <p:cNvPr id="15365" name="Group 22"/>
          <p:cNvGrpSpPr>
            <a:grpSpLocks/>
          </p:cNvGrpSpPr>
          <p:nvPr/>
        </p:nvGrpSpPr>
        <p:grpSpPr bwMode="auto">
          <a:xfrm>
            <a:off x="685800" y="1219200"/>
            <a:ext cx="8077200" cy="3352800"/>
            <a:chOff x="432" y="768"/>
            <a:chExt cx="5088" cy="2112"/>
          </a:xfrm>
        </p:grpSpPr>
        <p:pic>
          <p:nvPicPr>
            <p:cNvPr id="15367" name="Picture 19" descr="t240754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 y="768"/>
              <a:ext cx="5088"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Rectangle 20"/>
            <p:cNvSpPr>
              <a:spLocks noChangeArrowheads="1"/>
            </p:cNvSpPr>
            <p:nvPr/>
          </p:nvSpPr>
          <p:spPr bwMode="auto">
            <a:xfrm>
              <a:off x="1736" y="2467"/>
              <a:ext cx="12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pPr algn="l" eaLnBrk="1" hangingPunct="1"/>
              <a:r>
                <a:rPr lang="sv-SE" sz="600" b="0">
                  <a:solidFill>
                    <a:schemeClr val="tx1"/>
                  </a:solidFill>
                </a:rPr>
                <a:t>Source: </a:t>
              </a:r>
              <a:r>
                <a:rPr lang="sv-SE" sz="600" b="0">
                  <a:solidFill>
                    <a:schemeClr val="tx1"/>
                  </a:solidFill>
                  <a:hlinkClick r:id="rId3"/>
                </a:rPr>
                <a:t>http://superphysics.netfirms.com/t240754a.jpg</a:t>
              </a:r>
              <a:r>
                <a:rPr lang="en-US" sz="600">
                  <a:solidFill>
                    <a:schemeClr val="tx1"/>
                  </a:solidFill>
                </a:rPr>
                <a:t> </a:t>
              </a:r>
            </a:p>
          </p:txBody>
        </p:sp>
      </p:grpSp>
      <p:sp>
        <p:nvSpPr>
          <p:cNvPr id="60437" name="Text Box 21"/>
          <p:cNvSpPr txBox="1">
            <a:spLocks noChangeArrowheads="1"/>
          </p:cNvSpPr>
          <p:nvPr/>
        </p:nvSpPr>
        <p:spPr bwMode="auto">
          <a:xfrm>
            <a:off x="762000" y="4419600"/>
            <a:ext cx="762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lgn="l">
              <a:spcBef>
                <a:spcPct val="50000"/>
              </a:spcBef>
            </a:pPr>
            <a:r>
              <a:rPr lang="en-US" sz="2200">
                <a:solidFill>
                  <a:srgbClr val="000C00"/>
                </a:solidFill>
              </a:rPr>
              <a:t>Setiap titik yang terletak pada bidang datar di dalam suatu zat cair memiliki tekanan hidrostatis yang sama</a:t>
            </a:r>
          </a:p>
        </p:txBody>
      </p:sp>
    </p:spTree>
    <p:extLst>
      <p:ext uri="{BB962C8B-B14F-4D97-AF65-F5344CB8AC3E}">
        <p14:creationId xmlns:p14="http://schemas.microsoft.com/office/powerpoint/2010/main" val="211161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rmAutofit/>
          </a:bodyPr>
          <a:lstStyle/>
          <a:p>
            <a:r>
              <a:rPr lang="en-US" dirty="0" err="1"/>
              <a:t>Hukum</a:t>
            </a:r>
            <a:r>
              <a:rPr lang="en-US" dirty="0"/>
              <a:t> Archimedes </a:t>
            </a:r>
            <a:r>
              <a:rPr lang="en-US" dirty="0" smtClean="0"/>
              <a:t>(2)</a:t>
            </a:r>
            <a:endParaRPr lang="en-US" dirty="0" smtClean="0">
              <a:solidFill>
                <a:srgbClr val="FF0000"/>
              </a:solidFill>
            </a:endParaRPr>
          </a:p>
        </p:txBody>
      </p:sp>
      <p:sp>
        <p:nvSpPr>
          <p:cNvPr id="73740" name="Rectangle 12"/>
          <p:cNvSpPr>
            <a:spLocks noChangeArrowheads="1"/>
          </p:cNvSpPr>
          <p:nvPr/>
        </p:nvSpPr>
        <p:spPr bwMode="auto">
          <a:xfrm>
            <a:off x="609600" y="35814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1800">
                <a:solidFill>
                  <a:srgbClr val="000C00"/>
                </a:solidFill>
              </a:rPr>
              <a:t>Benda tenggelam</a:t>
            </a:r>
          </a:p>
        </p:txBody>
      </p:sp>
      <p:sp>
        <p:nvSpPr>
          <p:cNvPr id="73763" name="Rectangle 35"/>
          <p:cNvSpPr>
            <a:spLocks noChangeArrowheads="1"/>
          </p:cNvSpPr>
          <p:nvPr/>
        </p:nvSpPr>
        <p:spPr bwMode="auto">
          <a:xfrm>
            <a:off x="838200" y="4267200"/>
            <a:ext cx="2057400" cy="1320800"/>
          </a:xfrm>
          <a:prstGeom prst="rect">
            <a:avLst/>
          </a:prstGeom>
          <a:solidFill>
            <a:srgbClr val="FFFF00"/>
          </a:solidFill>
          <a:ln w="9525" algn="ctr">
            <a:solidFill>
              <a:srgbClr val="000C00"/>
            </a:solidFill>
            <a:miter lim="800000"/>
            <a:headEnd/>
            <a:tailEnd/>
          </a:ln>
        </p:spPr>
        <p:txBody>
          <a:bodyPr>
            <a:spAutoFit/>
          </a:bodyPr>
          <a:lstStyle/>
          <a:p>
            <a:pPr algn="l"/>
            <a:r>
              <a:rPr lang="en-US">
                <a:solidFill>
                  <a:srgbClr val="000C00"/>
                </a:solidFill>
              </a:rPr>
              <a:t>       F</a:t>
            </a:r>
            <a:r>
              <a:rPr lang="en-US" baseline="-25000">
                <a:solidFill>
                  <a:srgbClr val="000C00"/>
                </a:solidFill>
              </a:rPr>
              <a:t>A</a:t>
            </a:r>
            <a:r>
              <a:rPr lang="en-US">
                <a:solidFill>
                  <a:srgbClr val="000C00"/>
                </a:solidFill>
              </a:rPr>
              <a:t> &lt; w</a:t>
            </a:r>
          </a:p>
          <a:p>
            <a:pPr algn="l"/>
            <a:r>
              <a:rPr lang="en-US">
                <a:solidFill>
                  <a:srgbClr val="000C00"/>
                </a:solidFill>
              </a:rPr>
              <a:t>   m</a:t>
            </a:r>
            <a:r>
              <a:rPr lang="en-US" baseline="-25000">
                <a:solidFill>
                  <a:srgbClr val="000C00"/>
                </a:solidFill>
              </a:rPr>
              <a:t>f</a:t>
            </a:r>
            <a:r>
              <a:rPr lang="en-US">
                <a:solidFill>
                  <a:srgbClr val="000C00"/>
                </a:solidFill>
              </a:rPr>
              <a:t> g &lt; m</a:t>
            </a:r>
            <a:r>
              <a:rPr lang="en-US" baseline="-25000">
                <a:solidFill>
                  <a:srgbClr val="000C00"/>
                </a:solidFill>
              </a:rPr>
              <a:t>b</a:t>
            </a:r>
            <a:r>
              <a:rPr lang="en-US">
                <a:solidFill>
                  <a:srgbClr val="000C00"/>
                </a:solidFill>
              </a:rPr>
              <a:t> g</a:t>
            </a:r>
          </a:p>
          <a:p>
            <a:pPr algn="l"/>
            <a:r>
              <a:rPr lang="en-US">
                <a:solidFill>
                  <a:srgbClr val="000C00"/>
                </a:solidFill>
              </a:rPr>
              <a:t>V</a:t>
            </a:r>
            <a:r>
              <a:rPr lang="en-US" baseline="-25000">
                <a:solidFill>
                  <a:srgbClr val="000C00"/>
                </a:solidFill>
              </a:rPr>
              <a:t>f</a:t>
            </a:r>
            <a:r>
              <a:rPr lang="en-US">
                <a:solidFill>
                  <a:srgbClr val="000C00"/>
                </a:solidFill>
              </a:rPr>
              <a:t> </a:t>
            </a:r>
            <a:r>
              <a:rPr lang="el-GR">
                <a:solidFill>
                  <a:srgbClr val="000C00"/>
                </a:solidFill>
              </a:rPr>
              <a:t>ρ</a:t>
            </a:r>
            <a:r>
              <a:rPr lang="en-US" baseline="-25000">
                <a:solidFill>
                  <a:srgbClr val="000C00"/>
                </a:solidFill>
              </a:rPr>
              <a:t>f</a:t>
            </a:r>
            <a:r>
              <a:rPr lang="en-US">
                <a:solidFill>
                  <a:srgbClr val="000C00"/>
                </a:solidFill>
              </a:rPr>
              <a:t> g &lt; V</a:t>
            </a:r>
            <a:r>
              <a:rPr lang="en-US" baseline="-25000">
                <a:solidFill>
                  <a:srgbClr val="000C00"/>
                </a:solidFill>
              </a:rPr>
              <a:t>b</a:t>
            </a:r>
            <a:r>
              <a:rPr lang="en-US">
                <a:solidFill>
                  <a:srgbClr val="000C00"/>
                </a:solidFill>
              </a:rPr>
              <a:t> </a:t>
            </a:r>
            <a:r>
              <a:rPr lang="el-GR">
                <a:solidFill>
                  <a:srgbClr val="000C00"/>
                </a:solidFill>
              </a:rPr>
              <a:t>ρ</a:t>
            </a:r>
            <a:r>
              <a:rPr lang="en-US" baseline="-25000">
                <a:solidFill>
                  <a:srgbClr val="000C00"/>
                </a:solidFill>
              </a:rPr>
              <a:t>b</a:t>
            </a:r>
            <a:r>
              <a:rPr lang="en-US">
                <a:solidFill>
                  <a:srgbClr val="000C00"/>
                </a:solidFill>
              </a:rPr>
              <a:t> g</a:t>
            </a:r>
          </a:p>
          <a:p>
            <a:pPr algn="l"/>
            <a:r>
              <a:rPr lang="en-US">
                <a:solidFill>
                  <a:srgbClr val="000C00"/>
                </a:solidFill>
              </a:rPr>
              <a:t>       </a:t>
            </a:r>
            <a:r>
              <a:rPr lang="el-GR">
                <a:solidFill>
                  <a:srgbClr val="000C00"/>
                </a:solidFill>
              </a:rPr>
              <a:t>ρ</a:t>
            </a:r>
            <a:r>
              <a:rPr lang="en-US" baseline="-25000">
                <a:solidFill>
                  <a:srgbClr val="000C00"/>
                </a:solidFill>
              </a:rPr>
              <a:t>f</a:t>
            </a:r>
            <a:r>
              <a:rPr lang="en-US">
                <a:solidFill>
                  <a:srgbClr val="000C00"/>
                </a:solidFill>
              </a:rPr>
              <a:t> &lt; </a:t>
            </a:r>
            <a:r>
              <a:rPr lang="el-GR">
                <a:solidFill>
                  <a:srgbClr val="000C00"/>
                </a:solidFill>
              </a:rPr>
              <a:t>ρ</a:t>
            </a:r>
            <a:r>
              <a:rPr lang="en-US" baseline="-25000">
                <a:solidFill>
                  <a:srgbClr val="000C00"/>
                </a:solidFill>
              </a:rPr>
              <a:t>b</a:t>
            </a:r>
            <a:r>
              <a:rPr lang="en-US"/>
              <a:t> </a:t>
            </a:r>
          </a:p>
        </p:txBody>
      </p:sp>
      <p:sp>
        <p:nvSpPr>
          <p:cNvPr id="73768" name="Rectangle 40"/>
          <p:cNvSpPr>
            <a:spLocks noChangeArrowheads="1"/>
          </p:cNvSpPr>
          <p:nvPr/>
        </p:nvSpPr>
        <p:spPr bwMode="auto">
          <a:xfrm>
            <a:off x="3124200" y="3429000"/>
            <a:ext cx="48768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a:solidFill>
                  <a:srgbClr val="000C00"/>
                </a:solidFill>
              </a:rPr>
              <a:t>Keterangan:</a:t>
            </a:r>
          </a:p>
          <a:p>
            <a:pPr algn="l"/>
            <a:r>
              <a:rPr lang="en-US">
                <a:solidFill>
                  <a:srgbClr val="000C00"/>
                </a:solidFill>
              </a:rPr>
              <a:t>m</a:t>
            </a:r>
            <a:r>
              <a:rPr lang="en-US" baseline="-25000">
                <a:solidFill>
                  <a:srgbClr val="000C00"/>
                </a:solidFill>
              </a:rPr>
              <a:t>b </a:t>
            </a:r>
            <a:r>
              <a:rPr lang="en-US">
                <a:solidFill>
                  <a:srgbClr val="000C00"/>
                </a:solidFill>
              </a:rPr>
              <a:t>= massa benda</a:t>
            </a:r>
          </a:p>
          <a:p>
            <a:pPr algn="l"/>
            <a:r>
              <a:rPr lang="en-US">
                <a:solidFill>
                  <a:srgbClr val="000C00"/>
                </a:solidFill>
              </a:rPr>
              <a:t>m</a:t>
            </a:r>
            <a:r>
              <a:rPr lang="en-US" baseline="-25000">
                <a:solidFill>
                  <a:srgbClr val="000C00"/>
                </a:solidFill>
              </a:rPr>
              <a:t>f  </a:t>
            </a:r>
            <a:r>
              <a:rPr lang="en-US">
                <a:solidFill>
                  <a:srgbClr val="000C00"/>
                </a:solidFill>
              </a:rPr>
              <a:t>= massa zat cair yang dipindahkan</a:t>
            </a:r>
          </a:p>
          <a:p>
            <a:pPr algn="l"/>
            <a:r>
              <a:rPr lang="en-US">
                <a:solidFill>
                  <a:srgbClr val="000C00"/>
                </a:solidFill>
              </a:rPr>
              <a:t>V</a:t>
            </a:r>
            <a:r>
              <a:rPr lang="en-US" baseline="-25000">
                <a:solidFill>
                  <a:srgbClr val="000C00"/>
                </a:solidFill>
              </a:rPr>
              <a:t>b</a:t>
            </a:r>
            <a:r>
              <a:rPr lang="en-US">
                <a:solidFill>
                  <a:srgbClr val="000C00"/>
                </a:solidFill>
              </a:rPr>
              <a:t> = volum benda</a:t>
            </a:r>
          </a:p>
          <a:p>
            <a:pPr algn="l"/>
            <a:r>
              <a:rPr lang="en-US">
                <a:solidFill>
                  <a:srgbClr val="000C00"/>
                </a:solidFill>
              </a:rPr>
              <a:t>Vf = volum zat cair yang dipindahkan</a:t>
            </a:r>
          </a:p>
          <a:p>
            <a:pPr algn="l"/>
            <a:r>
              <a:rPr lang="el-GR">
                <a:solidFill>
                  <a:srgbClr val="000C00"/>
                </a:solidFill>
              </a:rPr>
              <a:t>ρ</a:t>
            </a:r>
            <a:r>
              <a:rPr lang="en-US" baseline="-25000">
                <a:solidFill>
                  <a:srgbClr val="000C00"/>
                </a:solidFill>
              </a:rPr>
              <a:t>b</a:t>
            </a:r>
            <a:r>
              <a:rPr lang="en-US">
                <a:solidFill>
                  <a:srgbClr val="000C00"/>
                </a:solidFill>
              </a:rPr>
              <a:t> = massa jenis benda </a:t>
            </a:r>
          </a:p>
          <a:p>
            <a:pPr algn="l"/>
            <a:r>
              <a:rPr lang="el-GR">
                <a:solidFill>
                  <a:srgbClr val="000C00"/>
                </a:solidFill>
              </a:rPr>
              <a:t>ρ</a:t>
            </a:r>
            <a:r>
              <a:rPr lang="en-US" baseline="-25000">
                <a:solidFill>
                  <a:srgbClr val="000C00"/>
                </a:solidFill>
              </a:rPr>
              <a:t>f</a:t>
            </a:r>
            <a:r>
              <a:rPr lang="en-US">
                <a:solidFill>
                  <a:srgbClr val="000C00"/>
                </a:solidFill>
              </a:rPr>
              <a:t> = massa jenis zat cair</a:t>
            </a:r>
          </a:p>
        </p:txBody>
      </p:sp>
      <p:sp>
        <p:nvSpPr>
          <p:cNvPr id="73770" name="Rectangle 42"/>
          <p:cNvSpPr>
            <a:spLocks noChangeArrowheads="1"/>
          </p:cNvSpPr>
          <p:nvPr/>
        </p:nvSpPr>
        <p:spPr bwMode="auto">
          <a:xfrm>
            <a:off x="3124200" y="1752600"/>
            <a:ext cx="5562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l"/>
            <a:r>
              <a:rPr lang="en-US" sz="2200" dirty="0" err="1">
                <a:solidFill>
                  <a:srgbClr val="000C00"/>
                </a:solidFill>
              </a:rPr>
              <a:t>Sebuah</a:t>
            </a:r>
            <a:r>
              <a:rPr lang="en-US" sz="2200" dirty="0">
                <a:solidFill>
                  <a:srgbClr val="000C00"/>
                </a:solidFill>
              </a:rPr>
              <a:t> </a:t>
            </a:r>
            <a:r>
              <a:rPr lang="en-US" sz="2200" dirty="0" err="1">
                <a:solidFill>
                  <a:srgbClr val="000C00"/>
                </a:solidFill>
              </a:rPr>
              <a:t>benda</a:t>
            </a:r>
            <a:r>
              <a:rPr lang="en-US" sz="2200" dirty="0">
                <a:solidFill>
                  <a:srgbClr val="000C00"/>
                </a:solidFill>
              </a:rPr>
              <a:t> </a:t>
            </a:r>
            <a:r>
              <a:rPr lang="en-US" sz="2200" dirty="0" err="1">
                <a:solidFill>
                  <a:srgbClr val="000C00"/>
                </a:solidFill>
              </a:rPr>
              <a:t>dikatakan</a:t>
            </a:r>
            <a:r>
              <a:rPr lang="en-US" sz="2200" dirty="0">
                <a:solidFill>
                  <a:srgbClr val="000C00"/>
                </a:solidFill>
              </a:rPr>
              <a:t> </a:t>
            </a:r>
            <a:r>
              <a:rPr lang="en-US" sz="2200" dirty="0" err="1">
                <a:solidFill>
                  <a:srgbClr val="000C00"/>
                </a:solidFill>
              </a:rPr>
              <a:t>tenggelam</a:t>
            </a:r>
            <a:r>
              <a:rPr lang="en-US" sz="2200" dirty="0">
                <a:solidFill>
                  <a:srgbClr val="000C00"/>
                </a:solidFill>
              </a:rPr>
              <a:t> </a:t>
            </a:r>
            <a:r>
              <a:rPr lang="en-US" sz="2200" dirty="0" err="1">
                <a:solidFill>
                  <a:srgbClr val="000C00"/>
                </a:solidFill>
              </a:rPr>
              <a:t>jika</a:t>
            </a:r>
            <a:r>
              <a:rPr lang="en-US" sz="2200" dirty="0">
                <a:solidFill>
                  <a:srgbClr val="000C00"/>
                </a:solidFill>
              </a:rPr>
              <a:t> </a:t>
            </a:r>
            <a:r>
              <a:rPr lang="en-US" sz="2200" dirty="0" err="1">
                <a:solidFill>
                  <a:srgbClr val="000C00"/>
                </a:solidFill>
              </a:rPr>
              <a:t>benda</a:t>
            </a:r>
            <a:r>
              <a:rPr lang="en-US" sz="2200" dirty="0">
                <a:solidFill>
                  <a:srgbClr val="000C00"/>
                </a:solidFill>
              </a:rPr>
              <a:t> </a:t>
            </a:r>
            <a:r>
              <a:rPr lang="en-US" sz="2200" dirty="0" err="1">
                <a:solidFill>
                  <a:srgbClr val="000C00"/>
                </a:solidFill>
              </a:rPr>
              <a:t>tersebut</a:t>
            </a:r>
            <a:r>
              <a:rPr lang="en-US" sz="2200" dirty="0">
                <a:solidFill>
                  <a:srgbClr val="000C00"/>
                </a:solidFill>
              </a:rPr>
              <a:t> </a:t>
            </a:r>
            <a:r>
              <a:rPr lang="en-US" sz="2200" dirty="0" err="1">
                <a:solidFill>
                  <a:srgbClr val="000C00"/>
                </a:solidFill>
              </a:rPr>
              <a:t>tercelup</a:t>
            </a:r>
            <a:r>
              <a:rPr lang="en-US" sz="2200" dirty="0">
                <a:solidFill>
                  <a:srgbClr val="000C00"/>
                </a:solidFill>
              </a:rPr>
              <a:t> </a:t>
            </a:r>
            <a:r>
              <a:rPr lang="en-US" sz="2200" dirty="0" err="1">
                <a:solidFill>
                  <a:srgbClr val="000C00"/>
                </a:solidFill>
              </a:rPr>
              <a:t>seluruhnya</a:t>
            </a:r>
            <a:r>
              <a:rPr lang="en-US" sz="2200" dirty="0">
                <a:solidFill>
                  <a:srgbClr val="000C00"/>
                </a:solidFill>
              </a:rPr>
              <a:t> </a:t>
            </a:r>
            <a:r>
              <a:rPr lang="en-US" sz="2200" dirty="0" err="1">
                <a:solidFill>
                  <a:srgbClr val="000C00"/>
                </a:solidFill>
              </a:rPr>
              <a:t>dan</a:t>
            </a:r>
            <a:r>
              <a:rPr lang="en-US" sz="2200" dirty="0">
                <a:solidFill>
                  <a:srgbClr val="000C00"/>
                </a:solidFill>
              </a:rPr>
              <a:t> </a:t>
            </a:r>
            <a:r>
              <a:rPr lang="en-US" sz="2200" dirty="0" err="1">
                <a:solidFill>
                  <a:srgbClr val="000C00"/>
                </a:solidFill>
              </a:rPr>
              <a:t>berada</a:t>
            </a:r>
            <a:r>
              <a:rPr lang="en-US" sz="2200" dirty="0">
                <a:solidFill>
                  <a:srgbClr val="000C00"/>
                </a:solidFill>
              </a:rPr>
              <a:t> di </a:t>
            </a:r>
            <a:r>
              <a:rPr lang="en-US" sz="2200" dirty="0" err="1">
                <a:solidFill>
                  <a:srgbClr val="000C00"/>
                </a:solidFill>
              </a:rPr>
              <a:t>dasar</a:t>
            </a:r>
            <a:r>
              <a:rPr lang="en-US" sz="2200" dirty="0">
                <a:solidFill>
                  <a:srgbClr val="000C00"/>
                </a:solidFill>
              </a:rPr>
              <a:t> </a:t>
            </a:r>
            <a:r>
              <a:rPr lang="en-US" sz="2200" dirty="0" err="1">
                <a:solidFill>
                  <a:srgbClr val="000C00"/>
                </a:solidFill>
              </a:rPr>
              <a:t>suatu</a:t>
            </a:r>
            <a:r>
              <a:rPr lang="en-US" sz="2200" dirty="0">
                <a:solidFill>
                  <a:srgbClr val="000C00"/>
                </a:solidFill>
              </a:rPr>
              <a:t> </a:t>
            </a:r>
            <a:r>
              <a:rPr lang="en-US" sz="2200" dirty="0" err="1">
                <a:solidFill>
                  <a:srgbClr val="000C00"/>
                </a:solidFill>
              </a:rPr>
              <a:t>zat</a:t>
            </a:r>
            <a:r>
              <a:rPr lang="en-US" sz="2200" dirty="0">
                <a:solidFill>
                  <a:srgbClr val="000C00"/>
                </a:solidFill>
              </a:rPr>
              <a:t> </a:t>
            </a:r>
            <a:r>
              <a:rPr lang="en-US" sz="2200" dirty="0" err="1">
                <a:solidFill>
                  <a:srgbClr val="000C00"/>
                </a:solidFill>
              </a:rPr>
              <a:t>cair</a:t>
            </a:r>
            <a:endParaRPr lang="en-US" sz="2200" dirty="0">
              <a:solidFill>
                <a:srgbClr val="000C00"/>
              </a:solidFill>
            </a:endParaRPr>
          </a:p>
        </p:txBody>
      </p:sp>
      <p:grpSp>
        <p:nvGrpSpPr>
          <p:cNvPr id="2" name="Group 44"/>
          <p:cNvGrpSpPr>
            <a:grpSpLocks/>
          </p:cNvGrpSpPr>
          <p:nvPr/>
        </p:nvGrpSpPr>
        <p:grpSpPr bwMode="auto">
          <a:xfrm>
            <a:off x="895350" y="1676400"/>
            <a:ext cx="1390650" cy="1917700"/>
            <a:chOff x="564" y="1056"/>
            <a:chExt cx="876" cy="1208"/>
          </a:xfrm>
        </p:grpSpPr>
        <p:sp>
          <p:nvSpPr>
            <p:cNvPr id="17418" name="Rectangle 16"/>
            <p:cNvSpPr>
              <a:spLocks noChangeArrowheads="1"/>
            </p:cNvSpPr>
            <p:nvPr/>
          </p:nvSpPr>
          <p:spPr bwMode="auto">
            <a:xfrm>
              <a:off x="768" y="1327"/>
              <a:ext cx="672" cy="571"/>
            </a:xfrm>
            <a:prstGeom prst="rect">
              <a:avLst/>
            </a:prstGeom>
            <a:solidFill>
              <a:schemeClr val="accent1"/>
            </a:solidFill>
            <a:ln w="9525" algn="ctr">
              <a:solidFill>
                <a:srgbClr val="000C00"/>
              </a:solidFill>
              <a:miter lim="800000"/>
              <a:headEnd/>
              <a:tailEnd/>
            </a:ln>
          </p:spPr>
          <p:txBody>
            <a:bodyPr anchor="ctr">
              <a:spAutoFit/>
            </a:bodyPr>
            <a:lstStyle/>
            <a:p>
              <a:endParaRPr lang="id-ID"/>
            </a:p>
          </p:txBody>
        </p:sp>
        <p:sp>
          <p:nvSpPr>
            <p:cNvPr id="17419" name="Freeform 17"/>
            <p:cNvSpPr>
              <a:spLocks/>
            </p:cNvSpPr>
            <p:nvPr/>
          </p:nvSpPr>
          <p:spPr bwMode="auto">
            <a:xfrm>
              <a:off x="768" y="1056"/>
              <a:ext cx="672" cy="271"/>
            </a:xfrm>
            <a:custGeom>
              <a:avLst/>
              <a:gdLst>
                <a:gd name="T0" fmla="*/ 0 w 1152"/>
                <a:gd name="T1" fmla="*/ 0 h 624"/>
                <a:gd name="T2" fmla="*/ 0 w 1152"/>
                <a:gd name="T3" fmla="*/ 271 h 624"/>
                <a:gd name="T4" fmla="*/ 672 w 1152"/>
                <a:gd name="T5" fmla="*/ 271 h 624"/>
                <a:gd name="T6" fmla="*/ 672 w 1152"/>
                <a:gd name="T7" fmla="*/ 0 h 624"/>
                <a:gd name="T8" fmla="*/ 0 60000 65536"/>
                <a:gd name="T9" fmla="*/ 0 60000 65536"/>
                <a:gd name="T10" fmla="*/ 0 60000 65536"/>
                <a:gd name="T11" fmla="*/ 0 60000 65536"/>
                <a:gd name="T12" fmla="*/ 0 w 1152"/>
                <a:gd name="T13" fmla="*/ 0 h 624"/>
                <a:gd name="T14" fmla="*/ 1152 w 1152"/>
                <a:gd name="T15" fmla="*/ 624 h 624"/>
              </a:gdLst>
              <a:ahLst/>
              <a:cxnLst>
                <a:cxn ang="T8">
                  <a:pos x="T0" y="T1"/>
                </a:cxn>
                <a:cxn ang="T9">
                  <a:pos x="T2" y="T3"/>
                </a:cxn>
                <a:cxn ang="T10">
                  <a:pos x="T4" y="T5"/>
                </a:cxn>
                <a:cxn ang="T11">
                  <a:pos x="T6" y="T7"/>
                </a:cxn>
              </a:cxnLst>
              <a:rect l="T12" t="T13" r="T14" b="T15"/>
              <a:pathLst>
                <a:path w="1152" h="624">
                  <a:moveTo>
                    <a:pt x="0" y="0"/>
                  </a:moveTo>
                  <a:lnTo>
                    <a:pt x="0" y="624"/>
                  </a:lnTo>
                  <a:lnTo>
                    <a:pt x="1152" y="624"/>
                  </a:lnTo>
                  <a:lnTo>
                    <a:pt x="1152"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id-ID"/>
            </a:p>
          </p:txBody>
        </p:sp>
        <p:sp>
          <p:nvSpPr>
            <p:cNvPr id="17420" name="Rectangle 18"/>
            <p:cNvSpPr>
              <a:spLocks noChangeArrowheads="1"/>
            </p:cNvSpPr>
            <p:nvPr/>
          </p:nvSpPr>
          <p:spPr bwMode="auto">
            <a:xfrm>
              <a:off x="1051" y="1713"/>
              <a:ext cx="224" cy="180"/>
            </a:xfrm>
            <a:prstGeom prst="rect">
              <a:avLst/>
            </a:prstGeom>
            <a:gradFill rotWithShape="1">
              <a:gsLst>
                <a:gs pos="0">
                  <a:schemeClr val="tx2"/>
                </a:gs>
                <a:gs pos="100000">
                  <a:srgbClr val="002A00"/>
                </a:gs>
              </a:gsLst>
              <a:path path="shape">
                <a:fillToRect l="50000" t="50000" r="50000" b="50000"/>
              </a:path>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id-ID"/>
            </a:p>
          </p:txBody>
        </p:sp>
        <p:sp>
          <p:nvSpPr>
            <p:cNvPr id="17421" name="Line 19"/>
            <p:cNvSpPr>
              <a:spLocks noChangeShapeType="1"/>
            </p:cNvSpPr>
            <p:nvPr/>
          </p:nvSpPr>
          <p:spPr bwMode="auto">
            <a:xfrm>
              <a:off x="1157" y="1797"/>
              <a:ext cx="0" cy="3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7422" name="Line 20"/>
            <p:cNvSpPr>
              <a:spLocks noChangeShapeType="1"/>
            </p:cNvSpPr>
            <p:nvPr/>
          </p:nvSpPr>
          <p:spPr bwMode="auto">
            <a:xfrm flipV="1">
              <a:off x="1157" y="1328"/>
              <a:ext cx="0" cy="3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17423" name="Text Box 21"/>
            <p:cNvSpPr txBox="1">
              <a:spLocks noChangeArrowheads="1"/>
            </p:cNvSpPr>
            <p:nvPr/>
          </p:nvSpPr>
          <p:spPr bwMode="auto">
            <a:xfrm>
              <a:off x="1142" y="2015"/>
              <a:ext cx="168"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w</a:t>
              </a:r>
            </a:p>
          </p:txBody>
        </p:sp>
        <p:sp>
          <p:nvSpPr>
            <p:cNvPr id="17424" name="Text Box 22"/>
            <p:cNvSpPr txBox="1">
              <a:spLocks noChangeArrowheads="1"/>
            </p:cNvSpPr>
            <p:nvPr/>
          </p:nvSpPr>
          <p:spPr bwMode="auto">
            <a:xfrm>
              <a:off x="1016" y="1125"/>
              <a:ext cx="37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b="1">
                  <a:solidFill>
                    <a:schemeClr val="bg1"/>
                  </a:solidFill>
                  <a:latin typeface="Arial" charset="0"/>
                  <a:cs typeface="Arial" charset="0"/>
                </a:defRPr>
              </a:lvl1pPr>
              <a:lvl2pPr marL="742950" indent="-285750">
                <a:defRPr sz="2000" b="1">
                  <a:solidFill>
                    <a:schemeClr val="bg1"/>
                  </a:solidFill>
                  <a:latin typeface="Arial" charset="0"/>
                  <a:cs typeface="Arial" charset="0"/>
                </a:defRPr>
              </a:lvl2pPr>
              <a:lvl3pPr marL="1143000" indent="-228600">
                <a:defRPr sz="2000" b="1">
                  <a:solidFill>
                    <a:schemeClr val="bg1"/>
                  </a:solidFill>
                  <a:latin typeface="Arial" charset="0"/>
                  <a:cs typeface="Arial" charset="0"/>
                </a:defRPr>
              </a:lvl3pPr>
              <a:lvl4pPr marL="1600200" indent="-228600">
                <a:defRPr sz="2000" b="1">
                  <a:solidFill>
                    <a:schemeClr val="bg1"/>
                  </a:solidFill>
                  <a:latin typeface="Arial" charset="0"/>
                  <a:cs typeface="Arial" charset="0"/>
                </a:defRPr>
              </a:lvl4pPr>
              <a:lvl5pPr marL="2057400" indent="-228600">
                <a:defRPr sz="2000" b="1">
                  <a:solidFill>
                    <a:schemeClr val="bg1"/>
                  </a:solidFill>
                  <a:latin typeface="Arial" charset="0"/>
                  <a:cs typeface="Arial" charset="0"/>
                </a:defRPr>
              </a:lvl5pPr>
              <a:lvl6pPr marL="2514600" indent="-228600" algn="ctr" eaLnBrk="0" fontAlgn="base" hangingPunct="0">
                <a:spcBef>
                  <a:spcPct val="0"/>
                </a:spcBef>
                <a:spcAft>
                  <a:spcPct val="0"/>
                </a:spcAft>
                <a:defRPr sz="2000" b="1">
                  <a:solidFill>
                    <a:schemeClr val="bg1"/>
                  </a:solidFill>
                  <a:latin typeface="Arial" charset="0"/>
                  <a:cs typeface="Arial" charset="0"/>
                </a:defRPr>
              </a:lvl6pPr>
              <a:lvl7pPr marL="2971800" indent="-228600" algn="ctr" eaLnBrk="0" fontAlgn="base" hangingPunct="0">
                <a:spcBef>
                  <a:spcPct val="0"/>
                </a:spcBef>
                <a:spcAft>
                  <a:spcPct val="0"/>
                </a:spcAft>
                <a:defRPr sz="2000" b="1">
                  <a:solidFill>
                    <a:schemeClr val="bg1"/>
                  </a:solidFill>
                  <a:latin typeface="Arial" charset="0"/>
                  <a:cs typeface="Arial" charset="0"/>
                </a:defRPr>
              </a:lvl7pPr>
              <a:lvl8pPr marL="3429000" indent="-228600" algn="ctr" eaLnBrk="0" fontAlgn="base" hangingPunct="0">
                <a:spcBef>
                  <a:spcPct val="0"/>
                </a:spcBef>
                <a:spcAft>
                  <a:spcPct val="0"/>
                </a:spcAft>
                <a:defRPr sz="2000" b="1">
                  <a:solidFill>
                    <a:schemeClr val="bg1"/>
                  </a:solidFill>
                  <a:latin typeface="Arial" charset="0"/>
                  <a:cs typeface="Arial" charset="0"/>
                </a:defRPr>
              </a:lvl8pPr>
              <a:lvl9pPr marL="3886200" indent="-228600" algn="ctr" eaLnBrk="0" fontAlgn="base" hangingPunct="0">
                <a:spcBef>
                  <a:spcPct val="0"/>
                </a:spcBef>
                <a:spcAft>
                  <a:spcPct val="0"/>
                </a:spcAft>
                <a:defRPr sz="2000" b="1">
                  <a:solidFill>
                    <a:schemeClr val="bg1"/>
                  </a:solidFill>
                  <a:latin typeface="Arial" charset="0"/>
                  <a:cs typeface="Arial" charset="0"/>
                </a:defRPr>
              </a:lvl9pPr>
            </a:lstStyle>
            <a:p>
              <a:pPr>
                <a:spcBef>
                  <a:spcPct val="50000"/>
                </a:spcBef>
              </a:pPr>
              <a:r>
                <a:rPr lang="en-US">
                  <a:solidFill>
                    <a:srgbClr val="000C00"/>
                  </a:solidFill>
                </a:rPr>
                <a:t>F</a:t>
              </a:r>
              <a:r>
                <a:rPr lang="en-US" baseline="-25000">
                  <a:solidFill>
                    <a:srgbClr val="000C00"/>
                  </a:solidFill>
                </a:rPr>
                <a:t>A</a:t>
              </a:r>
              <a:endParaRPr lang="en-US">
                <a:solidFill>
                  <a:srgbClr val="000C00"/>
                </a:solidFill>
              </a:endParaRPr>
            </a:p>
          </p:txBody>
        </p:sp>
        <p:sp>
          <p:nvSpPr>
            <p:cNvPr id="17425" name="Rectangle 43"/>
            <p:cNvSpPr>
              <a:spLocks noChangeArrowheads="1"/>
            </p:cNvSpPr>
            <p:nvPr/>
          </p:nvSpPr>
          <p:spPr bwMode="auto">
            <a:xfrm>
              <a:off x="564" y="1392"/>
              <a:ext cx="6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1800">
                  <a:solidFill>
                    <a:srgbClr val="000C00"/>
                  </a:solidFill>
                </a:rPr>
                <a:t>air</a:t>
              </a:r>
            </a:p>
          </p:txBody>
        </p:sp>
      </p:grpSp>
    </p:spTree>
    <p:extLst>
      <p:ext uri="{BB962C8B-B14F-4D97-AF65-F5344CB8AC3E}">
        <p14:creationId xmlns:p14="http://schemas.microsoft.com/office/powerpoint/2010/main" val="124617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439</TotalTime>
  <Words>763</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F L U I D A   S T A T I S</vt:lpstr>
      <vt:lpstr>Pengantar (1)</vt:lpstr>
      <vt:lpstr>Pengantar (2)</vt:lpstr>
      <vt:lpstr>Pengantar (3)</vt:lpstr>
      <vt:lpstr>Massa Jenis</vt:lpstr>
      <vt:lpstr>Tekanan</vt:lpstr>
      <vt:lpstr>Tekanan Hidrostatis(1)</vt:lpstr>
      <vt:lpstr>Tekanan Hidrostatis(2)</vt:lpstr>
      <vt:lpstr>Hukum Archimedes (2)</vt:lpstr>
      <vt:lpstr>Hukum Archimedes (3)</vt:lpstr>
      <vt:lpstr>Hukum Archimedes (4)</vt:lpstr>
      <vt:lpstr>Contoh soal (1) :</vt:lpstr>
      <vt:lpstr>Solusi :</vt:lpstr>
      <vt:lpstr>Contoh soal (2) :</vt:lpstr>
      <vt:lpstr>Solusi :</vt:lpstr>
      <vt:lpstr>Latihan Soal (1) :</vt:lpstr>
      <vt:lpstr>Latihan Soal (2)</vt:lpstr>
      <vt:lpstr>Latihan Soal (3)</vt:lpstr>
      <vt:lpstr>Solusi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L U I D A</dc:title>
  <dc:creator>Teknik Industri</dc:creator>
  <cp:lastModifiedBy>ismail - [2010]</cp:lastModifiedBy>
  <cp:revision>20</cp:revision>
  <dcterms:created xsi:type="dcterms:W3CDTF">2013-02-19T03:35:08Z</dcterms:created>
  <dcterms:modified xsi:type="dcterms:W3CDTF">2018-03-06T01:15:24Z</dcterms:modified>
</cp:coreProperties>
</file>