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2" r:id="rId10"/>
    <p:sldId id="270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11C5A-8CC6-419F-B4FA-58558AF8380C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E8E5EF19-5A0C-40CD-AF15-3F0E5F487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06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3BD7-DEAE-41EB-B8E7-9256EB737583}" type="datetimeFigureOut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2E7E8-E7D9-4D12-B95C-4AB59CFDB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2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62E4B-B3F7-4A25-BDB1-451FB7729AEA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77A96-B0F2-4C77-B612-86A271BCF0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3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93B9A-89D2-49B7-B647-5B1CE7C62012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F53875F5-0058-435A-B599-5A27AAD17D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58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6BB14-FBB9-41FD-986E-5416BC40EE00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712FA-9376-470A-9EC0-50323C4C29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760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F7BA7-7D4D-4B07-9139-55AB9AB12044}" type="datetimeFigureOut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F7C4C-8E5E-47F8-A788-928768540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47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1893-32AA-470D-AB41-55A6179B8F26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372A21FF-AF84-4818-AFCA-071D9D5705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50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6A6BE-7D69-418C-95EE-5031D5DD7C69}" type="datetimeFigureOut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14E4-0E11-4F4F-B256-A7070FC61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1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07C65-EB63-4624-ABD9-5F2B9C914294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7C992-2434-46C4-B24A-A9944EC3BE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5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989A3-1269-43F8-AB2E-5D35C0B619EC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BBF48-3CC5-47D9-981A-72E46120F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40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C964-D066-42DF-B726-4DB53A9B99B3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1E40-F641-4FFE-AA69-CB1B3C135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07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CE2115-E85A-42C9-B5DC-099E0D45940A}" type="datetimeFigureOut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6B3F9E5D-C243-4A8F-AEEB-E159C4A80C6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794" r:id="rId4"/>
    <p:sldLayoutId id="2147483800" r:id="rId5"/>
    <p:sldLayoutId id="2147483795" r:id="rId6"/>
    <p:sldLayoutId id="2147483801" r:id="rId7"/>
    <p:sldLayoutId id="2147483802" r:id="rId8"/>
    <p:sldLayoutId id="2147483803" r:id="rId9"/>
    <p:sldLayoutId id="2147483796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458200" cy="3429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smtClean="0"/>
              <a:t>EKONOMI KOPERASI</a:t>
            </a:r>
            <a:br>
              <a:rPr lang="en-US" sz="320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800" b="1" dirty="0" smtClean="0"/>
              <a:t>BAB 1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KONSEP, ALIRAN &amp; SEJARAH PERKEMBANGAN KOPERASI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sumber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altLang="en-US" smtClean="0"/>
              <a:t>KOPERASI TEORI DAN PRAKTIK 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altLang="en-US" sz="1600" smtClean="0"/>
              <a:t>Arifin Sitio &amp; Halomoan Tamba. Erlangga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altLang="en-US" smtClean="0"/>
              <a:t>EKONOMI KOPERASI (TEORI DAN PRAKTIK)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altLang="en-US" sz="1600" smtClean="0"/>
              <a:t>DR. Subandi, M.M. Alfabeta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352800" y="3048000"/>
            <a:ext cx="2286000" cy="731838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 altLang="en-US" sz="4800" b="1" smtClean="0"/>
              <a:t>SEKIAN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KONSEP KOPERASI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2578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b="1" smtClean="0"/>
              <a:t>Munkner (Universitas Marburg, Jerman)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 - Koperasi Barat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Koperasi =organisasi swasta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Sukarela (persamaan kepentingan)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Tujuan:	 1. Mengurusi kepentingan anggota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 2. Menciptakan keuntungan bagi anggota &amp; perusahaan/koperasi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Jika dinyatakan secara negatif, koperasi = organisasi bagi </a:t>
            </a:r>
            <a:r>
              <a:rPr lang="en-US" altLang="en-US" sz="1400" b="1" smtClean="0"/>
              <a:t>egoisme  kelompok</a:t>
            </a:r>
            <a:r>
              <a:rPr lang="en-US" altLang="en-US" sz="1400" smtClean="0"/>
              <a:t>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Egoisme kelompok diimbangi dengan unsur-unsur positif: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1. Keinginan individual diperoleh dengan kerjasama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2. Tiap individu mendapat keuntungan &amp; menanggung resiko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3. Hasil/Surplus/Keuntungan didistribusikan kepada anggota sesuai dengan metode 		     yang telah disepakati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4. Keuntungan yang belum didistribusikan dimasukkan ke dalam cadangan koperasi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Dampak langsung koperasi terhadap anggota: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1. Promosi kegiatan anggota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2. Pengembangan usaha koperasi secara horisontal dan vertikal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Dampak tidak langsung: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1. Pengembangan kondisi sosial-ekonomi usaha kecil maupun pelanggan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2. Perkembangan teknik inovasi pada usaha kecil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3. Distribusi pendapatan yang lebih seimbang.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KONSEP KOPERASI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- Koperasi Sosialis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Koperasi=badan pemerintah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Tujuan: 	1. Merasionalkan produksi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2. Menunjang perencanaan nasional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Koperasi 	= alat pelaksana dari perencanaan sentral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= bagian dari tata administrasi menyeluruh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= turut menentukan kebijakan publik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	= badan pengawasan dan pendidikan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Peran penting koperasi adalah sarana mewujudkan kepemilikan kolektif atas sarana produksi dan 	  mencapai tujuan sosial politik.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Koperasi tidak berdiri sendiri, namun merupakan subsistem dari sistem ekonomi sosialis untuk 	 	  mencapai tujuan-tujuan sistem sosialis komunis.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z="140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- Koperasi Negara Berkembang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Campuran antara swasta dan pemerintah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Campur tangan pemerintah dalam pembinaan dan pengembangannya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1400" smtClean="0"/>
              <a:t>	- Pengembangan koperasi melalui top down approach.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LATAR BELAKANG TIMBULNYA ALIRAN KOPERASI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IDEOLOGI NEGARA DI DUNIA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Liberalisme</a:t>
            </a:r>
            <a:r>
              <a:rPr lang="en-US" dirty="0" smtClean="0"/>
              <a:t>/</a:t>
            </a:r>
            <a:r>
              <a:rPr lang="en-US" dirty="0" err="1" smtClean="0"/>
              <a:t>Kapitalisme</a:t>
            </a:r>
            <a:endParaRPr lang="en-US" dirty="0" smtClean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Sosialisme</a:t>
            </a:r>
            <a:endParaRPr lang="en-US" dirty="0" smtClean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endParaRPr lang="en-US" dirty="0" smtClean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*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yang </a:t>
            </a:r>
            <a:r>
              <a:rPr lang="en-US" dirty="0" err="1" smtClean="0"/>
              <a:t>dianutnya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IDEOLOGI &amp; ALIRAN KOPERASI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362200"/>
          <a:ext cx="8686800" cy="3551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8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IDEOLOGI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SISTEM </a:t>
                      </a:r>
                    </a:p>
                    <a:p>
                      <a:pPr algn="ctr"/>
                      <a:r>
                        <a:rPr lang="en-US" sz="1800" dirty="0" smtClean="0"/>
                        <a:t>PEREKONOMIAN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ALIRAN KOPERASI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2407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Liberalisme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Kapitalisme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Komunisme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Tidak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termasuk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keduanya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Sistem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Ekonomi</a:t>
                      </a:r>
                      <a:r>
                        <a:rPr lang="en-US" sz="1800" dirty="0" smtClean="0"/>
                        <a:t> Liberal/</a:t>
                      </a:r>
                      <a:r>
                        <a:rPr lang="en-US" sz="1800" dirty="0" err="1" smtClean="0"/>
                        <a:t>Bebas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Sistem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Ekonomi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Sosialis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Komando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Sistem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Ekonomi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Campuran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Yardstick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Sosialis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Persemakmuran</a:t>
                      </a:r>
                      <a:r>
                        <a:rPr lang="en-US" sz="1800" dirty="0" smtClean="0"/>
                        <a:t> (</a:t>
                      </a:r>
                      <a:r>
                        <a:rPr lang="en-US" sz="1800" i="1" dirty="0" smtClean="0"/>
                        <a:t>Commonwealth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ALIRAN-ALIRAN KOPERASI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846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8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ALIRAN KOPERASI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PERANAN KOPERASI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HUBUNGAN DENGAN PEMERINTAH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79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YARDSTICK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SOSIALIS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PERSEMAKMURAN</a:t>
                      </a:r>
                    </a:p>
                    <a:p>
                      <a:r>
                        <a:rPr lang="en-US" sz="1400" dirty="0" smtClean="0"/>
                        <a:t>(</a:t>
                      </a:r>
                      <a:r>
                        <a:rPr lang="en-US" sz="1400" i="1" dirty="0" smtClean="0"/>
                        <a:t>COMMONWEALTH)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Koperasi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berperan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sebagai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pengukur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penyeimbang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penetral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pengoreksi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dampak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negatif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sistem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ekonomi</a:t>
                      </a:r>
                      <a:r>
                        <a:rPr lang="en-US" sz="1400" baseline="0" dirty="0" smtClean="0"/>
                        <a:t> liberal</a:t>
                      </a:r>
                    </a:p>
                    <a:p>
                      <a:pPr algn="just"/>
                      <a:endParaRPr lang="en-US" sz="1400" baseline="0" dirty="0" smtClean="0"/>
                    </a:p>
                    <a:p>
                      <a:pPr algn="just"/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err="1" smtClean="0"/>
                        <a:t>Sebagai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mencapai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sosialis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bercorak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kolektif</a:t>
                      </a:r>
                      <a:endParaRPr lang="en-US" sz="1400" baseline="0" dirty="0" smtClean="0"/>
                    </a:p>
                    <a:p>
                      <a:pPr algn="l"/>
                      <a:endParaRPr lang="en-US" sz="1400" baseline="0" dirty="0" smtClean="0"/>
                    </a:p>
                    <a:p>
                      <a:pPr algn="l"/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err="1" smtClean="0"/>
                        <a:t>Berperan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untuk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mencapai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kemakmuran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adil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aseline="0" dirty="0" err="1" smtClean="0"/>
                        <a:t>merata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Memegang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peranan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utama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struktur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perekonomian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endParaRPr lang="en-US" sz="1400" baseline="0" dirty="0" smtClean="0"/>
                    </a:p>
                    <a:p>
                      <a:pPr algn="l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Bersifat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netral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pemerintah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tidak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campur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tangan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terhadap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jatuh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bangunnya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koperasi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Merupakan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pemerintah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sehingga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mempunyai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otonomi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Bersifat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kemitraan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Koperasi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memiliki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otonomi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pemerintah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ikut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bertanggung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jawab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mengembangkan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koperasi</a:t>
                      </a:r>
                      <a:endParaRPr lang="en-US" sz="1400" baseline="0" dirty="0" smtClean="0"/>
                    </a:p>
                    <a:p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ALIRAN KOPERASI MENURUT E.D DARMANIK </a:t>
            </a:r>
            <a:br>
              <a:rPr lang="en-US" dirty="0" smtClean="0"/>
            </a:br>
            <a:r>
              <a:rPr lang="en-US" sz="1600" dirty="0" smtClean="0"/>
              <a:t>(</a:t>
            </a:r>
            <a:r>
              <a:rPr lang="en-US" sz="1600" dirty="0" err="1" smtClean="0"/>
              <a:t>Kompas</a:t>
            </a:r>
            <a:r>
              <a:rPr lang="en-US" sz="1600" dirty="0" smtClean="0"/>
              <a:t>, 8 </a:t>
            </a:r>
            <a:r>
              <a:rPr lang="en-US" sz="1600" dirty="0" err="1" smtClean="0"/>
              <a:t>Agustus</a:t>
            </a:r>
            <a:r>
              <a:rPr lang="en-US" sz="1600" dirty="0" smtClean="0"/>
              <a:t> 1984 : “</a:t>
            </a:r>
            <a:r>
              <a:rPr lang="en-US" sz="1600" dirty="0" err="1" smtClean="0"/>
              <a:t>kemakmuran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berasaskan</a:t>
            </a:r>
            <a:r>
              <a:rPr lang="en-US" sz="1600" dirty="0" smtClean="0"/>
              <a:t> </a:t>
            </a:r>
            <a:r>
              <a:rPr lang="en-US" sz="1600" dirty="0" err="1" smtClean="0"/>
              <a:t>koperasi</a:t>
            </a:r>
            <a:r>
              <a:rPr lang="en-US" sz="1600" dirty="0" smtClean="0"/>
              <a:t>”)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10600" cy="4160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1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ALIRAN KOPERASI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PERANAN KOPERASI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66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COOPERATIVE COMMONWEALTH SCHOOL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SCHOOL</a:t>
                      </a:r>
                      <a:r>
                        <a:rPr lang="en-US" sz="1400" baseline="0" dirty="0" smtClean="0"/>
                        <a:t> OF MODIFIED CAPITALISM/SCHOOL OF COMPETITIVE YARDSTICK</a:t>
                      </a:r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THE SOCIALIST SCHOOL</a:t>
                      </a:r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COOPERATIVE SECTOR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Menghendaki</a:t>
                      </a:r>
                      <a:r>
                        <a:rPr lang="en-US" sz="1400" baseline="0" dirty="0" smtClean="0"/>
                        <a:t> agar </a:t>
                      </a:r>
                      <a:r>
                        <a:rPr lang="en-US" sz="1400" baseline="0" dirty="0" err="1" smtClean="0"/>
                        <a:t>koperasi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memegang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peranan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sentral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baseline="0" dirty="0" err="1" smtClean="0"/>
                        <a:t>utama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perekonomian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r>
                        <a:rPr lang="en-US" sz="1400" baseline="0" dirty="0" smtClean="0"/>
                        <a:t>.</a:t>
                      </a:r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Koperasi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bagian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kapitalisme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namun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memiliki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perangkat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peraturan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bertujuan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untuk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mengurangi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dampak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negatif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kapitalisme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Koperasi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juga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harus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dapat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bersaing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pasar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Koperasi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bagisan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sistem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sosialis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Filsafat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koperasi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sesuatu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berbeda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kapitalisme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maupun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sosialisme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sehingga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berada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antara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keduanya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SEJARAH PERKEMBANGAN KOPERASI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/>
          <a:lstStyle/>
          <a:p>
            <a:r>
              <a:rPr lang="en-US" altLang="en-US" sz="2000" b="1" smtClean="0"/>
              <a:t>PERKEMBANGAN KOPERASI DI DUNIA</a:t>
            </a:r>
          </a:p>
          <a:p>
            <a:pPr algn="just">
              <a:buFontTx/>
              <a:buChar char="-"/>
            </a:pPr>
            <a:r>
              <a:rPr lang="en-US" altLang="en-US" sz="1400" smtClean="0"/>
              <a:t>Inggris : 1844 di Rochdale (Inggris) didirikan koperasi sebagai akibat dari revolusi industri (awal abab 19). 	Pekerja pabrik tekstil (28 orang) bersatu &amp; mendirikan perkumpulan &amp; toko.</a:t>
            </a:r>
          </a:p>
          <a:p>
            <a:pPr algn="just">
              <a:buFontTx/>
              <a:buChar char="-"/>
            </a:pPr>
            <a:endParaRPr lang="en-US" altLang="en-US" sz="1400" smtClean="0"/>
          </a:p>
          <a:p>
            <a:pPr algn="just">
              <a:buFontTx/>
              <a:buChar char="-"/>
            </a:pPr>
            <a:r>
              <a:rPr lang="en-US" altLang="en-US" sz="1400" smtClean="0"/>
              <a:t>Swedia : Albin Johansen mempelopori pendirian koperasi untuk memerangi monopoli margarine (1911) dan 	monopoli terigu (1962).</a:t>
            </a:r>
          </a:p>
          <a:p>
            <a:pPr algn="just">
              <a:buFontTx/>
              <a:buChar char="-"/>
            </a:pPr>
            <a:r>
              <a:rPr lang="en-US" altLang="en-US" sz="1400" smtClean="0"/>
              <a:t>  </a:t>
            </a:r>
          </a:p>
          <a:p>
            <a:pPr algn="just">
              <a:buFontTx/>
              <a:buChar char="-"/>
            </a:pPr>
            <a:r>
              <a:rPr lang="en-US" altLang="en-US" sz="1400" smtClean="0"/>
              <a:t>Jerman : Pelopor koperasi Jerman (F.W. Raiffeisen) mendirikan koperasi kredit dengan beberapa pedoman :</a:t>
            </a:r>
          </a:p>
          <a:p>
            <a:pPr marL="914400" lvl="2" indent="0" algn="just">
              <a:buFont typeface="Wingdings 2" panose="05020102010507070707" pitchFamily="18" charset="2"/>
              <a:buNone/>
            </a:pPr>
            <a:r>
              <a:rPr lang="en-US" altLang="en-US" sz="1400" smtClean="0"/>
              <a:t>1. Anggota wajib menyimpan sejumlah uang sesuai kemampuan</a:t>
            </a:r>
          </a:p>
          <a:p>
            <a:pPr marL="914400" lvl="2" indent="0" algn="just">
              <a:buFont typeface="Wingdings 2" panose="05020102010507070707" pitchFamily="18" charset="2"/>
              <a:buNone/>
            </a:pPr>
            <a:r>
              <a:rPr lang="en-US" altLang="en-US" sz="1400" smtClean="0"/>
              <a:t>2. Uang simpanan boleh dikeluarkan sebagai pinjaman untuk tujuan produktif dengan bunga ringan</a:t>
            </a:r>
          </a:p>
          <a:p>
            <a:pPr marL="914400" lvl="2" indent="0" algn="just">
              <a:buFont typeface="Wingdings 2" panose="05020102010507070707" pitchFamily="18" charset="2"/>
              <a:buNone/>
            </a:pPr>
            <a:r>
              <a:rPr lang="en-US" altLang="en-US" sz="1400" smtClean="0"/>
              <a:t>3. Usaha koperasi mula-mula dibatasi di desa setempat agar saling mengenal &amp; bekerjasama dengan erat</a:t>
            </a:r>
          </a:p>
          <a:p>
            <a:pPr marL="914400" lvl="2" indent="0" algn="just">
              <a:buFont typeface="Wingdings 2" panose="05020102010507070707" pitchFamily="18" charset="2"/>
              <a:buNone/>
            </a:pPr>
            <a:r>
              <a:rPr lang="en-US" altLang="en-US" sz="1400" smtClean="0"/>
              <a:t>4. </a:t>
            </a:r>
            <a:r>
              <a:rPr lang="en-US" altLang="en-US" sz="1400" b="1" u="sng" smtClean="0"/>
              <a:t>Pengurus koperasi dipilih oleh anggota tanpa mendapat upah</a:t>
            </a:r>
          </a:p>
          <a:p>
            <a:pPr marL="914400" lvl="2" indent="0" algn="just">
              <a:buFont typeface="Wingdings 2" panose="05020102010507070707" pitchFamily="18" charset="2"/>
              <a:buNone/>
            </a:pPr>
            <a:r>
              <a:rPr lang="en-US" altLang="en-US" sz="1400" smtClean="0"/>
              <a:t>5. Keuntungan menjadi milik koperasi &amp; digunakan untuk kesejahteraan anggota</a:t>
            </a:r>
          </a:p>
          <a:p>
            <a:pPr marL="914400" lvl="2" indent="0" algn="just">
              <a:buFont typeface="Wingdings 2" panose="05020102010507070707" pitchFamily="18" charset="2"/>
              <a:buNone/>
            </a:pPr>
            <a:r>
              <a:rPr lang="en-US" altLang="en-US" sz="1400" smtClean="0"/>
              <a:t> Dikenal sebagai koperasi model Raiffeisen</a:t>
            </a:r>
          </a:p>
          <a:p>
            <a:pPr marL="914400" lvl="2" indent="0" algn="just">
              <a:buFont typeface="Wingdings 2" panose="05020102010507070707" pitchFamily="18" charset="2"/>
              <a:buNone/>
            </a:pPr>
            <a:endParaRPr lang="en-US" altLang="en-US" sz="1400" smtClean="0"/>
          </a:p>
          <a:p>
            <a:pPr marL="914400" lvl="2" indent="0" algn="just">
              <a:buFont typeface="Wingdings 2" panose="05020102010507070707" pitchFamily="18" charset="2"/>
              <a:buNone/>
            </a:pPr>
            <a:r>
              <a:rPr lang="en-US" altLang="en-US" sz="1400" smtClean="0"/>
              <a:t>H. Schulze (1849) mendiirikan koperasi simpan pinjam dengan pedoman :</a:t>
            </a:r>
          </a:p>
          <a:p>
            <a:pPr marL="914400" lvl="2" indent="0" algn="just">
              <a:buFont typeface="Wingdings 2" panose="05020102010507070707" pitchFamily="18" charset="2"/>
              <a:buNone/>
            </a:pPr>
            <a:r>
              <a:rPr lang="en-US" altLang="en-US" sz="1400" smtClean="0"/>
              <a:t>1. Uang simpanan sebagai modal kerja koperasi dikumpulkan dari anggota</a:t>
            </a:r>
          </a:p>
          <a:p>
            <a:pPr marL="914400" lvl="2" indent="0" algn="just">
              <a:buFont typeface="Wingdings 2" panose="05020102010507070707" pitchFamily="18" charset="2"/>
              <a:buNone/>
            </a:pPr>
            <a:r>
              <a:rPr lang="en-US" altLang="en-US" sz="1400" smtClean="0"/>
              <a:t>2. Wilayah kerja bukan di daerah pertanian tapi daerah perkotaan (banyak pengusaha/pedagang)</a:t>
            </a:r>
          </a:p>
          <a:p>
            <a:pPr marL="914400" lvl="2" indent="0" algn="just">
              <a:buFont typeface="Wingdings 2" panose="05020102010507070707" pitchFamily="18" charset="2"/>
              <a:buNone/>
            </a:pPr>
            <a:r>
              <a:rPr lang="en-US" altLang="en-US" sz="1400" smtClean="0"/>
              <a:t>3. </a:t>
            </a:r>
            <a:r>
              <a:rPr lang="en-US" altLang="en-US" sz="1400" b="1" u="sng" smtClean="0"/>
              <a:t>Pengurus koperasi dipilih dan diberi upah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SEJARAH PERKEMBANGAN KOPERASI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/>
              <a:t>PERKEMBANGAN KOPERASI DI INDONESIA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en-US" sz="1400" b="1" dirty="0" smtClean="0"/>
              <a:t>1. ZAMAN BELANDA</a:t>
            </a:r>
          </a:p>
          <a:p>
            <a:pPr algn="just">
              <a:buFontTx/>
              <a:buChar char="-"/>
              <a:defRPr/>
            </a:pPr>
            <a:r>
              <a:rPr lang="en-US" sz="1400" dirty="0" smtClean="0"/>
              <a:t>R. Aria </a:t>
            </a:r>
            <a:r>
              <a:rPr lang="en-US" sz="1400" dirty="0" err="1" smtClean="0"/>
              <a:t>Wiriaatmadja</a:t>
            </a:r>
            <a:r>
              <a:rPr lang="en-US" sz="1400" dirty="0" smtClean="0"/>
              <a:t> (</a:t>
            </a:r>
            <a:r>
              <a:rPr lang="en-US" sz="1400" dirty="0" err="1" smtClean="0"/>
              <a:t>Patih</a:t>
            </a:r>
            <a:r>
              <a:rPr lang="en-US" sz="1400" dirty="0" smtClean="0"/>
              <a:t> di </a:t>
            </a:r>
            <a:r>
              <a:rPr lang="en-US" sz="1400" dirty="0" err="1" smtClean="0"/>
              <a:t>Purwokerto</a:t>
            </a:r>
            <a:r>
              <a:rPr lang="en-US" sz="1400" dirty="0" smtClean="0"/>
              <a:t>) </a:t>
            </a:r>
            <a:r>
              <a:rPr lang="en-US" sz="1400" dirty="0" err="1" smtClean="0"/>
              <a:t>mendirikan</a:t>
            </a:r>
            <a:r>
              <a:rPr lang="en-US" sz="1400" dirty="0" smtClean="0"/>
              <a:t>  </a:t>
            </a:r>
            <a:r>
              <a:rPr lang="en-US" sz="1400" i="1" dirty="0" err="1" smtClean="0"/>
              <a:t>Hulp</a:t>
            </a:r>
            <a:r>
              <a:rPr lang="en-US" sz="1400" i="1" dirty="0" smtClean="0"/>
              <a:t> en </a:t>
            </a:r>
            <a:r>
              <a:rPr lang="en-US" sz="1400" i="1" dirty="0" err="1" smtClean="0"/>
              <a:t>Spaarbank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menolong</a:t>
            </a:r>
            <a:r>
              <a:rPr lang="en-US" sz="1400" dirty="0" smtClean="0"/>
              <a:t> </a:t>
            </a:r>
            <a:r>
              <a:rPr lang="en-US" sz="1400" dirty="0" err="1" smtClean="0"/>
              <a:t>para</a:t>
            </a:r>
            <a:r>
              <a:rPr lang="en-US" sz="1400" dirty="0" smtClean="0"/>
              <a:t> </a:t>
            </a:r>
            <a:r>
              <a:rPr lang="en-US" sz="1400" dirty="0" err="1" smtClean="0"/>
              <a:t>pegawai</a:t>
            </a:r>
            <a:r>
              <a:rPr lang="en-US" sz="1400" dirty="0" smtClean="0"/>
              <a:t> agar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terjerat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lintah</a:t>
            </a:r>
            <a:r>
              <a:rPr lang="en-US" sz="1400" dirty="0" smtClean="0"/>
              <a:t> </a:t>
            </a:r>
            <a:r>
              <a:rPr lang="en-US" sz="1400" dirty="0" err="1" smtClean="0"/>
              <a:t>darat</a:t>
            </a:r>
            <a:r>
              <a:rPr lang="en-US" sz="1400" dirty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dukungan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Residen</a:t>
            </a:r>
            <a:r>
              <a:rPr lang="en-US" sz="1400" dirty="0" smtClean="0"/>
              <a:t> </a:t>
            </a:r>
            <a:r>
              <a:rPr lang="en-US" sz="1400" dirty="0" err="1" smtClean="0"/>
              <a:t>Purwokerto</a:t>
            </a:r>
            <a:r>
              <a:rPr lang="en-US" sz="1400" dirty="0" smtClean="0"/>
              <a:t>, E. </a:t>
            </a:r>
            <a:r>
              <a:rPr lang="en-US" sz="1400" dirty="0" err="1" smtClean="0"/>
              <a:t>Sieburg</a:t>
            </a:r>
            <a:endParaRPr lang="en-US" sz="1400" dirty="0"/>
          </a:p>
          <a:p>
            <a:pPr algn="just">
              <a:buFontTx/>
              <a:buChar char="-"/>
              <a:defRPr/>
            </a:pPr>
            <a:r>
              <a:rPr lang="en-US" sz="1400" dirty="0" err="1" smtClean="0"/>
              <a:t>Tahun</a:t>
            </a:r>
            <a:r>
              <a:rPr lang="en-US" sz="1400" dirty="0" smtClean="0"/>
              <a:t> 1898 </a:t>
            </a:r>
            <a:r>
              <a:rPr lang="en-US" sz="1400" dirty="0" err="1" smtClean="0"/>
              <a:t>diperluas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sektor</a:t>
            </a:r>
            <a:r>
              <a:rPr lang="en-US" sz="1400" dirty="0" smtClean="0"/>
              <a:t> </a:t>
            </a:r>
            <a:r>
              <a:rPr lang="en-US" sz="1400" dirty="0" err="1" smtClean="0"/>
              <a:t>pertanian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i="1" dirty="0" err="1" smtClean="0"/>
              <a:t>Hulp-Spaar</a:t>
            </a:r>
            <a:r>
              <a:rPr lang="en-US" sz="1400" i="1" dirty="0" smtClean="0"/>
              <a:t> en </a:t>
            </a:r>
            <a:r>
              <a:rPr lang="en-US" sz="1400" i="1" dirty="0" err="1" smtClean="0"/>
              <a:t>Landbouwcredit</a:t>
            </a:r>
            <a:r>
              <a:rPr lang="en-US" sz="1400" i="1" dirty="0" smtClean="0"/>
              <a:t> Bank</a:t>
            </a:r>
            <a:r>
              <a:rPr lang="en-US" sz="1400" dirty="0" smtClean="0"/>
              <a:t> (Bank </a:t>
            </a:r>
            <a:r>
              <a:rPr lang="en-US" sz="1400" dirty="0" err="1" smtClean="0"/>
              <a:t>Simpan</a:t>
            </a:r>
            <a:r>
              <a:rPr lang="en-US" sz="1400" dirty="0" smtClean="0"/>
              <a:t> </a:t>
            </a:r>
            <a:r>
              <a:rPr lang="en-US" sz="1400" dirty="0" err="1" smtClean="0"/>
              <a:t>Pinjam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Kredit</a:t>
            </a:r>
            <a:r>
              <a:rPr lang="en-US" sz="1400" dirty="0" smtClean="0"/>
              <a:t> </a:t>
            </a:r>
            <a:r>
              <a:rPr lang="en-US" sz="1400" dirty="0" err="1" smtClean="0"/>
              <a:t>Pertanian</a:t>
            </a:r>
            <a:r>
              <a:rPr lang="en-US" sz="1400" dirty="0" smtClean="0"/>
              <a:t>)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en-US" sz="1400" b="1" dirty="0" smtClean="0"/>
              <a:t>2. ZAMAN JEPANG</a:t>
            </a:r>
          </a:p>
          <a:p>
            <a:pPr algn="just">
              <a:buFontTx/>
              <a:buChar char="-"/>
              <a:defRPr/>
            </a:pPr>
            <a:r>
              <a:rPr lang="en-US" sz="1400" dirty="0" smtClean="0"/>
              <a:t>Usaha </a:t>
            </a:r>
            <a:r>
              <a:rPr lang="en-US" sz="1400" dirty="0" err="1" smtClean="0"/>
              <a:t>koperasi</a:t>
            </a:r>
            <a:r>
              <a:rPr lang="en-US" sz="1400" dirty="0" smtClean="0"/>
              <a:t> </a:t>
            </a:r>
            <a:r>
              <a:rPr lang="en-US" sz="1400" dirty="0" err="1" smtClean="0"/>
              <a:t>disesuaikan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asaa</a:t>
            </a:r>
            <a:r>
              <a:rPr lang="en-US" sz="1400" dirty="0" smtClean="0"/>
              <a:t> </a:t>
            </a:r>
            <a:r>
              <a:rPr lang="en-US" sz="1400" dirty="0" err="1" smtClean="0"/>
              <a:t>kemiliteran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kepentingan</a:t>
            </a:r>
            <a:r>
              <a:rPr lang="en-US" sz="1400" dirty="0" smtClean="0"/>
              <a:t> </a:t>
            </a:r>
            <a:r>
              <a:rPr lang="en-US" sz="1400" dirty="0" err="1" smtClean="0"/>
              <a:t>perang</a:t>
            </a:r>
            <a:r>
              <a:rPr lang="en-US" sz="1400" dirty="0" smtClean="0"/>
              <a:t> </a:t>
            </a:r>
            <a:r>
              <a:rPr lang="en-US" sz="1400" dirty="0" err="1" smtClean="0"/>
              <a:t>asia</a:t>
            </a:r>
            <a:r>
              <a:rPr lang="en-US" sz="1400" dirty="0" smtClean="0"/>
              <a:t> </a:t>
            </a:r>
            <a:r>
              <a:rPr lang="en-US" sz="1400" dirty="0" err="1" smtClean="0"/>
              <a:t>timur</a:t>
            </a:r>
            <a:r>
              <a:rPr lang="en-US" sz="1400" dirty="0" smtClean="0"/>
              <a:t> </a:t>
            </a:r>
            <a:r>
              <a:rPr lang="en-US" sz="1400" dirty="0" err="1" smtClean="0"/>
              <a:t>raya</a:t>
            </a:r>
            <a:endParaRPr lang="en-US" sz="1400" dirty="0" smtClean="0"/>
          </a:p>
          <a:p>
            <a:pPr algn="just">
              <a:buFontTx/>
              <a:buChar char="-"/>
              <a:defRPr/>
            </a:pPr>
            <a:r>
              <a:rPr lang="en-US" sz="1400" dirty="0" err="1" smtClean="0"/>
              <a:t>Urusan</a:t>
            </a:r>
            <a:r>
              <a:rPr lang="en-US" sz="1400" dirty="0" smtClean="0"/>
              <a:t> </a:t>
            </a:r>
            <a:r>
              <a:rPr lang="en-US" sz="1400" dirty="0" err="1" smtClean="0"/>
              <a:t>koperasi</a:t>
            </a:r>
            <a:r>
              <a:rPr lang="en-US" sz="1400" dirty="0" smtClean="0"/>
              <a:t> </a:t>
            </a:r>
            <a:r>
              <a:rPr lang="en-US" sz="1400" dirty="0" err="1" smtClean="0"/>
              <a:t>dipisahkan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perekonomian</a:t>
            </a:r>
            <a:r>
              <a:rPr lang="en-US" sz="1400" dirty="0" smtClean="0"/>
              <a:t>. </a:t>
            </a:r>
            <a:r>
              <a:rPr lang="en-US" sz="1400" dirty="0" err="1" smtClean="0"/>
              <a:t>Tugasnya</a:t>
            </a:r>
            <a:r>
              <a:rPr lang="en-US" sz="1400" dirty="0" smtClean="0"/>
              <a:t> </a:t>
            </a:r>
            <a:r>
              <a:rPr lang="en-US" sz="1400" dirty="0" err="1" smtClean="0"/>
              <a:t>hanya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mendistribusikan</a:t>
            </a:r>
            <a:r>
              <a:rPr lang="en-US" sz="1400" dirty="0" smtClean="0"/>
              <a:t> </a:t>
            </a:r>
            <a:r>
              <a:rPr lang="en-US" sz="1400" dirty="0" err="1" smtClean="0"/>
              <a:t>bahan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en-US" sz="1400" dirty="0" smtClean="0"/>
              <a:t> </a:t>
            </a:r>
            <a:r>
              <a:rPr lang="en-US" sz="1400" dirty="0" err="1" smtClean="0"/>
              <a:t>pokok</a:t>
            </a:r>
            <a:r>
              <a:rPr lang="en-US" sz="1400" dirty="0" smtClean="0"/>
              <a:t> </a:t>
            </a:r>
            <a:r>
              <a:rPr lang="en-US" sz="1400" dirty="0" err="1" smtClean="0"/>
              <a:t>bagi</a:t>
            </a:r>
            <a:r>
              <a:rPr lang="en-US" sz="1400" dirty="0" smtClean="0"/>
              <a:t> </a:t>
            </a:r>
            <a:r>
              <a:rPr lang="en-US" sz="1400" dirty="0" err="1" smtClean="0"/>
              <a:t>Jepang</a:t>
            </a:r>
            <a:r>
              <a:rPr lang="en-US" sz="1400" dirty="0" smtClean="0"/>
              <a:t>.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en-US" sz="1400" b="1" dirty="0" smtClean="0"/>
              <a:t>3. PERIODE 1945-1967</a:t>
            </a:r>
          </a:p>
          <a:p>
            <a:pPr algn="just">
              <a:buFontTx/>
              <a:buChar char="-"/>
              <a:defRPr/>
            </a:pPr>
            <a:r>
              <a:rPr lang="en-US" sz="1400" dirty="0" err="1" smtClean="0"/>
              <a:t>Diberlakukan</a:t>
            </a:r>
            <a:r>
              <a:rPr lang="en-US" sz="1400" dirty="0" smtClean="0"/>
              <a:t> UU </a:t>
            </a:r>
            <a:r>
              <a:rPr lang="en-US" sz="1400" dirty="0" err="1" smtClean="0"/>
              <a:t>Koperasi</a:t>
            </a:r>
            <a:r>
              <a:rPr lang="en-US" sz="1400" dirty="0" smtClean="0"/>
              <a:t> No. 14/1965 yang </a:t>
            </a:r>
            <a:r>
              <a:rPr lang="en-US" sz="1400" dirty="0" err="1" smtClean="0"/>
              <a:t>menyebabkan</a:t>
            </a:r>
            <a:r>
              <a:rPr lang="en-US" sz="1400" dirty="0" smtClean="0"/>
              <a:t> </a:t>
            </a:r>
            <a:r>
              <a:rPr lang="en-US" sz="1400" dirty="0" err="1" smtClean="0"/>
              <a:t>memburuknya</a:t>
            </a:r>
            <a:r>
              <a:rPr lang="en-US" sz="1400" dirty="0" smtClean="0"/>
              <a:t> </a:t>
            </a:r>
            <a:r>
              <a:rPr lang="en-US" sz="1400" dirty="0" err="1" smtClean="0"/>
              <a:t>perkembangan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koperasi</a:t>
            </a:r>
            <a:endParaRPr lang="en-US" sz="1400" dirty="0"/>
          </a:p>
          <a:p>
            <a:pPr algn="just">
              <a:buFontTx/>
              <a:buChar char="-"/>
              <a:defRPr/>
            </a:pPr>
            <a:r>
              <a:rPr lang="en-US" sz="1400" dirty="0" err="1" smtClean="0"/>
              <a:t>Sulit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anggota</a:t>
            </a:r>
            <a:r>
              <a:rPr lang="en-US" sz="1400" dirty="0" smtClean="0"/>
              <a:t> </a:t>
            </a:r>
            <a:r>
              <a:rPr lang="en-US" sz="1400" dirty="0" err="1" smtClean="0"/>
              <a:t>koperasi</a:t>
            </a:r>
            <a:r>
              <a:rPr lang="en-US" sz="1400" dirty="0" smtClean="0"/>
              <a:t> </a:t>
            </a:r>
            <a:r>
              <a:rPr lang="en-US" sz="1400" dirty="0" err="1" smtClean="0"/>
              <a:t>tanpa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anggota</a:t>
            </a:r>
            <a:r>
              <a:rPr lang="en-US" sz="1400" dirty="0" smtClean="0"/>
              <a:t> </a:t>
            </a:r>
            <a:r>
              <a:rPr lang="en-US" sz="1400" dirty="0" err="1" smtClean="0"/>
              <a:t>partai</a:t>
            </a:r>
            <a:r>
              <a:rPr lang="en-US" sz="1400" dirty="0" smtClean="0"/>
              <a:t> </a:t>
            </a:r>
            <a:r>
              <a:rPr lang="en-US" sz="1400" dirty="0" err="1" smtClean="0"/>
              <a:t>tertentu</a:t>
            </a:r>
            <a:endParaRPr lang="en-US" sz="1400" dirty="0" smtClean="0"/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en-US" sz="1400" b="1" dirty="0" smtClean="0"/>
              <a:t>4. PERIODE 1967-1992</a:t>
            </a:r>
          </a:p>
          <a:p>
            <a:pPr algn="just">
              <a:buFontTx/>
              <a:buChar char="-"/>
              <a:defRPr/>
            </a:pPr>
            <a:r>
              <a:rPr lang="en-US" sz="1400" dirty="0" err="1" smtClean="0"/>
              <a:t>Koperasi</a:t>
            </a:r>
            <a:r>
              <a:rPr lang="en-US" sz="1400" dirty="0" smtClean="0"/>
              <a:t> </a:t>
            </a:r>
            <a:r>
              <a:rPr lang="en-US" sz="1400" dirty="0" err="1" smtClean="0"/>
              <a:t>mulai</a:t>
            </a:r>
            <a:r>
              <a:rPr lang="en-US" sz="1400" dirty="0" smtClean="0"/>
              <a:t> </a:t>
            </a:r>
            <a:r>
              <a:rPr lang="en-US" sz="1400" dirty="0" err="1" smtClean="0"/>
              <a:t>berkembang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adanya</a:t>
            </a:r>
            <a:r>
              <a:rPr lang="en-US" sz="1400" dirty="0" smtClean="0"/>
              <a:t> UU No. 12/1967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pengganti</a:t>
            </a:r>
            <a:r>
              <a:rPr lang="en-US" sz="1400" dirty="0" smtClean="0"/>
              <a:t> UU No. 14/1965</a:t>
            </a:r>
          </a:p>
          <a:p>
            <a:pPr algn="just">
              <a:buFontTx/>
              <a:buChar char="-"/>
              <a:defRPr/>
            </a:pPr>
            <a:r>
              <a:rPr lang="en-US" sz="1400" dirty="0" err="1" smtClean="0"/>
              <a:t>Pengembangan</a:t>
            </a:r>
            <a:r>
              <a:rPr lang="en-US" sz="1400" dirty="0" smtClean="0"/>
              <a:t> KUD (</a:t>
            </a:r>
            <a:r>
              <a:rPr lang="en-US" sz="1400" dirty="0" err="1" smtClean="0"/>
              <a:t>Inpres</a:t>
            </a:r>
            <a:r>
              <a:rPr lang="en-US" sz="1400" dirty="0" smtClean="0"/>
              <a:t> No. 4/1984)</a:t>
            </a:r>
          </a:p>
          <a:p>
            <a:pPr algn="just">
              <a:buFontTx/>
              <a:buChar char="-"/>
              <a:defRPr/>
            </a:pP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anggota</a:t>
            </a:r>
            <a:r>
              <a:rPr lang="en-US" sz="1400" dirty="0" smtClean="0"/>
              <a:t> </a:t>
            </a:r>
            <a:r>
              <a:rPr lang="en-US" sz="1400" dirty="0" err="1" smtClean="0"/>
              <a:t>meningkat</a:t>
            </a:r>
            <a:r>
              <a:rPr lang="en-US" sz="1400" dirty="0" smtClean="0"/>
              <a:t> (2,5 </a:t>
            </a:r>
            <a:r>
              <a:rPr lang="en-US" sz="1400" dirty="0" err="1" smtClean="0"/>
              <a:t>juta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19 </a:t>
            </a:r>
            <a:r>
              <a:rPr lang="en-US" sz="1400" dirty="0" err="1" smtClean="0"/>
              <a:t>juta</a:t>
            </a:r>
            <a:r>
              <a:rPr lang="en-US" sz="1400" dirty="0" smtClean="0"/>
              <a:t>). Volume </a:t>
            </a:r>
            <a:r>
              <a:rPr lang="en-US" sz="1400" dirty="0" err="1" smtClean="0"/>
              <a:t>usaha</a:t>
            </a:r>
            <a:r>
              <a:rPr lang="en-US" sz="1400" dirty="0" smtClean="0"/>
              <a:t> </a:t>
            </a:r>
            <a:r>
              <a:rPr lang="en-US" sz="1400" dirty="0" err="1" smtClean="0"/>
              <a:t>meningkat</a:t>
            </a:r>
            <a:r>
              <a:rPr lang="en-US" sz="1400" dirty="0" smtClean="0"/>
              <a:t> (88,5 M </a:t>
            </a:r>
            <a:r>
              <a:rPr lang="en-US" sz="1400" dirty="0" err="1" smtClean="0"/>
              <a:t>ke</a:t>
            </a:r>
            <a:r>
              <a:rPr lang="en-US" sz="1400" dirty="0" smtClean="0"/>
              <a:t> 4,9 T)</a:t>
            </a:r>
          </a:p>
          <a:p>
            <a:pPr algn="just">
              <a:buFontTx/>
              <a:buChar char="-"/>
              <a:defRPr/>
            </a:pPr>
            <a:r>
              <a:rPr lang="en-US" sz="1400" dirty="0" err="1" smtClean="0"/>
              <a:t>Diberlakukan</a:t>
            </a:r>
            <a:r>
              <a:rPr lang="en-US" sz="1400" dirty="0" smtClean="0"/>
              <a:t> UU No. 25/1992 </a:t>
            </a:r>
            <a:r>
              <a:rPr lang="en-US" sz="1400" dirty="0" err="1" smtClean="0"/>
              <a:t>tentang</a:t>
            </a:r>
            <a:r>
              <a:rPr lang="en-US" sz="1400" dirty="0" smtClean="0"/>
              <a:t> </a:t>
            </a:r>
            <a:r>
              <a:rPr lang="en-US" sz="1400" dirty="0" err="1" smtClean="0"/>
              <a:t>perkoperasian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pengganti</a:t>
            </a:r>
            <a:r>
              <a:rPr lang="en-US" sz="1400" dirty="0" smtClean="0"/>
              <a:t> UU No. 12/1967</a:t>
            </a:r>
            <a:r>
              <a:rPr lang="en-US" sz="1400" b="1" dirty="0" smtClean="0"/>
              <a:t> 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en-US" sz="1400" b="1" dirty="0" smtClean="0"/>
              <a:t>5. PERIODE 1992-2005 </a:t>
            </a:r>
          </a:p>
          <a:p>
            <a:pPr algn="just">
              <a:buFontTx/>
              <a:buChar char="-"/>
              <a:defRPr/>
            </a:pPr>
            <a:r>
              <a:rPr lang="en-US" sz="1400" dirty="0" err="1" smtClean="0"/>
              <a:t>Inpres</a:t>
            </a:r>
            <a:r>
              <a:rPr lang="en-US" sz="1400" dirty="0" smtClean="0"/>
              <a:t> No. 18/1998 </a:t>
            </a:r>
            <a:r>
              <a:rPr lang="en-US" sz="1400" dirty="0" err="1" smtClean="0"/>
              <a:t>tentang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koperasi</a:t>
            </a:r>
            <a:r>
              <a:rPr lang="en-US" sz="1400" dirty="0" smtClean="0"/>
              <a:t>. KUD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lagi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satu-satunya</a:t>
            </a:r>
            <a:r>
              <a:rPr lang="en-US" sz="1400" dirty="0" smtClean="0"/>
              <a:t> </a:t>
            </a:r>
            <a:r>
              <a:rPr lang="en-US" sz="1400" dirty="0" err="1" smtClean="0"/>
              <a:t>koperasi</a:t>
            </a:r>
            <a:r>
              <a:rPr lang="en-US" sz="1400" dirty="0" smtClean="0"/>
              <a:t> di </a:t>
            </a:r>
            <a:r>
              <a:rPr lang="en-US" sz="1400" dirty="0" err="1" smtClean="0"/>
              <a:t>desa</a:t>
            </a:r>
            <a:endParaRPr lang="en-US" sz="1400" dirty="0" smtClean="0"/>
          </a:p>
          <a:p>
            <a:pPr algn="just">
              <a:buFontTx/>
              <a:buChar char="-"/>
              <a:defRPr/>
            </a:pPr>
            <a:endParaRPr lang="en-US" sz="14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226</TotalTime>
  <Words>484</Words>
  <Application>Microsoft Office PowerPoint</Application>
  <PresentationFormat>On-screen Show (4:3)</PresentationFormat>
  <Paragraphs>170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Franklin Gothic Book</vt:lpstr>
      <vt:lpstr>Arial</vt:lpstr>
      <vt:lpstr>Franklin Gothic Medium</vt:lpstr>
      <vt:lpstr>Wingdings 2</vt:lpstr>
      <vt:lpstr>Calibri</vt:lpstr>
      <vt:lpstr>Trek</vt:lpstr>
      <vt:lpstr>EKONOMI KOPERASI  BAB 1 KONSEP, ALIRAN &amp; SEJARAH PERKEMBANGAN KOPERASI</vt:lpstr>
      <vt:lpstr>KONSEP KOPERASI</vt:lpstr>
      <vt:lpstr>KONSEP KOPERASI</vt:lpstr>
      <vt:lpstr>LATAR BELAKANG TIMBULNYA ALIRAN KOPERASI</vt:lpstr>
      <vt:lpstr>IDEOLOGI &amp; ALIRAN KOPERASI</vt:lpstr>
      <vt:lpstr>ALIRAN-ALIRAN KOPERASI</vt:lpstr>
      <vt:lpstr>ALIRAN KOPERASI MENURUT E.D DARMANIK  (Kompas, 8 Agustus 1984 : “kemakmuran masyarakat berasaskan koperasi”)</vt:lpstr>
      <vt:lpstr>SEJARAH PERKEMBANGAN KOPERASI</vt:lpstr>
      <vt:lpstr>SEJARAH PERKEMBANGAN KOPERASI</vt:lpstr>
      <vt:lpstr>sumber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 KOPERASI</dc:title>
  <dc:creator>IK</dc:creator>
  <cp:lastModifiedBy>Reviewer Jurisma 1</cp:lastModifiedBy>
  <cp:revision>29</cp:revision>
  <dcterms:created xsi:type="dcterms:W3CDTF">2016-02-05T02:08:34Z</dcterms:created>
  <dcterms:modified xsi:type="dcterms:W3CDTF">2019-03-14T03:05:29Z</dcterms:modified>
</cp:coreProperties>
</file>