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70" r:id="rId16"/>
    <p:sldId id="269" r:id="rId17"/>
    <p:sldId id="271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F03F0-142F-4E30-96DB-AFD184D23BE4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860D6-C8F1-4A00-9927-BB28EE4EF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21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D5E9-BA59-416D-85A5-C5ECE47A482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Linier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Metode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Simpleks</a:t>
            </a: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</a:t>
            </a:r>
            <a:r>
              <a:rPr lang="en-US" dirty="0" err="1" smtClean="0"/>
              <a:t>dan</a:t>
            </a:r>
            <a:r>
              <a:rPr lang="en-US" dirty="0" smtClean="0"/>
              <a:t> non basis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 X</a:t>
            </a:r>
            <a:r>
              <a:rPr lang="en-US" sz="2400" dirty="0" smtClean="0"/>
              <a:t>1</a:t>
            </a:r>
            <a:r>
              <a:rPr lang="en-US" dirty="0" smtClean="0"/>
              <a:t> , X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X</a:t>
            </a:r>
            <a:r>
              <a:rPr lang="en-US" sz="2400" dirty="0" smtClean="0"/>
              <a:t>3 = </a:t>
            </a:r>
            <a:r>
              <a:rPr lang="en-US" dirty="0" smtClean="0"/>
              <a:t>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S1,S2,S3.S4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BV : Z,S1,S2,S3,S4    NBV : X1, X2, X3</a:t>
            </a:r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098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=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r>
              <a:rPr lang="en-US" b="1" dirty="0" smtClean="0"/>
              <a:t> + (PV x PR)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PV = PIVOT POIN</a:t>
            </a:r>
          </a:p>
          <a:p>
            <a:pPr algn="just">
              <a:buNone/>
            </a:pPr>
            <a:r>
              <a:rPr lang="en-US" b="1" dirty="0" smtClean="0"/>
              <a:t>PR = PIVOT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X1</a:t>
            </a:r>
          </a:p>
          <a:p>
            <a:pPr>
              <a:buNone/>
            </a:pPr>
            <a:r>
              <a:rPr lang="en-US" sz="2400" dirty="0" smtClean="0"/>
              <a:t>LV = S3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X1</a:t>
            </a:r>
          </a:p>
          <a:p>
            <a:pPr>
              <a:buNone/>
            </a:pPr>
            <a:r>
              <a:rPr lang="en-US" sz="2400" dirty="0" smtClean="0"/>
              <a:t>LV = S3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X3</a:t>
            </a:r>
          </a:p>
          <a:p>
            <a:pPr>
              <a:buNone/>
            </a:pPr>
            <a:r>
              <a:rPr lang="en-US" sz="2400" dirty="0" smtClean="0"/>
              <a:t>LV = S2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X3</a:t>
            </a:r>
          </a:p>
          <a:p>
            <a:pPr>
              <a:buNone/>
            </a:pPr>
            <a:r>
              <a:rPr lang="en-US" sz="2400" dirty="0" smtClean="0"/>
              <a:t>LV = S2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X1 = 2</a:t>
            </a:r>
          </a:p>
          <a:p>
            <a:pPr>
              <a:buNone/>
            </a:pPr>
            <a:r>
              <a:rPr lang="en-US" dirty="0" smtClean="0"/>
              <a:t>X2 = 0</a:t>
            </a:r>
          </a:p>
          <a:p>
            <a:pPr>
              <a:buNone/>
            </a:pPr>
            <a:r>
              <a:rPr lang="en-US" dirty="0" smtClean="0"/>
              <a:t>X3 = 8</a:t>
            </a:r>
          </a:p>
          <a:p>
            <a:pPr>
              <a:buNone/>
            </a:pPr>
            <a:r>
              <a:rPr lang="en-US" dirty="0" smtClean="0"/>
              <a:t>Z   = 280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Min Z = 3X</a:t>
            </a:r>
            <a:r>
              <a:rPr lang="en-US" sz="2400" dirty="0" smtClean="0"/>
              <a:t>1</a:t>
            </a:r>
            <a:r>
              <a:rPr lang="en-US" dirty="0" smtClean="0"/>
              <a:t> - 5X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s/t            X</a:t>
            </a:r>
            <a:r>
              <a:rPr lang="en-US" sz="2400" dirty="0" smtClean="0"/>
              <a:t>1</a:t>
            </a:r>
            <a:r>
              <a:rPr lang="en-US" dirty="0" smtClean="0"/>
              <a:t>            ≤ 4</a:t>
            </a:r>
          </a:p>
          <a:p>
            <a:pPr>
              <a:buNone/>
            </a:pPr>
            <a:r>
              <a:rPr lang="en-US" dirty="0" smtClean="0"/>
              <a:t>			     2X</a:t>
            </a:r>
            <a:r>
              <a:rPr lang="en-US" sz="2400" dirty="0" smtClean="0"/>
              <a:t>2</a:t>
            </a:r>
            <a:r>
              <a:rPr lang="en-US" dirty="0" smtClean="0"/>
              <a:t>  ≤ 12</a:t>
            </a:r>
          </a:p>
          <a:p>
            <a:pPr>
              <a:buNone/>
            </a:pPr>
            <a:r>
              <a:rPr lang="en-US" dirty="0" smtClean="0"/>
              <a:t>               3X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 ≤ 18		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  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495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r>
              <a:rPr lang="en-US" dirty="0" smtClean="0"/>
              <a:t>,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selangkah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selangkah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fisibel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yang optimum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≥ 2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Jumlah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fungsi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pembatas</a:t>
            </a:r>
            <a:r>
              <a:rPr lang="en-US" dirty="0" smtClean="0">
                <a:cs typeface="Arial" charset="0"/>
              </a:rPr>
              <a:t> ≥ 1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Jenis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tanda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fungsi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pembatas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bertanda</a:t>
            </a:r>
            <a:r>
              <a:rPr lang="en-US" dirty="0" smtClean="0">
                <a:cs typeface="Arial" charset="0"/>
              </a:rPr>
              <a:t>  ≤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Basis </a:t>
            </a:r>
            <a:r>
              <a:rPr lang="en-US" b="1" dirty="0" err="1" smtClean="0"/>
              <a:t>variabel</a:t>
            </a:r>
            <a:r>
              <a:rPr lang="en-US" b="1" dirty="0" smtClean="0"/>
              <a:t> (BV)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Non basis </a:t>
            </a:r>
            <a:r>
              <a:rPr lang="en-US" b="1" dirty="0" err="1" smtClean="0"/>
              <a:t>variabel</a:t>
            </a:r>
            <a:r>
              <a:rPr lang="en-US" b="1" dirty="0" smtClean="0"/>
              <a:t> (NBV)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Entering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(EV)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non basis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basis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Leaving </a:t>
            </a:r>
            <a:r>
              <a:rPr lang="en-US" b="1" dirty="0" err="1" smtClean="0"/>
              <a:t>variabel</a:t>
            </a:r>
            <a:r>
              <a:rPr lang="en-US" b="1" dirty="0" smtClean="0"/>
              <a:t> (LV)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basis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non basis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Variabel</a:t>
            </a:r>
            <a:r>
              <a:rPr lang="en-US" b="1" dirty="0" smtClean="0"/>
              <a:t> Slack (S),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pertidaksamaan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Formulasikan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Linier Programming (LP) </a:t>
            </a:r>
            <a:r>
              <a:rPr lang="en-US" dirty="0" err="1" smtClean="0"/>
              <a:t>standar</a:t>
            </a:r>
            <a:endParaRPr lang="en-US" dirty="0" smtClean="0"/>
          </a:p>
          <a:p>
            <a:r>
              <a:rPr lang="en-US" dirty="0" err="1" smtClean="0"/>
              <a:t>Ubah</a:t>
            </a:r>
            <a:r>
              <a:rPr lang="en-US" dirty="0" smtClean="0"/>
              <a:t> model LP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kanonik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slack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non basis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koefesien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0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entering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(EV) 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rhs</a:t>
            </a:r>
            <a:r>
              <a:rPr lang="en-US" dirty="0" smtClean="0"/>
              <a:t> (</a:t>
            </a:r>
            <a:r>
              <a:rPr lang="en-US" i="1" dirty="0" smtClean="0"/>
              <a:t>right hand side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EV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leaving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(LV)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optimal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(</a:t>
            </a:r>
            <a:r>
              <a:rPr lang="en-US" dirty="0" err="1" smtClean="0"/>
              <a:t>maksimasi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minimasi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:</a:t>
            </a:r>
          </a:p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maksimasi</a:t>
            </a:r>
            <a:r>
              <a:rPr lang="en-US" dirty="0" smtClean="0"/>
              <a:t>,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optimal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seluruh</a:t>
            </a:r>
            <a:r>
              <a:rPr lang="en-US" b="1" dirty="0" smtClean="0"/>
              <a:t> </a:t>
            </a:r>
            <a:r>
              <a:rPr lang="en-US" b="1" dirty="0" err="1" smtClean="0"/>
              <a:t>koefesien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bernilai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nol</a:t>
            </a: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minimasi</a:t>
            </a:r>
            <a:r>
              <a:rPr lang="en-US" dirty="0" smtClean="0"/>
              <a:t>,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optimal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seluruh</a:t>
            </a:r>
            <a:r>
              <a:rPr lang="en-US" b="1" dirty="0" smtClean="0"/>
              <a:t> </a:t>
            </a:r>
            <a:r>
              <a:rPr lang="en-US" b="1" dirty="0" err="1" smtClean="0"/>
              <a:t>koefesien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bernilai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nol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Entering </a:t>
            </a:r>
            <a:r>
              <a:rPr lang="en-US" i="1" dirty="0" err="1" smtClean="0"/>
              <a:t>Variabel</a:t>
            </a:r>
            <a:r>
              <a:rPr lang="en-US" i="1" dirty="0" smtClean="0"/>
              <a:t> </a:t>
            </a:r>
            <a:r>
              <a:rPr lang="en-US" dirty="0" smtClean="0"/>
              <a:t>(EV)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maksimasi</a:t>
            </a:r>
            <a:r>
              <a:rPr lang="en-US" dirty="0" smtClean="0"/>
              <a:t>, EV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minimasi</a:t>
            </a:r>
            <a:r>
              <a:rPr lang="en-US" dirty="0" smtClean="0"/>
              <a:t>, EV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Leaving </a:t>
            </a:r>
            <a:r>
              <a:rPr lang="en-US" i="1" dirty="0" err="1" smtClean="0"/>
              <a:t>Variabel</a:t>
            </a:r>
            <a:r>
              <a:rPr lang="en-US" i="1" dirty="0" smtClean="0"/>
              <a:t> </a:t>
            </a:r>
            <a:r>
              <a:rPr lang="en-US" dirty="0" smtClean="0"/>
              <a:t>(LV)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maksimasi</a:t>
            </a:r>
            <a:r>
              <a:rPr lang="en-US" dirty="0" smtClean="0"/>
              <a:t> &amp; </a:t>
            </a:r>
            <a:r>
              <a:rPr lang="en-US" dirty="0" err="1" smtClean="0"/>
              <a:t>minimasi</a:t>
            </a:r>
            <a:r>
              <a:rPr lang="en-US" dirty="0" smtClean="0"/>
              <a:t>,         LV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id-ID" dirty="0" smtClean="0"/>
              <a:t> atau nol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Z = 60X</a:t>
            </a:r>
            <a:r>
              <a:rPr lang="en-US" sz="2400" dirty="0" smtClean="0"/>
              <a:t>1</a:t>
            </a:r>
            <a:r>
              <a:rPr lang="en-US" dirty="0" smtClean="0"/>
              <a:t> + 30X</a:t>
            </a:r>
            <a:r>
              <a:rPr lang="en-US" sz="2400" dirty="0" smtClean="0"/>
              <a:t>2</a:t>
            </a:r>
            <a:r>
              <a:rPr lang="en-US" dirty="0" smtClean="0"/>
              <a:t> + 20X</a:t>
            </a:r>
            <a:r>
              <a:rPr lang="en-US" sz="24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s/t               8X</a:t>
            </a:r>
            <a:r>
              <a:rPr lang="en-US" sz="2400" dirty="0" smtClean="0"/>
              <a:t>1</a:t>
            </a:r>
            <a:r>
              <a:rPr lang="en-US" dirty="0" smtClean="0"/>
              <a:t> + 6X</a:t>
            </a:r>
            <a:r>
              <a:rPr lang="en-US" sz="2400" dirty="0" smtClean="0"/>
              <a:t>2</a:t>
            </a:r>
            <a:r>
              <a:rPr lang="en-US" dirty="0" smtClean="0"/>
              <a:t> + X</a:t>
            </a:r>
            <a:r>
              <a:rPr lang="en-US" sz="2400" dirty="0" smtClean="0"/>
              <a:t>3</a:t>
            </a:r>
            <a:r>
              <a:rPr lang="en-US" dirty="0" smtClean="0"/>
              <a:t>  ≤ 48</a:t>
            </a:r>
          </a:p>
          <a:p>
            <a:pPr>
              <a:buNone/>
            </a:pPr>
            <a:r>
              <a:rPr lang="en-US" dirty="0" smtClean="0"/>
              <a:t>			4X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+ 3/2X</a:t>
            </a:r>
            <a:r>
              <a:rPr lang="en-US" sz="2400" dirty="0" smtClean="0"/>
              <a:t>3 </a:t>
            </a:r>
            <a:r>
              <a:rPr lang="en-US" dirty="0" smtClean="0"/>
              <a:t> ≤ 20</a:t>
            </a:r>
          </a:p>
          <a:p>
            <a:pPr>
              <a:buNone/>
            </a:pPr>
            <a:r>
              <a:rPr lang="en-US" dirty="0" smtClean="0"/>
              <a:t>                    2X</a:t>
            </a:r>
            <a:r>
              <a:rPr lang="en-US" sz="2400" dirty="0" smtClean="0"/>
              <a:t>1</a:t>
            </a:r>
            <a:r>
              <a:rPr lang="en-US" dirty="0" smtClean="0"/>
              <a:t> + 3/2X</a:t>
            </a:r>
            <a:r>
              <a:rPr lang="en-US" sz="2400" dirty="0" smtClean="0"/>
              <a:t>2</a:t>
            </a:r>
            <a:r>
              <a:rPr lang="en-US" dirty="0" smtClean="0"/>
              <a:t> + 1/2X</a:t>
            </a:r>
            <a:r>
              <a:rPr lang="en-US" sz="2400" dirty="0" smtClean="0"/>
              <a:t>3</a:t>
            </a:r>
            <a:r>
              <a:rPr lang="en-US" dirty="0" smtClean="0"/>
              <a:t> ≤ 8		</a:t>
            </a:r>
          </a:p>
          <a:p>
            <a:pPr>
              <a:buNone/>
            </a:pPr>
            <a:r>
              <a:rPr lang="en-US" dirty="0" smtClean="0"/>
              <a:t>				       X</a:t>
            </a:r>
            <a:r>
              <a:rPr lang="en-US" sz="2400" dirty="0" smtClean="0"/>
              <a:t>2</a:t>
            </a:r>
            <a:r>
              <a:rPr lang="en-US" dirty="0" smtClean="0"/>
              <a:t>               ≤ 5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,X</a:t>
            </a:r>
            <a:r>
              <a:rPr lang="en-US" sz="2400" dirty="0" smtClean="0"/>
              <a:t>3</a:t>
            </a:r>
            <a:r>
              <a:rPr lang="en-US" dirty="0" smtClean="0"/>
              <a:t>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Z = 60X</a:t>
            </a:r>
            <a:r>
              <a:rPr lang="en-US" sz="2400" dirty="0" smtClean="0"/>
              <a:t>1</a:t>
            </a:r>
            <a:r>
              <a:rPr lang="en-US" dirty="0" smtClean="0"/>
              <a:t> + 30X</a:t>
            </a:r>
            <a:r>
              <a:rPr lang="en-US" sz="2400" dirty="0" smtClean="0"/>
              <a:t>2</a:t>
            </a:r>
            <a:r>
              <a:rPr lang="en-US" dirty="0" smtClean="0"/>
              <a:t> + 20X</a:t>
            </a:r>
            <a:r>
              <a:rPr lang="en-US" sz="24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s/t               8X</a:t>
            </a:r>
            <a:r>
              <a:rPr lang="en-US" sz="2400" dirty="0" smtClean="0"/>
              <a:t>1</a:t>
            </a:r>
            <a:r>
              <a:rPr lang="en-US" dirty="0" smtClean="0"/>
              <a:t> + 6X</a:t>
            </a:r>
            <a:r>
              <a:rPr lang="en-US" sz="2400" dirty="0" smtClean="0"/>
              <a:t>2</a:t>
            </a:r>
            <a:r>
              <a:rPr lang="en-US" dirty="0" smtClean="0"/>
              <a:t> + X</a:t>
            </a:r>
            <a:r>
              <a:rPr lang="en-US" sz="2400" dirty="0" smtClean="0"/>
              <a:t>3 </a:t>
            </a:r>
            <a:r>
              <a:rPr lang="en-US" dirty="0" smtClean="0"/>
              <a:t>+ S</a:t>
            </a:r>
            <a:r>
              <a:rPr lang="en-US" sz="2400" dirty="0" smtClean="0"/>
              <a:t>1</a:t>
            </a:r>
            <a:r>
              <a:rPr lang="en-US" dirty="0" smtClean="0"/>
              <a:t>  = 48</a:t>
            </a:r>
          </a:p>
          <a:p>
            <a:pPr>
              <a:buNone/>
            </a:pPr>
            <a:r>
              <a:rPr lang="en-US" dirty="0" smtClean="0"/>
              <a:t>			4X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+ 3/2X</a:t>
            </a:r>
            <a:r>
              <a:rPr lang="en-US" sz="2400" dirty="0" smtClean="0"/>
              <a:t>3 </a:t>
            </a:r>
            <a:r>
              <a:rPr lang="en-US" dirty="0" smtClean="0"/>
              <a:t> + S</a:t>
            </a:r>
            <a:r>
              <a:rPr lang="en-US" sz="2400" dirty="0" smtClean="0"/>
              <a:t>2</a:t>
            </a:r>
            <a:r>
              <a:rPr lang="en-US" dirty="0" smtClean="0"/>
              <a:t> = 20</a:t>
            </a:r>
          </a:p>
          <a:p>
            <a:pPr>
              <a:buNone/>
            </a:pPr>
            <a:r>
              <a:rPr lang="en-US" dirty="0" smtClean="0"/>
              <a:t>                    2X</a:t>
            </a:r>
            <a:r>
              <a:rPr lang="en-US" sz="2400" dirty="0" smtClean="0"/>
              <a:t>1</a:t>
            </a:r>
            <a:r>
              <a:rPr lang="en-US" dirty="0" smtClean="0"/>
              <a:t> + 3/2X</a:t>
            </a:r>
            <a:r>
              <a:rPr lang="en-US" sz="2400" dirty="0" smtClean="0"/>
              <a:t>2</a:t>
            </a:r>
            <a:r>
              <a:rPr lang="en-US" dirty="0" smtClean="0"/>
              <a:t> + 1/2X</a:t>
            </a:r>
            <a:r>
              <a:rPr lang="en-US" sz="2400" dirty="0" smtClean="0"/>
              <a:t>3</a:t>
            </a:r>
            <a:r>
              <a:rPr lang="en-US" dirty="0" smtClean="0"/>
              <a:t> + S</a:t>
            </a:r>
            <a:r>
              <a:rPr lang="en-US" sz="2400" dirty="0" smtClean="0"/>
              <a:t>3</a:t>
            </a:r>
            <a:r>
              <a:rPr lang="en-US" dirty="0" smtClean="0"/>
              <a:t>  = 8		                           X</a:t>
            </a:r>
            <a:r>
              <a:rPr lang="en-US" sz="2400" dirty="0" smtClean="0"/>
              <a:t>2</a:t>
            </a:r>
            <a:r>
              <a:rPr lang="en-US" dirty="0" smtClean="0"/>
              <a:t> + S</a:t>
            </a:r>
            <a:r>
              <a:rPr lang="en-US" sz="2400" dirty="0" smtClean="0"/>
              <a:t>4</a:t>
            </a:r>
            <a:r>
              <a:rPr lang="en-US" dirty="0" smtClean="0"/>
              <a:t>                = 5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,X</a:t>
            </a:r>
            <a:r>
              <a:rPr lang="en-US" sz="2400" dirty="0" smtClean="0"/>
              <a:t>3</a:t>
            </a:r>
            <a:r>
              <a:rPr lang="en-US" dirty="0" smtClean="0"/>
              <a:t>,S</a:t>
            </a:r>
            <a:r>
              <a:rPr lang="en-US" sz="2400" dirty="0" smtClean="0"/>
              <a:t>1</a:t>
            </a:r>
            <a:r>
              <a:rPr lang="en-US" dirty="0" smtClean="0"/>
              <a:t>,S</a:t>
            </a:r>
            <a:r>
              <a:rPr lang="en-US" sz="2400" dirty="0" smtClean="0"/>
              <a:t>2,</a:t>
            </a:r>
            <a:r>
              <a:rPr lang="en-US" dirty="0" smtClean="0"/>
              <a:t>S</a:t>
            </a:r>
            <a:r>
              <a:rPr lang="en-US" sz="2400" dirty="0" smtClean="0"/>
              <a:t>3</a:t>
            </a:r>
            <a:r>
              <a:rPr lang="en-US" dirty="0" smtClean="0"/>
              <a:t>,S</a:t>
            </a:r>
            <a:r>
              <a:rPr lang="en-US" sz="2400" dirty="0" smtClean="0"/>
              <a:t>4</a:t>
            </a:r>
            <a:r>
              <a:rPr lang="en-US" dirty="0" smtClean="0"/>
              <a:t> ≥ 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747</Words>
  <Application>Microsoft Office PowerPoint</Application>
  <PresentationFormat>On-screen Show (4:3)</PresentationFormat>
  <Paragraphs>400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Metode Linier Programming</vt:lpstr>
      <vt:lpstr>Pengantar (1)</vt:lpstr>
      <vt:lpstr>Pengantar (2)</vt:lpstr>
      <vt:lpstr>Algoritma Simpleks (1)</vt:lpstr>
      <vt:lpstr>Algoritma Simpleks (2)</vt:lpstr>
      <vt:lpstr>Entering Variabel (EV)</vt:lpstr>
      <vt:lpstr>Leaving Variabel (LV)</vt:lpstr>
      <vt:lpstr>Contoh :</vt:lpstr>
      <vt:lpstr>Ubah ke bentuk kanonik</vt:lpstr>
      <vt:lpstr>Basis dan non basis variabel</vt:lpstr>
      <vt:lpstr>Iterasi 0</vt:lpstr>
      <vt:lpstr>Rumusan iterasi</vt:lpstr>
      <vt:lpstr>Iterasi 1</vt:lpstr>
      <vt:lpstr>Iterasi 1</vt:lpstr>
      <vt:lpstr>Iterasi 2</vt:lpstr>
      <vt:lpstr>Iterasi 2</vt:lpstr>
      <vt:lpstr>Solusi optimal</vt:lpstr>
      <vt:lpstr>Latihan Soal :</vt:lpstr>
      <vt:lpstr>Solusi (1)</vt:lpstr>
      <vt:lpstr>Solusi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Linier Programming</dc:title>
  <dc:creator>Teknik Industri</dc:creator>
  <cp:lastModifiedBy>ismail - [2010]</cp:lastModifiedBy>
  <cp:revision>17</cp:revision>
  <dcterms:created xsi:type="dcterms:W3CDTF">2011-10-05T02:38:11Z</dcterms:created>
  <dcterms:modified xsi:type="dcterms:W3CDTF">2019-03-14T16:29:26Z</dcterms:modified>
</cp:coreProperties>
</file>