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ln>
              <a:solidFill>
                <a:schemeClr val="tx1"/>
              </a:solidFill>
            </a:ln>
          </c:spPr>
          <c:invertIfNegative val="0"/>
          <c:cat>
            <c:numRef>
              <c:f>Sheet1!$E$8:$E$14</c:f>
              <c:numCache>
                <c:formatCode>General</c:formatCode>
                <c:ptCount val="7"/>
                <c:pt idx="0">
                  <c:v>16</c:v>
                </c:pt>
                <c:pt idx="1">
                  <c:v>29</c:v>
                </c:pt>
                <c:pt idx="2">
                  <c:v>42</c:v>
                </c:pt>
                <c:pt idx="3">
                  <c:v>55</c:v>
                </c:pt>
                <c:pt idx="4">
                  <c:v>68</c:v>
                </c:pt>
                <c:pt idx="5">
                  <c:v>81</c:v>
                </c:pt>
                <c:pt idx="6">
                  <c:v>94</c:v>
                </c:pt>
              </c:numCache>
            </c:numRef>
          </c:cat>
          <c:val>
            <c:numRef>
              <c:f>Sheet1!$F$8:$F$14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8</c:v>
                </c:pt>
                <c:pt idx="4">
                  <c:v>14</c:v>
                </c:pt>
                <c:pt idx="5">
                  <c:v>20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8984320"/>
        <c:axId val="189727488"/>
      </c:barChart>
      <c:catAx>
        <c:axId val="18898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9727488"/>
        <c:crosses val="autoZero"/>
        <c:auto val="1"/>
        <c:lblAlgn val="ctr"/>
        <c:lblOffset val="100"/>
        <c:noMultiLvlLbl val="0"/>
      </c:catAx>
      <c:valAx>
        <c:axId val="189727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98432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ln>
              <a:solidFill>
                <a:schemeClr val="tx1"/>
              </a:solidFill>
            </a:ln>
          </c:spPr>
          <c:invertIfNegative val="0"/>
          <c:trendline>
            <c:trendlineType val="poly"/>
            <c:order val="6"/>
            <c:dispRSqr val="0"/>
            <c:dispEq val="0"/>
          </c:trendline>
          <c:cat>
            <c:numRef>
              <c:f>Sheet1!$E$8:$E$14</c:f>
              <c:numCache>
                <c:formatCode>General</c:formatCode>
                <c:ptCount val="7"/>
                <c:pt idx="0">
                  <c:v>16</c:v>
                </c:pt>
                <c:pt idx="1">
                  <c:v>29</c:v>
                </c:pt>
                <c:pt idx="2">
                  <c:v>42</c:v>
                </c:pt>
                <c:pt idx="3">
                  <c:v>55</c:v>
                </c:pt>
                <c:pt idx="4">
                  <c:v>68</c:v>
                </c:pt>
                <c:pt idx="5">
                  <c:v>81</c:v>
                </c:pt>
                <c:pt idx="6">
                  <c:v>94</c:v>
                </c:pt>
              </c:numCache>
            </c:numRef>
          </c:cat>
          <c:val>
            <c:numRef>
              <c:f>Sheet1!$F$8:$F$14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8</c:v>
                </c:pt>
                <c:pt idx="4">
                  <c:v>14</c:v>
                </c:pt>
                <c:pt idx="5">
                  <c:v>20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9753984"/>
        <c:axId val="189763968"/>
      </c:barChart>
      <c:catAx>
        <c:axId val="18975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9763968"/>
        <c:crosses val="autoZero"/>
        <c:auto val="1"/>
        <c:lblAlgn val="ctr"/>
        <c:lblOffset val="100"/>
        <c:noMultiLvlLbl val="0"/>
      </c:catAx>
      <c:valAx>
        <c:axId val="189763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975398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B17B-BC61-4E68-B8D5-588CC8DE7811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FA4B17B-BC61-4E68-B8D5-588CC8DE7811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FA4B17B-BC61-4E68-B8D5-588CC8DE7811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37D6A7F-E6A6-4490-85F9-8989FCE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DISTRIBUSI FREKUENSI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 data </a:t>
            </a:r>
            <a:r>
              <a:rPr lang="en-US" dirty="0" err="1" smtClean="0"/>
              <a:t>terbesar</a:t>
            </a:r>
            <a:r>
              <a:rPr lang="en-US" dirty="0" smtClean="0"/>
              <a:t> – data </a:t>
            </a:r>
            <a:r>
              <a:rPr lang="en-US" dirty="0" err="1" smtClean="0"/>
              <a:t>terkecil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= 98 – 10 = 88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JK = 1 + 3.3 log n</a:t>
            </a:r>
          </a:p>
          <a:p>
            <a:pPr>
              <a:buNone/>
            </a:pPr>
            <a:r>
              <a:rPr lang="en-US" dirty="0" smtClean="0"/>
              <a:t>	      = 1 + 3.3 log 60</a:t>
            </a:r>
          </a:p>
          <a:p>
            <a:pPr>
              <a:buNone/>
            </a:pPr>
            <a:r>
              <a:rPr lang="en-US" dirty="0" smtClean="0"/>
              <a:t>          = 6.8  </a:t>
            </a:r>
          </a:p>
          <a:p>
            <a:pPr>
              <a:buNone/>
            </a:pPr>
            <a:r>
              <a:rPr lang="en-US" dirty="0" smtClean="0"/>
              <a:t>          = 7</a:t>
            </a:r>
          </a:p>
          <a:p>
            <a:r>
              <a:rPr lang="en-US" dirty="0" smtClean="0"/>
              <a:t>I = R/JK = 88/7 = 12.5 ~ 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interval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429000" y="1981200"/>
          <a:ext cx="2514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14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62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429000" y="1981200"/>
          <a:ext cx="2514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7300"/>
                <a:gridCol w="12573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8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0" y="1981200"/>
          <a:ext cx="33528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7600"/>
                <a:gridCol w="1117600"/>
                <a:gridCol w="11176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3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LCL &amp; UCL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05000" y="1905000"/>
          <a:ext cx="5181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1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LCB &amp; UCB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1752600"/>
          <a:ext cx="7315203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5029"/>
                <a:gridCol w="1045029"/>
                <a:gridCol w="1045029"/>
                <a:gridCol w="1045029"/>
                <a:gridCol w="1045029"/>
                <a:gridCol w="1045029"/>
                <a:gridCol w="1045029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CM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600200"/>
          <a:ext cx="8229600" cy="335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3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234998"/>
              </p:ext>
            </p:extLst>
          </p:nvPr>
        </p:nvGraphicFramePr>
        <p:xfrm>
          <a:off x="304803" y="1600200"/>
          <a:ext cx="8534394" cy="37719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8266"/>
                <a:gridCol w="948266"/>
                <a:gridCol w="948266"/>
                <a:gridCol w="948266"/>
                <a:gridCol w="948266"/>
                <a:gridCol w="948266"/>
                <a:gridCol w="948266"/>
                <a:gridCol w="948266"/>
                <a:gridCol w="948266"/>
              </a:tblGrid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UCB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fi.CM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– 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 – 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 – 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 – 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 – 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 – 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88 - 100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7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penganalisaan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histogram,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poligon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(Histogram)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295400" y="1905000"/>
          <a:ext cx="6781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meringkas</a:t>
            </a:r>
            <a:r>
              <a:rPr lang="en-US" dirty="0" smtClean="0"/>
              <a:t> data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mengelompokkan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</a:t>
            </a:r>
            <a:r>
              <a:rPr lang="en-US" dirty="0" err="1" smtClean="0"/>
              <a:t>kelas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data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(</a:t>
            </a:r>
            <a:r>
              <a:rPr lang="en-US" dirty="0" err="1" smtClean="0"/>
              <a:t>poligon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914400" y="1905000"/>
          <a:ext cx="7086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>Latihan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101806"/>
              </p:ext>
            </p:extLst>
          </p:nvPr>
        </p:nvGraphicFramePr>
        <p:xfrm>
          <a:off x="533400" y="1905000"/>
          <a:ext cx="7620000" cy="3733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138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164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150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132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144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125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149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157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146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158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140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147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136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148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152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144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168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126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138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176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163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119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154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146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173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142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147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135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153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effectLst/>
                        </a:rPr>
                        <a:t>140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4676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161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135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142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150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156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145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effectLst/>
                        </a:rPr>
                        <a:t>128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8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data 25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membeli</a:t>
            </a:r>
            <a:r>
              <a:rPr lang="en-US" dirty="0" smtClean="0"/>
              <a:t> motor </a:t>
            </a:r>
            <a:r>
              <a:rPr lang="en-US" dirty="0" err="1" smtClean="0"/>
              <a:t>dari</a:t>
            </a:r>
            <a:r>
              <a:rPr lang="en-US" dirty="0" smtClean="0"/>
              <a:t> 5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otomotif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3581400"/>
          <a:ext cx="5791198" cy="1981200"/>
        </p:xfrm>
        <a:graphic>
          <a:graphicData uri="http://schemas.openxmlformats.org/drawingml/2006/table">
            <a:tbl>
              <a:tblPr/>
              <a:tblGrid>
                <a:gridCol w="1186337"/>
                <a:gridCol w="1186337"/>
                <a:gridCol w="1186337"/>
                <a:gridCol w="1186337"/>
                <a:gridCol w="1045850"/>
              </a:tblGrid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Suzuki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Yamaha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Honda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Kawasaki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Vespa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Kualitatif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Motor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4600" y="2514600"/>
          <a:ext cx="2971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075"/>
                <a:gridCol w="16097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Perusahaan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Frekuensi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Yamaha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Suzuki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Kawasaki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Vespa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</a:t>
            </a:r>
            <a:r>
              <a:rPr lang="en-US" dirty="0" err="1" smtClean="0"/>
              <a:t>fr</a:t>
            </a:r>
            <a:r>
              <a:rPr lang="en-US" dirty="0" smtClean="0"/>
              <a:t>)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item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item </a:t>
            </a:r>
            <a:r>
              <a:rPr lang="en-US" dirty="0" err="1" smtClean="0"/>
              <a:t>dalam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data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5029200"/>
            <a:ext cx="342900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motor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667000"/>
          <a:ext cx="5638799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936"/>
                <a:gridCol w="1527464"/>
                <a:gridCol w="16763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Perusahaan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Frekuensi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Frekuensi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Relatif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Yamaha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Suzuki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Kawasaki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Vespa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Penentuan</a:t>
            </a:r>
            <a:r>
              <a:rPr lang="en-US" dirty="0" smtClean="0"/>
              <a:t> range (R)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(JK)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Penentuan</a:t>
            </a:r>
            <a:r>
              <a:rPr lang="en-US" dirty="0" smtClean="0"/>
              <a:t> Interval (I)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Data </a:t>
            </a:r>
            <a:r>
              <a:rPr lang="en-US" dirty="0" err="1" smtClean="0"/>
              <a:t>Kuantitatif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( R ) :</a:t>
            </a:r>
          </a:p>
          <a:p>
            <a:pPr>
              <a:buNone/>
            </a:pPr>
            <a:r>
              <a:rPr lang="en-US" dirty="0" smtClean="0"/>
              <a:t>	R = data </a:t>
            </a:r>
            <a:r>
              <a:rPr lang="en-US" dirty="0" err="1" smtClean="0"/>
              <a:t>terbesar</a:t>
            </a:r>
            <a:r>
              <a:rPr lang="en-US" dirty="0" smtClean="0"/>
              <a:t> – data </a:t>
            </a:r>
            <a:r>
              <a:rPr lang="en-US" dirty="0" err="1" smtClean="0"/>
              <a:t>terkecil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(JK) :</a:t>
            </a:r>
          </a:p>
          <a:p>
            <a:pPr>
              <a:buNone/>
            </a:pPr>
            <a:r>
              <a:rPr lang="en-US" dirty="0" smtClean="0"/>
              <a:t>	JK = 1 + 3.3 log 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Interval (I) :</a:t>
            </a:r>
          </a:p>
          <a:p>
            <a:pPr>
              <a:buNone/>
            </a:pPr>
            <a:r>
              <a:rPr lang="en-US" dirty="0" smtClean="0"/>
              <a:t>	I = R / JK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Group 88"/>
          <p:cNvGraphicFramePr>
            <a:graphicFrameLocks/>
          </p:cNvGraphicFramePr>
          <p:nvPr/>
        </p:nvGraphicFramePr>
        <p:xfrm>
          <a:off x="2438400" y="3124200"/>
          <a:ext cx="4033838" cy="3052765"/>
        </p:xfrm>
        <a:graphic>
          <a:graphicData uri="http://schemas.openxmlformats.org/drawingml/2006/table">
            <a:tbl>
              <a:tblPr/>
              <a:tblGrid>
                <a:gridCol w="403225"/>
                <a:gridCol w="403225"/>
                <a:gridCol w="403225"/>
                <a:gridCol w="403225"/>
                <a:gridCol w="404813"/>
                <a:gridCol w="403225"/>
                <a:gridCol w="403225"/>
                <a:gridCol w="403225"/>
                <a:gridCol w="403225"/>
                <a:gridCol w="403225"/>
              </a:tblGrid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800</Words>
  <Application>Microsoft Office PowerPoint</Application>
  <PresentationFormat>On-screen Show (4:3)</PresentationFormat>
  <Paragraphs>493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DISTRIBUSI FREKUENSI</vt:lpstr>
      <vt:lpstr>Pengantar</vt:lpstr>
      <vt:lpstr>Distribusi Frekuensi Data Kualitatif(1)</vt:lpstr>
      <vt:lpstr>Distribusi Frekuensi Data Kualitatif(2)</vt:lpstr>
      <vt:lpstr>Distribusi Frekuensi Relatif (1)</vt:lpstr>
      <vt:lpstr>Distribusi Frekuensi Relatif (2)</vt:lpstr>
      <vt:lpstr>Distribusi Frekuensi Data Kuantitatif (1)</vt:lpstr>
      <vt:lpstr>Distribusi Frekuensi Data Kuantitatif (2)</vt:lpstr>
      <vt:lpstr>Tabel Distribusi Frekuensi (1)</vt:lpstr>
      <vt:lpstr>Tabel Distribusi Frekuensi (2)</vt:lpstr>
      <vt:lpstr>Penentuan interval</vt:lpstr>
      <vt:lpstr>Penentuan frekuensi</vt:lpstr>
      <vt:lpstr>Penentuan frekuensi kumulatif</vt:lpstr>
      <vt:lpstr>Penentuan LCL &amp; UCL</vt:lpstr>
      <vt:lpstr>Penentuan LCB &amp; UCB</vt:lpstr>
      <vt:lpstr>Penentuan CM</vt:lpstr>
      <vt:lpstr>Tabel Distribusi</vt:lpstr>
      <vt:lpstr>Grafik dari tabel distribusi</vt:lpstr>
      <vt:lpstr>Grafik (Histogram)</vt:lpstr>
      <vt:lpstr>Grafik (poligon)</vt:lpstr>
      <vt:lpstr>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FREKUENSI</dc:title>
  <dc:creator>Teknik Industri</dc:creator>
  <cp:lastModifiedBy>ismail - [2010]</cp:lastModifiedBy>
  <cp:revision>11</cp:revision>
  <dcterms:created xsi:type="dcterms:W3CDTF">2013-03-08T02:22:49Z</dcterms:created>
  <dcterms:modified xsi:type="dcterms:W3CDTF">2019-03-17T00:29:26Z</dcterms:modified>
</cp:coreProperties>
</file>