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65" r:id="rId5"/>
    <p:sldId id="268" r:id="rId6"/>
    <p:sldId id="266" r:id="rId7"/>
    <p:sldId id="259" r:id="rId8"/>
    <p:sldId id="267" r:id="rId9"/>
    <p:sldId id="270" r:id="rId10"/>
    <p:sldId id="260" r:id="rId11"/>
    <p:sldId id="271" r:id="rId12"/>
    <p:sldId id="261" r:id="rId13"/>
    <p:sldId id="262" r:id="rId14"/>
    <p:sldId id="263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6695"/>
            <a:ext cx="12192000" cy="2306373"/>
          </a:xfrm>
        </p:spPr>
        <p:txBody>
          <a:bodyPr>
            <a:noAutofit/>
          </a:bodyPr>
          <a:lstStyle/>
          <a:p>
            <a:pPr algn="ctr"/>
            <a:r>
              <a:rPr lang="id-ID" sz="8000" b="1" dirty="0" smtClean="0"/>
              <a:t>Materi ii</a:t>
            </a:r>
            <a:br>
              <a:rPr lang="id-ID" sz="8000" b="1" dirty="0" smtClean="0"/>
            </a:br>
            <a:r>
              <a:rPr lang="id-ID" sz="8000" b="1" dirty="0" smtClean="0"/>
              <a:t>DATABASE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3280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6380"/>
            <a:ext cx="12192000" cy="723233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Jurusan ilmu komunikasi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39077"/>
              </p:ext>
            </p:extLst>
          </p:nvPr>
        </p:nvGraphicFramePr>
        <p:xfrm>
          <a:off x="0" y="2228577"/>
          <a:ext cx="12191999" cy="309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651">
                  <a:extLst>
                    <a:ext uri="{9D8B030D-6E8A-4147-A177-3AD203B41FA5}">
                      <a16:colId xmlns:a16="http://schemas.microsoft.com/office/drawing/2014/main" val="1441260438"/>
                    </a:ext>
                  </a:extLst>
                </a:gridCol>
                <a:gridCol w="9654348">
                  <a:extLst>
                    <a:ext uri="{9D8B030D-6E8A-4147-A177-3AD203B41FA5}">
                      <a16:colId xmlns:a16="http://schemas.microsoft.com/office/drawing/2014/main" val="31734139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41814058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TISA KURNIA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11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41814062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FITRI RAHMADINI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327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41814063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MUHAMAD ARIF MALIK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71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41814067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LINDA LATHIFAH ZIMMATILLAH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696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41814068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REVIAN VEVA GIOVARDHI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92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83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276"/>
            <a:ext cx="12192000" cy="723233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TABLE (SHOW – DESC – DROP)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993556"/>
            <a:ext cx="11177516" cy="5420891"/>
          </a:xfrm>
        </p:spPr>
        <p:txBody>
          <a:bodyPr>
            <a:no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1400" b="1" dirty="0" smtClean="0">
                <a:solidFill>
                  <a:srgbClr val="FFFF00"/>
                </a:solidFill>
              </a:rPr>
              <a:t>SHOW TABLES, untuk melihat tabel yang terdapat di dalam satu database.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1400" b="1" dirty="0" smtClean="0">
                <a:solidFill>
                  <a:srgbClr val="FFFF00"/>
                </a:solidFill>
              </a:rPr>
              <a:t>DESC Nama_Table, untuk melihat struktur dari suatu tabel secara lebih detail.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Contoh :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DESC mahasiswa;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1400" b="1" dirty="0" smtClean="0">
                <a:solidFill>
                  <a:srgbClr val="FFFF00"/>
                </a:solidFill>
              </a:rPr>
              <a:t>ALTER, untuk mengubah struktur suatu tabel.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ALTER TABLE Nama_Table Alter_Option;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Contoh: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ALTER TABLE mahasiswa ADD Alamat varchar(50) NOT NULL;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ALTER TABLE mahasiswa ADD tgl_lahir date NOT NULL;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ALTER TABLE mahasiswa MODIFY Alamat text NOT NULL;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ALTER TABLE mahasiswa DROP tgl_lahir;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RENAME TABLE mahasiswa TO mahasiswi;</a:t>
            </a:r>
          </a:p>
          <a:p>
            <a:pPr marL="534988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ALTER TABLE mahasiswi TO mahasiswa;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1400" b="1" dirty="0" smtClean="0">
                <a:solidFill>
                  <a:srgbClr val="FFFF00"/>
                </a:solidFill>
              </a:rPr>
              <a:t>DROP, untuk menghapus sebuah tabel</a:t>
            </a:r>
          </a:p>
          <a:p>
            <a:pPr marL="531813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DROP TABLE Nama_Tabel;</a:t>
            </a:r>
          </a:p>
          <a:p>
            <a:pPr marL="531813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Contoh :</a:t>
            </a:r>
          </a:p>
          <a:p>
            <a:pPr marL="531813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DROP TABLE mahasiswa;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3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280"/>
            <a:ext cx="12192000" cy="641346"/>
          </a:xfrm>
        </p:spPr>
        <p:txBody>
          <a:bodyPr/>
          <a:lstStyle/>
          <a:p>
            <a:pPr algn="ctr"/>
            <a:r>
              <a:rPr lang="id-ID" b="1" dirty="0" smtClean="0"/>
              <a:t>INSET INTO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67" y="1074756"/>
            <a:ext cx="11791665" cy="540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800" b="1" dirty="0" smtClean="0"/>
              <a:t>Menambahkan record atau data ke dalam suatu tabel</a:t>
            </a:r>
          </a:p>
          <a:p>
            <a:pPr marL="0" indent="0">
              <a:buNone/>
            </a:pPr>
            <a:r>
              <a:rPr lang="id-ID" sz="2800" b="1" dirty="0" smtClean="0"/>
              <a:t>INSERT INTO Nama_Tabel (field1, field2, field3, ..... )</a:t>
            </a:r>
          </a:p>
          <a:p>
            <a:pPr marL="0" indent="0">
              <a:buNone/>
            </a:pPr>
            <a:r>
              <a:rPr lang="id-ID" sz="2800" b="1" dirty="0" smtClean="0"/>
              <a:t>VALUES (‘value1’, ‘value2’, ‘value3’, .....)</a:t>
            </a:r>
          </a:p>
          <a:p>
            <a:pPr marL="0" indent="0">
              <a:buNone/>
            </a:pPr>
            <a:r>
              <a:rPr lang="id-ID" sz="2800" b="1" dirty="0" smtClean="0"/>
              <a:t>Atau</a:t>
            </a:r>
          </a:p>
          <a:p>
            <a:pPr marL="0" indent="0">
              <a:buNone/>
            </a:pPr>
            <a:r>
              <a:rPr lang="id-ID" sz="2800" b="1" dirty="0" smtClean="0"/>
              <a:t>INSERT INTO Nama_Tabel VALUES (‘value1’, value2’, ‘value3’, ......);</a:t>
            </a:r>
          </a:p>
          <a:p>
            <a:pPr marL="0" indent="0">
              <a:buNone/>
            </a:pPr>
            <a:r>
              <a:rPr lang="id-ID" sz="2800" b="1" dirty="0" smtClean="0"/>
              <a:t>Contoh :</a:t>
            </a:r>
          </a:p>
          <a:p>
            <a:pPr marL="0" indent="0">
              <a:buNone/>
            </a:pPr>
            <a:r>
              <a:rPr lang="id-ID" sz="2800" b="1" dirty="0" smtClean="0"/>
              <a:t>INSERT INTO mahasiswa (‘NIM’,’Nama_MHS’,’Jurusan’)</a:t>
            </a:r>
          </a:p>
          <a:p>
            <a:pPr marL="0" indent="0">
              <a:buNone/>
            </a:pPr>
            <a:r>
              <a:rPr lang="id-ID" sz="2800" b="1" dirty="0" smtClean="0"/>
              <a:t>VALUES (‘41810146’,’NOVIE IRISANDI’,’ILMU KOMUNIKASI’);</a:t>
            </a:r>
          </a:p>
          <a:p>
            <a:pPr marL="0" indent="0">
              <a:buNone/>
            </a:pPr>
            <a:r>
              <a:rPr lang="id-ID" sz="2800" b="1" dirty="0" smtClean="0"/>
              <a:t>atau</a:t>
            </a:r>
          </a:p>
          <a:p>
            <a:pPr marL="0" indent="0">
              <a:buNone/>
            </a:pPr>
            <a:r>
              <a:rPr lang="id-ID" sz="2800" b="1" dirty="0" smtClean="0"/>
              <a:t>INERT INTO mahasiswa VALUES (‘41810146’,’NOVIE IRISANDI’,’ILMU KOMUNIKASI’);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28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67"/>
            <a:ext cx="12192000" cy="573108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SELECT -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061793"/>
            <a:ext cx="11423176" cy="5530073"/>
          </a:xfrm>
        </p:spPr>
        <p:txBody>
          <a:bodyPr>
            <a:no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 smtClean="0"/>
              <a:t>SELECT, untuk melihat isi suatu tabel</a:t>
            </a:r>
          </a:p>
          <a:p>
            <a:pPr marL="531813" indent="0">
              <a:buNone/>
            </a:pPr>
            <a:r>
              <a:rPr lang="id-ID" sz="2800" b="1" dirty="0" smtClean="0"/>
              <a:t>SELECT [field | *] Nama_Tabel [WHERE kondisi];</a:t>
            </a:r>
            <a:endParaRPr lang="id-ID" sz="2800" b="1" dirty="0"/>
          </a:p>
          <a:p>
            <a:pPr marL="531813" indent="0">
              <a:buNone/>
            </a:pPr>
            <a:r>
              <a:rPr lang="id-ID" sz="2800" b="1" dirty="0" smtClean="0"/>
              <a:t>Contoh :</a:t>
            </a:r>
          </a:p>
          <a:p>
            <a:pPr marL="531813" indent="0">
              <a:buNone/>
            </a:pPr>
            <a:r>
              <a:rPr lang="id-ID" sz="2800" b="1" dirty="0" smtClean="0"/>
              <a:t>SELECT * mahasiswa;</a:t>
            </a:r>
          </a:p>
          <a:p>
            <a:pPr marL="531813" indent="0">
              <a:buNone/>
            </a:pPr>
            <a:r>
              <a:rPr lang="id-ID" sz="2800" b="1" dirty="0" smtClean="0"/>
              <a:t>SELECT * mahasiswa WHERE Jurusan = ‘Sistem Komputer’;</a:t>
            </a:r>
          </a:p>
          <a:p>
            <a:pPr marL="531813" indent="0">
              <a:buNone/>
            </a:pPr>
            <a:r>
              <a:rPr lang="id-ID" sz="2800" b="1" dirty="0" smtClean="0"/>
              <a:t>SELECT NIM, Nama_MHS WHERE Jurusan = ‘Sistem Komputer’;</a:t>
            </a:r>
            <a:endParaRPr lang="en-US" sz="2800" b="1" dirty="0"/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 smtClean="0"/>
              <a:t>UPDATE, untuk merubah atau mengedit isi suatu tabel</a:t>
            </a:r>
          </a:p>
          <a:p>
            <a:pPr marL="531813" indent="0">
              <a:buNone/>
            </a:pPr>
            <a:r>
              <a:rPr lang="id-ID" sz="2800" b="1" dirty="0" smtClean="0"/>
              <a:t>UPDATE Nama_Tabel SET field = ‘Nilai_Baru’ [WHERE kondisi];</a:t>
            </a:r>
          </a:p>
          <a:p>
            <a:pPr marL="531813" indent="0">
              <a:buNone/>
            </a:pPr>
            <a:r>
              <a:rPr lang="id-ID" sz="2800" b="1" dirty="0" smtClean="0"/>
              <a:t>Contoh :</a:t>
            </a:r>
          </a:p>
          <a:p>
            <a:pPr marL="531813" indent="0">
              <a:buNone/>
            </a:pPr>
            <a:r>
              <a:rPr lang="id-ID" sz="2800" b="1" dirty="0" smtClean="0"/>
              <a:t>UPDATE mahasiswa SET Nama_MHS = ‘Ahmad Jamaludin’ WHERE NIM = ‘41810146’;</a:t>
            </a:r>
          </a:p>
        </p:txBody>
      </p:sp>
    </p:spTree>
    <p:extLst>
      <p:ext uri="{BB962C8B-B14F-4D97-AF65-F5344CB8AC3E}">
        <p14:creationId xmlns:p14="http://schemas.microsoft.com/office/powerpoint/2010/main" val="136283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4372"/>
            <a:ext cx="12192001" cy="941597"/>
          </a:xfrm>
        </p:spPr>
        <p:txBody>
          <a:bodyPr>
            <a:noAutofit/>
          </a:bodyPr>
          <a:lstStyle/>
          <a:p>
            <a:pPr algn="ctr"/>
            <a:r>
              <a:rPr lang="id-ID" sz="7200" b="1" dirty="0" smtClean="0"/>
              <a:t>DELETE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5" y="2180913"/>
            <a:ext cx="11536907" cy="2977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600" b="1" dirty="0" smtClean="0"/>
              <a:t>Menghapus record dalam suatu tabel</a:t>
            </a:r>
          </a:p>
          <a:p>
            <a:pPr marL="0" indent="0">
              <a:buNone/>
            </a:pPr>
            <a:r>
              <a:rPr lang="id-ID" sz="3600" b="1" dirty="0" smtClean="0"/>
              <a:t>DELETE FROM Nama_Tabel [WHERE Kondisi];</a:t>
            </a:r>
          </a:p>
          <a:p>
            <a:pPr marL="0" indent="0">
              <a:buNone/>
            </a:pPr>
            <a:r>
              <a:rPr lang="id-ID" sz="3600" b="1" dirty="0" smtClean="0"/>
              <a:t>Contoh :</a:t>
            </a:r>
          </a:p>
          <a:p>
            <a:pPr marL="0" indent="0">
              <a:buNone/>
            </a:pPr>
            <a:r>
              <a:rPr lang="id-ID" sz="3600" b="1" dirty="0" smtClean="0"/>
              <a:t>DELETER FROM mahasiswa WHERE NIM = ‘41810146’;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0118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2323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SOAL LATIHAN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218"/>
            <a:ext cx="12191999" cy="36418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4582913"/>
            <a:ext cx="12192000" cy="2063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Catatan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0070C0"/>
                </a:solidFill>
              </a:rPr>
              <a:t>Nama database : db_elektronik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0070C0"/>
                </a:solidFill>
              </a:rPr>
              <a:t>Nama tabel : tb_elektronik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0070C0"/>
                </a:solidFill>
              </a:rPr>
              <a:t>Nama field : kode_brg, merk, ukuran, harga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0070C0"/>
                </a:solidFill>
              </a:rPr>
              <a:t>Tipe field : kode_brg (5, NOT NULL, PRIMARY KEY), merk (15, NOT NULL), ukuran (2, NOT NULL), harga (12, NOT NULL)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2355"/>
            <a:ext cx="12192000" cy="1293028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35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6603"/>
            <a:ext cx="12192000" cy="926242"/>
          </a:xfrm>
        </p:spPr>
        <p:txBody>
          <a:bodyPr/>
          <a:lstStyle/>
          <a:p>
            <a:pPr algn="ctr"/>
            <a:r>
              <a:rPr lang="id-ID" b="1" dirty="0" smtClean="0"/>
              <a:t>DATABASE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167" y="1462202"/>
            <a:ext cx="11791666" cy="5252497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b="1" dirty="0" smtClean="0"/>
              <a:t>Basis Data atau Database adalah sekumpulan informasi yang disimpan di dalam komputer secara sistematik sehingga dapat diperiksa menggunakan suatu program komputer untuk memproleh informasi dari basis data tersebut.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b="1" dirty="0" smtClean="0"/>
              <a:t>Istilah – istilah dalam Database 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Table, sebuah tabel merupakan kumpulan data (nilai) yang diorganisasikan ke dalam baris (record) dan kolom (field). Masing – masing kolom memiliki nama yang spesifik dan unik.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Field, merupakan kolom dari sebuah tabel. Field memiliki ukuran type data tertentu yang menentukan bagaimana data nantinya tersimpan.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Record, merupakan sekumpulan field (nilai) yang saling terkait.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Key, merupakan suatu field yang dapat dijadikan kunci dalam operasi tabel. Dalam konsep database, key memiliki banyak jenis diantaranya Primary Key, Foreign Key, Composite Key, dan lain – lain.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SQL, atau Structured Query Language merupakan suatu bahasa yang digunakan untuk mengakses database. SQL sering disebt juga sebagai query.</a:t>
            </a:r>
          </a:p>
        </p:txBody>
      </p:sp>
    </p:spTree>
    <p:extLst>
      <p:ext uri="{BB962C8B-B14F-4D97-AF65-F5344CB8AC3E}">
        <p14:creationId xmlns:p14="http://schemas.microsoft.com/office/powerpoint/2010/main" val="52476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68"/>
            <a:ext cx="12192000" cy="791471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Xampp control panel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10" t="20433" r="23763" b="21682"/>
          <a:stretch/>
        </p:blipFill>
        <p:spPr>
          <a:xfrm>
            <a:off x="1705971" y="982639"/>
            <a:ext cx="8461612" cy="55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582"/>
          </a:xfrm>
        </p:spPr>
        <p:txBody>
          <a:bodyPr/>
          <a:lstStyle/>
          <a:p>
            <a:pPr algn="ctr"/>
            <a:r>
              <a:rPr lang="id-ID" b="1" dirty="0" smtClean="0"/>
              <a:t>Command prompt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930818"/>
            <a:ext cx="11041038" cy="57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293"/>
            <a:ext cx="12192000" cy="873358"/>
          </a:xfrm>
        </p:spPr>
        <p:txBody>
          <a:bodyPr/>
          <a:lstStyle/>
          <a:p>
            <a:pPr algn="ctr"/>
            <a:r>
              <a:rPr lang="id-ID" b="1" dirty="0" smtClean="0"/>
              <a:t>Membuat database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787" y="1320416"/>
            <a:ext cx="10820400" cy="5285100"/>
          </a:xfrm>
        </p:spPr>
        <p:txBody>
          <a:bodyPr>
            <a:noAutofit/>
          </a:bodyPr>
          <a:lstStyle/>
          <a:p>
            <a:pPr marL="381000" indent="-285750"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FFFF00"/>
                </a:solidFill>
              </a:rPr>
              <a:t>CREATE, untuk membuat database baru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CREATE DATABASE Nama_Database;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Contoh: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CREATE DATABASE akademik;</a:t>
            </a:r>
          </a:p>
          <a:p>
            <a:pPr marL="355600" indent="-285750"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FFFF00"/>
                </a:solidFill>
              </a:rPr>
              <a:t>SHOW, untuk melihat database yang sudah ada atau yang baru dibuat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SHOW DATABASES;</a:t>
            </a:r>
            <a:endParaRPr lang="id-ID" sz="1800" b="1" dirty="0">
              <a:solidFill>
                <a:srgbClr val="FFFF00"/>
              </a:solidFill>
            </a:endParaRPr>
          </a:p>
          <a:p>
            <a:pPr marL="355600" indent="-285750"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FFFF00"/>
                </a:solidFill>
              </a:rPr>
              <a:t>USE, mengaktifkan atau membuka database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USE Nama_Database;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Contoh :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USE akademik;</a:t>
            </a:r>
            <a:endParaRPr lang="id-ID" sz="1800" b="1" dirty="0">
              <a:solidFill>
                <a:srgbClr val="FFFF00"/>
              </a:solidFill>
            </a:endParaRPr>
          </a:p>
          <a:p>
            <a:pPr marL="355600" indent="-285750"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FFFF00"/>
                </a:solidFill>
              </a:rPr>
              <a:t>DROP, menghapus database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DROP DATABASE Nama_Database;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Contoh :</a:t>
            </a:r>
          </a:p>
          <a:p>
            <a:pPr marL="355600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DROP DATABASE akademik;</a:t>
            </a:r>
          </a:p>
        </p:txBody>
      </p:sp>
    </p:spTree>
    <p:extLst>
      <p:ext uri="{BB962C8B-B14F-4D97-AF65-F5344CB8AC3E}">
        <p14:creationId xmlns:p14="http://schemas.microsoft.com/office/powerpoint/2010/main" val="291416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4056"/>
            <a:ext cx="12192000" cy="723233"/>
          </a:xfrm>
        </p:spPr>
        <p:txBody>
          <a:bodyPr/>
          <a:lstStyle/>
          <a:p>
            <a:pPr algn="ctr"/>
            <a:r>
              <a:rPr lang="id-ID" b="1" dirty="0" smtClean="0"/>
              <a:t>STRUKTUR TABEL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6971"/>
              </p:ext>
            </p:extLst>
          </p:nvPr>
        </p:nvGraphicFramePr>
        <p:xfrm>
          <a:off x="0" y="2876012"/>
          <a:ext cx="12192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63">
                  <a:extLst>
                    <a:ext uri="{9D8B030D-6E8A-4147-A177-3AD203B41FA5}">
                      <a16:colId xmlns:a16="http://schemas.microsoft.com/office/drawing/2014/main" val="511374267"/>
                    </a:ext>
                  </a:extLst>
                </a:gridCol>
                <a:gridCol w="2033516">
                  <a:extLst>
                    <a:ext uri="{9D8B030D-6E8A-4147-A177-3AD203B41FA5}">
                      <a16:colId xmlns:a16="http://schemas.microsoft.com/office/drawing/2014/main" val="2532756089"/>
                    </a:ext>
                  </a:extLst>
                </a:gridCol>
                <a:gridCol w="2593075">
                  <a:extLst>
                    <a:ext uri="{9D8B030D-6E8A-4147-A177-3AD203B41FA5}">
                      <a16:colId xmlns:a16="http://schemas.microsoft.com/office/drawing/2014/main" val="1517844278"/>
                    </a:ext>
                  </a:extLst>
                </a:gridCol>
                <a:gridCol w="5204346">
                  <a:extLst>
                    <a:ext uri="{9D8B030D-6E8A-4147-A177-3AD203B41FA5}">
                      <a16:colId xmlns:a16="http://schemas.microsoft.com/office/drawing/2014/main" val="407470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FIELD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TYPE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LEBAR</a:t>
                      </a:r>
                      <a:r>
                        <a:rPr lang="id-ID" sz="2800" b="1" baseline="0" dirty="0" smtClean="0"/>
                        <a:t> KOLOM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KETERANGAN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7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NIM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VARCHAR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8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NOT NULL, PRIMARY KEY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3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Nama_MHS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VARCHAR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30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NOT NULL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03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Jurusan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VARCHAR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40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NOT NULL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71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6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9" y="68335"/>
            <a:ext cx="10820400" cy="777826"/>
          </a:xfrm>
        </p:spPr>
        <p:txBody>
          <a:bodyPr/>
          <a:lstStyle/>
          <a:p>
            <a:pPr algn="ctr"/>
            <a:r>
              <a:rPr lang="id-ID" dirty="0" smtClean="0"/>
              <a:t>CREATE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09" y="924633"/>
            <a:ext cx="10820400" cy="5667235"/>
          </a:xfrm>
        </p:spPr>
        <p:txBody>
          <a:bodyPr>
            <a:no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1800" b="1" dirty="0" smtClean="0">
                <a:solidFill>
                  <a:srgbClr val="FFFF00"/>
                </a:solidFill>
              </a:rPr>
              <a:t>CREATE TABLE, untuk membuat suatu </a:t>
            </a:r>
            <a:r>
              <a:rPr lang="id-ID" sz="1800" b="1" dirty="0" smtClean="0">
                <a:solidFill>
                  <a:srgbClr val="FFFF00"/>
                </a:solidFill>
              </a:rPr>
              <a:t>tabel</a:t>
            </a:r>
            <a:r>
              <a:rPr lang="id-ID" sz="1800" b="1" dirty="0" smtClean="0">
                <a:solidFill>
                  <a:srgbClr val="FFFF00"/>
                </a:solidFill>
              </a:rPr>
              <a:t>.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CREATE TABLE Nama_Table (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Field1 tipe(lebar),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Field2 tipe(lebar),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Field3 tipe(lebar),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.....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PRYMARY KEY (field_key)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);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Contoh: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CREATE TABLE mahasiswa (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NIM varchar(8) NOT NULL,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Nama varchar(30) NOT NULL,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Jurusan varchar(40) NOT NULL,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PRIMARY KEY (NIM)</a:t>
            </a:r>
          </a:p>
          <a:p>
            <a:pPr marL="531813" indent="0">
              <a:buNone/>
            </a:pPr>
            <a:r>
              <a:rPr lang="id-ID" sz="1800" b="1" dirty="0" smtClean="0">
                <a:solidFill>
                  <a:srgbClr val="FFFF00"/>
                </a:solidFill>
              </a:rPr>
              <a:t>);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92000" cy="1293028"/>
          </a:xfrm>
        </p:spPr>
        <p:txBody>
          <a:bodyPr/>
          <a:lstStyle/>
          <a:p>
            <a:pPr algn="ctr"/>
            <a:r>
              <a:rPr lang="id-ID" dirty="0" smtClean="0"/>
              <a:t>Jurusan ILMU pemerintahan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88186"/>
              </p:ext>
            </p:extLst>
          </p:nvPr>
        </p:nvGraphicFramePr>
        <p:xfrm>
          <a:off x="0" y="2265528"/>
          <a:ext cx="121920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3775">
                  <a:extLst>
                    <a:ext uri="{9D8B030D-6E8A-4147-A177-3AD203B41FA5}">
                      <a16:colId xmlns:a16="http://schemas.microsoft.com/office/drawing/2014/main" val="1547575089"/>
                    </a:ext>
                  </a:extLst>
                </a:gridCol>
                <a:gridCol w="9708225">
                  <a:extLst>
                    <a:ext uri="{9D8B030D-6E8A-4147-A177-3AD203B41FA5}">
                      <a16:colId xmlns:a16="http://schemas.microsoft.com/office/drawing/2014/main" val="309703295"/>
                    </a:ext>
                  </a:extLst>
                </a:gridCol>
              </a:tblGrid>
              <a:tr h="537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41715004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NANA MAULANA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8360"/>
                  </a:ext>
                </a:extLst>
              </a:tr>
              <a:tr h="537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41715008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ANDIKA ZULHAM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4"/>
                  </a:ext>
                </a:extLst>
              </a:tr>
              <a:tr h="537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41715003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IRFAN SHOLIHIN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33637"/>
                  </a:ext>
                </a:extLst>
              </a:tr>
              <a:tr h="537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41715010</a:t>
                      </a:r>
                      <a:endParaRPr lang="en-US" sz="3600" b="0" i="0" u="none" strike="noStrike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M HAYATVI INSAN K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11722"/>
                  </a:ext>
                </a:extLst>
              </a:tr>
              <a:tr h="537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41715005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ABDUL FAHMI RIDWAN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96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92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3805"/>
            <a:ext cx="12192000" cy="927949"/>
          </a:xfrm>
        </p:spPr>
        <p:txBody>
          <a:bodyPr/>
          <a:lstStyle/>
          <a:p>
            <a:pPr algn="ctr"/>
            <a:r>
              <a:rPr lang="id-ID" dirty="0" smtClean="0"/>
              <a:t>Jurusan arsitektur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83798"/>
              </p:ext>
            </p:extLst>
          </p:nvPr>
        </p:nvGraphicFramePr>
        <p:xfrm>
          <a:off x="1" y="2511073"/>
          <a:ext cx="12192000" cy="279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892">
                  <a:extLst>
                    <a:ext uri="{9D8B030D-6E8A-4147-A177-3AD203B41FA5}">
                      <a16:colId xmlns:a16="http://schemas.microsoft.com/office/drawing/2014/main" val="3318431836"/>
                    </a:ext>
                  </a:extLst>
                </a:gridCol>
                <a:gridCol w="9733108">
                  <a:extLst>
                    <a:ext uri="{9D8B030D-6E8A-4147-A177-3AD203B41FA5}">
                      <a16:colId xmlns:a16="http://schemas.microsoft.com/office/drawing/2014/main" val="917909864"/>
                    </a:ext>
                  </a:extLst>
                </a:gridCol>
              </a:tblGrid>
              <a:tr h="42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10412016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SYARIF HIDAYAT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74586"/>
                  </a:ext>
                </a:extLst>
              </a:tr>
              <a:tr h="42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10412028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SAEFUL RAHMAN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76727"/>
                  </a:ext>
                </a:extLst>
              </a:tr>
              <a:tr h="42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10413003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ANDHIKA AGUNG KARDIANSYAH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3258"/>
                  </a:ext>
                </a:extLst>
              </a:tr>
              <a:tr h="42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10413005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WIDAYADI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7960"/>
                  </a:ext>
                </a:extLst>
              </a:tr>
              <a:tr h="521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10413010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GIRI RAMADHAN PRIMADANA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4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7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264</TotalTime>
  <Words>740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Vapor Trail</vt:lpstr>
      <vt:lpstr>Materi ii DATABASE</vt:lpstr>
      <vt:lpstr>DATABASE</vt:lpstr>
      <vt:lpstr>Xampp control panel</vt:lpstr>
      <vt:lpstr>Command prompt</vt:lpstr>
      <vt:lpstr>Membuat database</vt:lpstr>
      <vt:lpstr>STRUKTUR TABEL</vt:lpstr>
      <vt:lpstr>CREATE TABLE</vt:lpstr>
      <vt:lpstr>Jurusan ILMU pemerintahan</vt:lpstr>
      <vt:lpstr>Jurusan arsitektur</vt:lpstr>
      <vt:lpstr>Jurusan ilmu komunikasi</vt:lpstr>
      <vt:lpstr>TABLE (SHOW – DESC – DROP)</vt:lpstr>
      <vt:lpstr>INSET INTO</vt:lpstr>
      <vt:lpstr>SELECT - UPDATE</vt:lpstr>
      <vt:lpstr>DELETE</vt:lpstr>
      <vt:lpstr>SOAL LATIHAN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SQL</dc:title>
  <dc:creator>sutono stn</dc:creator>
  <cp:lastModifiedBy>sutono stn</cp:lastModifiedBy>
  <cp:revision>42</cp:revision>
  <dcterms:created xsi:type="dcterms:W3CDTF">2019-03-17T09:01:04Z</dcterms:created>
  <dcterms:modified xsi:type="dcterms:W3CDTF">2019-03-18T02:20:59Z</dcterms:modified>
</cp:coreProperties>
</file>