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76" r:id="rId3"/>
    <p:sldId id="279" r:id="rId4"/>
    <p:sldId id="282" r:id="rId5"/>
    <p:sldId id="280" r:id="rId6"/>
    <p:sldId id="283" r:id="rId7"/>
    <p:sldId id="284" r:id="rId8"/>
    <p:sldId id="285" r:id="rId9"/>
    <p:sldId id="278" r:id="rId10"/>
    <p:sldId id="257" r:id="rId11"/>
    <p:sldId id="258" r:id="rId12"/>
    <p:sldId id="269" r:id="rId13"/>
    <p:sldId id="270" r:id="rId14"/>
    <p:sldId id="271" r:id="rId15"/>
    <p:sldId id="272" r:id="rId16"/>
    <p:sldId id="273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74" r:id="rId28"/>
    <p:sldId id="275" r:id="rId29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A0CF8-3BBE-44D6-9DA0-32CC7803E9B2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3F723-F637-4926-ACE0-0452BEE8C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30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6448-D14B-475D-AF69-D2ACEEB63A9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9EC3-B3BC-4404-82FF-BBBE682AF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239000" cy="46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Preventive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551964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7" name="Date Placeholder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6126AF-0D9E-405C-98AA-269B8645A042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3/12/2019</a:t>
            </a:fld>
            <a:endParaRPr lang="en-US" smtClean="0"/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Manajemen Perawatan/TI-2010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smtClean="0"/>
              <a:t>Elemen </a:t>
            </a:r>
            <a:r>
              <a:rPr lang="en-US" sz="3900" i="1" smtClean="0"/>
              <a:t>Preventive Maintenance </a:t>
            </a:r>
            <a:r>
              <a:rPr lang="en-US" sz="3900" smtClean="0"/>
              <a:t>(1)</a:t>
            </a:r>
            <a:endParaRPr lang="en-US" sz="3900" i="1" smtClean="0"/>
          </a:p>
        </p:txBody>
      </p:sp>
      <p:pic>
        <p:nvPicPr>
          <p:cNvPr id="163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71600"/>
            <a:ext cx="6705600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Inspection</a:t>
            </a:r>
            <a:r>
              <a:rPr lang="en-US" smtClean="0"/>
              <a:t>, merupakan kegiatan pemeriksaan secara berkala terhadap kondisi peralatan di lingkungan kerja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Servicing</a:t>
            </a:r>
            <a:r>
              <a:rPr lang="en-US" smtClean="0"/>
              <a:t> ,merupakan kegiatan rutinitas untuk mencegah kemungkinan terjadinya kerusakan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 Calibration</a:t>
            </a:r>
            <a:r>
              <a:rPr lang="en-US" smtClean="0"/>
              <a:t>, merupakan kegiatan membuat standarisasi terhadap peralatan sehingga hasil pengukuran bisa lebih baik</a:t>
            </a:r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38C1A7-45F1-4BB1-9D1F-E327AB63D3C7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3/12/2019</a:t>
            </a:fld>
            <a:endParaRPr lang="en-US" smtClean="0"/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Manajemen Perawatan/TI-2010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smtClean="0"/>
              <a:t>Elemen </a:t>
            </a:r>
            <a:r>
              <a:rPr lang="en-US" sz="3900" i="1" smtClean="0"/>
              <a:t>Preventive Maintenance </a:t>
            </a:r>
            <a:r>
              <a:rPr lang="en-US" sz="3900" smtClean="0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Testing</a:t>
            </a:r>
            <a:r>
              <a:rPr lang="en-US" sz="2800" smtClean="0"/>
              <a:t>, merupakan kegiatan uji coba peralatan sehingga bisa digunakan dengan baik pada saat dibutuhkan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Alignment</a:t>
            </a:r>
            <a:r>
              <a:rPr lang="en-US" sz="2800" smtClean="0"/>
              <a:t>, merupakan tindakan penggantian komponen suatu peralatan agar keandalannya bisa lebih baik lagi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Adjustment, merupakan kegiatan penyesuaian komponen terhadap proses kerja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Installation, merupakan kegiatan perbaikan terhadap komponen peralatan yang rusak</a:t>
            </a:r>
          </a:p>
        </p:txBody>
      </p:sp>
      <p:sp>
        <p:nvSpPr>
          <p:cNvPr id="18435" name="Date Placeholder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55C604-07EE-4C77-BD3C-D94F813B5FE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3/12/2019</a:t>
            </a:fld>
            <a:endParaRPr lang="en-US" smtClean="0"/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Manajemen Perawatan/TI-2010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smtClean="0"/>
              <a:t>Elemen </a:t>
            </a:r>
            <a:r>
              <a:rPr lang="en-US" sz="3900" i="1" smtClean="0"/>
              <a:t>Preventive Maintenance </a:t>
            </a:r>
            <a:r>
              <a:rPr lang="en-US" sz="3900" smtClean="0"/>
              <a:t>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Date Placeholder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D2E09B-2132-4D2C-B0A0-501442C3B699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3/12/2019</a:t>
            </a:fld>
            <a:endParaRPr lang="en-US" smtClean="0"/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Manajemen Perawatan/TI-2010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smtClean="0"/>
              <a:t>Preventive Maintenance Evaluation </a:t>
            </a:r>
            <a:r>
              <a:rPr lang="en-US" sz="3600" smtClean="0"/>
              <a:t>(1)</a:t>
            </a:r>
            <a:endParaRPr lang="en-US" sz="3600" i="1" smtClean="0"/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7543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Date Placeholder 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765C5-A88F-42EE-9336-6D31403C807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3/12/2019</a:t>
            </a:fld>
            <a:endParaRPr lang="en-US" smtClean="0"/>
          </a:p>
        </p:txBody>
      </p:sp>
      <p:sp>
        <p:nvSpPr>
          <p:cNvPr id="20484" name="Footer Placeholder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Manajemen Perawatan/TI-2010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smtClean="0"/>
              <a:t>Preventive Maintenance Evaluation </a:t>
            </a:r>
            <a:r>
              <a:rPr lang="en-US" sz="3600" smtClean="0"/>
              <a:t>(2)</a:t>
            </a:r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28725"/>
            <a:ext cx="7543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79613"/>
            <a:ext cx="7543800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Directed Maintenance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716955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Directed Maintenance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93733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Directed Maintenance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644" y="1676400"/>
            <a:ext cx="7962356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25C576-2334-49F4-A7ED-A58A651EE856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337425" cy="685800"/>
          </a:xfrm>
        </p:spPr>
        <p:txBody>
          <a:bodyPr/>
          <a:lstStyle/>
          <a:p>
            <a:pPr eaLnBrk="1" hangingPunct="1"/>
            <a:r>
              <a:rPr lang="en-US" sz="3900" dirty="0" err="1" smtClean="0"/>
              <a:t>Definisi</a:t>
            </a:r>
            <a:r>
              <a:rPr lang="en-US" sz="3900" dirty="0" smtClean="0"/>
              <a:t>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481888" cy="45450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(</a:t>
            </a:r>
            <a:r>
              <a:rPr lang="en-US" dirty="0" err="1" smtClean="0"/>
              <a:t>fungsional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32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Directed Maintenance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774" y="1652588"/>
            <a:ext cx="7244226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Directed Maintenance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589" y="1676400"/>
            <a:ext cx="8033611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Directed Maintenance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785026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Based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510557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66850"/>
            <a:ext cx="7865132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to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012" y="1447800"/>
            <a:ext cx="7665988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867431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Date Placeholder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F4CD98-88F2-445C-9D75-81CA8122E9B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3/12/2019</a:t>
            </a:fld>
            <a:endParaRPr lang="en-US" smtClean="0"/>
          </a:p>
        </p:txBody>
      </p:sp>
      <p:sp>
        <p:nvSpPr>
          <p:cNvPr id="31748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Manajemen Perawatan/TI-2010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smtClean="0"/>
              <a:t>Jenis-jenis </a:t>
            </a:r>
            <a:r>
              <a:rPr lang="en-US" sz="3900" i="1" smtClean="0"/>
              <a:t>Corrective Maintenance </a:t>
            </a:r>
            <a:r>
              <a:rPr lang="en-US" sz="3900" smtClean="0"/>
              <a:t>(1)</a:t>
            </a:r>
            <a:endParaRPr lang="en-US" sz="3900" i="1" smtClean="0"/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7467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i="1" smtClean="0"/>
          </a:p>
        </p:txBody>
      </p:sp>
      <p:sp>
        <p:nvSpPr>
          <p:cNvPr id="32771" name="Date Placeholder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2B18FA-889F-44E2-AC62-713EF7C7B4BB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3/12/2019</a:t>
            </a:fld>
            <a:endParaRPr lang="en-US" smtClean="0"/>
          </a:p>
        </p:txBody>
      </p:sp>
      <p:sp>
        <p:nvSpPr>
          <p:cNvPr id="32772" name="Footer Placeholder 6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Manajemen Perawatan/TI-2010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smtClean="0"/>
              <a:t>Tahapan </a:t>
            </a:r>
            <a:r>
              <a:rPr lang="en-US" sz="3900" i="1" smtClean="0"/>
              <a:t>Corrective Maintenance</a:t>
            </a:r>
            <a:r>
              <a:rPr lang="en-US" sz="4300" smtClean="0"/>
              <a:t> </a:t>
            </a:r>
            <a:endParaRPr lang="en-US" sz="4300" i="1" smtClean="0"/>
          </a:p>
        </p:txBody>
      </p:sp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295400"/>
            <a:ext cx="36052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7"/>
            <a:ext cx="7715304" cy="455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57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solidFill>
            <a:schemeClr val="bg1">
              <a:alpha val="70195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Evolusi</a:t>
            </a:r>
            <a:r>
              <a:rPr lang="en-US" sz="3600" dirty="0" smtClean="0"/>
              <a:t> </a:t>
            </a:r>
            <a:r>
              <a:rPr lang="en-US" sz="3600" dirty="0" err="1" smtClean="0"/>
              <a:t>Perawatan</a:t>
            </a:r>
            <a:endParaRPr lang="en-US" sz="36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0195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 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AA3643-CE38-4620-8E41-7DB9B5AA35C9}" type="slidenum">
              <a:rPr lang="en-US"/>
              <a:pPr eaLnBrk="1" hangingPunct="1"/>
              <a:t>4</a:t>
            </a:fld>
            <a:endParaRPr lang="en-US"/>
          </a:p>
        </p:txBody>
      </p:sp>
      <p:pic>
        <p:nvPicPr>
          <p:cNvPr id="15365" name="Content Placeholder 5" descr="RCMfig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035179"/>
            <a:ext cx="5624513" cy="2333574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 descr="RCMfig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3475919"/>
            <a:ext cx="5853114" cy="274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75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err="1" smtClean="0"/>
              <a:t>Tujuan</a:t>
            </a:r>
            <a:r>
              <a:rPr lang="id-ID" dirty="0" smtClean="0"/>
              <a:t> </a:t>
            </a:r>
            <a:r>
              <a:rPr lang="en-US" dirty="0" err="1" smtClean="0"/>
              <a:t>Perawatan</a:t>
            </a:r>
            <a:r>
              <a:rPr lang="en-US" dirty="0"/>
              <a:t>.</a:t>
            </a:r>
            <a:br>
              <a:rPr lang="en-US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+mn-lt"/>
                <a:ea typeface="+mn-ea"/>
                <a:cs typeface="+mn-cs"/>
              </a:rPr>
              <a:t>Memperpanjang</a:t>
            </a:r>
            <a:r>
              <a:rPr lang="en-US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latin typeface="+mn-lt"/>
                <a:ea typeface="+mn-ea"/>
                <a:cs typeface="+mn-cs"/>
              </a:rPr>
              <a:t>usia</a:t>
            </a:r>
            <a:r>
              <a:rPr lang="en-US" dirty="0"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latin typeface="+mn-lt"/>
                <a:ea typeface="+mn-ea"/>
                <a:cs typeface="+mn-cs"/>
              </a:rPr>
              <a:t>kegunaan</a:t>
            </a:r>
            <a:r>
              <a:rPr lang="en-US" dirty="0"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latin typeface="+mn-lt"/>
                <a:ea typeface="+mn-ea"/>
                <a:cs typeface="+mn-cs"/>
              </a:rPr>
              <a:t>aset</a:t>
            </a:r>
            <a:r>
              <a:rPr lang="en-US" dirty="0">
                <a:latin typeface="+mn-lt"/>
                <a:ea typeface="+mn-ea"/>
                <a:cs typeface="+mn-cs"/>
              </a:rPr>
              <a:t>.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+mn-lt"/>
                <a:ea typeface="+mn-ea"/>
                <a:cs typeface="+mn-cs"/>
              </a:rPr>
              <a:t>Menjamin</a:t>
            </a:r>
            <a:r>
              <a:rPr lang="en-US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latin typeface="+mn-lt"/>
                <a:ea typeface="+mn-ea"/>
                <a:cs typeface="+mn-cs"/>
              </a:rPr>
              <a:t>ketersediaan</a:t>
            </a:r>
            <a:r>
              <a:rPr lang="en-US" dirty="0">
                <a:latin typeface="+mn-lt"/>
                <a:ea typeface="+mn-ea"/>
                <a:cs typeface="+mn-cs"/>
              </a:rPr>
              <a:t> optimum </a:t>
            </a:r>
            <a:r>
              <a:rPr lang="en-US" dirty="0" err="1">
                <a:latin typeface="+mn-lt"/>
                <a:ea typeface="+mn-ea"/>
                <a:cs typeface="+mn-cs"/>
              </a:rPr>
              <a:t>peralatan</a:t>
            </a:r>
            <a:r>
              <a:rPr lang="en-US" dirty="0">
                <a:latin typeface="+mn-lt"/>
                <a:ea typeface="+mn-ea"/>
                <a:cs typeface="+mn-cs"/>
              </a:rPr>
              <a:t> yang </a:t>
            </a:r>
            <a:r>
              <a:rPr lang="en-US" dirty="0" err="1">
                <a:latin typeface="+mn-lt"/>
                <a:ea typeface="+mn-ea"/>
                <a:cs typeface="+mn-cs"/>
              </a:rPr>
              <a:t>dipasang</a:t>
            </a:r>
            <a:r>
              <a:rPr lang="en-US" dirty="0"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latin typeface="+mn-lt"/>
                <a:ea typeface="+mn-ea"/>
                <a:cs typeface="+mn-cs"/>
              </a:rPr>
              <a:t>untuk</a:t>
            </a:r>
            <a:r>
              <a:rPr lang="en-US" dirty="0"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latin typeface="+mn-lt"/>
                <a:ea typeface="+mn-ea"/>
                <a:cs typeface="+mn-cs"/>
              </a:rPr>
              <a:t>produksi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/>
              <a:t>.</a:t>
            </a:r>
            <a:endParaRPr lang="id-ID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orang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  <a:endParaRPr lang="id-ID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material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endParaRPr lang="id-ID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78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+mn-lt"/>
                <a:ea typeface="+mn-ea"/>
                <a:cs typeface="+mn-cs"/>
              </a:rPr>
              <a:t/>
            </a:r>
            <a:br>
              <a:rPr lang="id-ID" dirty="0" smtClean="0">
                <a:latin typeface="+mn-lt"/>
                <a:ea typeface="+mn-ea"/>
                <a:cs typeface="+mn-cs"/>
              </a:rPr>
            </a:br>
            <a:r>
              <a:rPr lang="id-ID" dirty="0" smtClean="0">
                <a:latin typeface="+mn-lt"/>
                <a:ea typeface="+mn-ea"/>
                <a:cs typeface="+mn-cs"/>
              </a:rPr>
              <a:t>Kategori Mesin/Peralatan Produksi</a:t>
            </a:r>
            <a:br>
              <a:rPr lang="id-ID" dirty="0" smtClean="0">
                <a:latin typeface="+mn-lt"/>
                <a:ea typeface="+mn-ea"/>
                <a:cs typeface="+mn-cs"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latin typeface="+mn-lt"/>
                <a:ea typeface="+mn-ea"/>
                <a:cs typeface="+mn-cs"/>
              </a:rPr>
              <a:t>Ditinjau </a:t>
            </a:r>
            <a:r>
              <a:rPr lang="fi-FI" dirty="0">
                <a:latin typeface="+mn-lt"/>
                <a:ea typeface="+mn-ea"/>
                <a:cs typeface="+mn-cs"/>
              </a:rPr>
              <a:t>dari tingkat kerumitan, </a:t>
            </a:r>
            <a:r>
              <a:rPr lang="fi-FI" dirty="0" smtClean="0">
                <a:latin typeface="+mn-lt"/>
                <a:ea typeface="+mn-ea"/>
                <a:cs typeface="+mn-cs"/>
              </a:rPr>
              <a:t>harga,</a:t>
            </a:r>
            <a:r>
              <a:rPr lang="id-ID" dirty="0" smtClean="0">
                <a:latin typeface="+mn-lt"/>
                <a:ea typeface="+mn-ea"/>
                <a:cs typeface="+mn-cs"/>
              </a:rPr>
              <a:t> peranan </a:t>
            </a:r>
            <a:r>
              <a:rPr lang="id-ID" dirty="0">
                <a:latin typeface="+mn-lt"/>
                <a:ea typeface="+mn-ea"/>
                <a:cs typeface="+mn-cs"/>
              </a:rPr>
              <a:t>dan resiko dalam suatu </a:t>
            </a:r>
            <a:r>
              <a:rPr lang="id-ID" dirty="0" smtClean="0">
                <a:latin typeface="+mn-lt"/>
                <a:ea typeface="+mn-ea"/>
                <a:cs typeface="+mn-cs"/>
              </a:rPr>
              <a:t>mata </a:t>
            </a:r>
            <a:r>
              <a:rPr lang="fi-FI" dirty="0" smtClean="0">
                <a:latin typeface="+mn-lt"/>
                <a:ea typeface="+mn-ea"/>
                <a:cs typeface="+mn-cs"/>
              </a:rPr>
              <a:t>rantai </a:t>
            </a:r>
            <a:r>
              <a:rPr lang="fi-FI" dirty="0">
                <a:latin typeface="+mn-lt"/>
                <a:ea typeface="+mn-ea"/>
                <a:cs typeface="+mn-cs"/>
              </a:rPr>
              <a:t>produksi, mesin digolongkan </a:t>
            </a:r>
            <a:r>
              <a:rPr lang="fi-FI" dirty="0" smtClean="0">
                <a:latin typeface="+mn-lt"/>
                <a:ea typeface="+mn-ea"/>
                <a:cs typeface="+mn-cs"/>
              </a:rPr>
              <a:t>atas</a:t>
            </a:r>
            <a:r>
              <a:rPr lang="id-ID" dirty="0" smtClean="0">
                <a:latin typeface="+mn-lt"/>
                <a:ea typeface="+mn-ea"/>
                <a:cs typeface="+mn-cs"/>
              </a:rPr>
              <a:t> :</a:t>
            </a:r>
            <a:endParaRPr lang="fi-FI" dirty="0"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+mn-lt"/>
                <a:ea typeface="+mn-ea"/>
                <a:cs typeface="+mn-cs"/>
              </a:rPr>
              <a:t>Critical</a:t>
            </a:r>
            <a:endParaRPr lang="id-ID" dirty="0">
              <a:latin typeface="+mn-lt"/>
              <a:ea typeface="+mn-ea"/>
              <a:cs typeface="+mn-cs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+mn-lt"/>
                <a:ea typeface="+mn-ea"/>
                <a:cs typeface="+mn-cs"/>
              </a:rPr>
              <a:t>Essential </a:t>
            </a:r>
            <a:r>
              <a:rPr lang="id-ID" dirty="0">
                <a:latin typeface="+mn-lt"/>
                <a:ea typeface="+mn-ea"/>
                <a:cs typeface="+mn-cs"/>
              </a:rPr>
              <a:t>(Potentially critical)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+mn-lt"/>
                <a:ea typeface="+mn-ea"/>
                <a:cs typeface="+mn-cs"/>
              </a:rPr>
              <a:t>General </a:t>
            </a:r>
            <a:r>
              <a:rPr lang="id-ID" dirty="0">
                <a:latin typeface="+mn-lt"/>
                <a:ea typeface="+mn-ea"/>
                <a:cs typeface="+mn-cs"/>
              </a:rPr>
              <a:t>Purpose (Non critical</a:t>
            </a:r>
            <a:r>
              <a:rPr lang="id-ID" dirty="0" smtClean="0"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r>
              <a:rPr lang="id-ID" dirty="0" smtClean="0">
                <a:latin typeface="+mn-lt"/>
                <a:ea typeface="+mn-ea"/>
                <a:cs typeface="+mn-cs"/>
              </a:rPr>
              <a:t>• 	Kategori </a:t>
            </a:r>
            <a:r>
              <a:rPr lang="id-ID" dirty="0">
                <a:latin typeface="+mn-lt"/>
                <a:ea typeface="+mn-ea"/>
                <a:cs typeface="+mn-cs"/>
              </a:rPr>
              <a:t>ini untuk menentukan </a:t>
            </a:r>
            <a:r>
              <a:rPr lang="id-ID" dirty="0" smtClean="0">
                <a:latin typeface="+mn-lt"/>
                <a:ea typeface="+mn-ea"/>
                <a:cs typeface="+mn-cs"/>
              </a:rPr>
              <a:t>strategi perawatan </a:t>
            </a:r>
            <a:r>
              <a:rPr lang="id-ID" dirty="0"/>
              <a:t>yang cocok.</a:t>
            </a:r>
          </a:p>
        </p:txBody>
      </p:sp>
    </p:spTree>
    <p:extLst>
      <p:ext uri="{BB962C8B-B14F-4D97-AF65-F5344CB8AC3E}">
        <p14:creationId xmlns:p14="http://schemas.microsoft.com/office/powerpoint/2010/main" val="19128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Mesin </a:t>
            </a:r>
            <a:r>
              <a:rPr lang="id-ID" b="1" dirty="0" smtClean="0"/>
              <a:t>Critical</a:t>
            </a:r>
            <a:r>
              <a:rPr lang="en-US" b="1" dirty="0"/>
              <a:t> </a:t>
            </a:r>
            <a:r>
              <a:rPr lang="en-US" dirty="0" smtClean="0"/>
              <a:t>:</a:t>
            </a:r>
            <a:endParaRPr lang="id-ID" dirty="0"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Kalau rusak dapat membahayakan</a:t>
            </a:r>
          </a:p>
          <a:p>
            <a:pPr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Kalau rusak proses produksi terganggu</a:t>
            </a:r>
          </a:p>
          <a:p>
            <a:pPr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Investasi mahal</a:t>
            </a:r>
          </a:p>
          <a:p>
            <a:pPr>
              <a:buNone/>
            </a:pPr>
            <a:r>
              <a:rPr lang="es-ES" dirty="0">
                <a:latin typeface="+mn-lt"/>
                <a:ea typeface="+mn-ea"/>
                <a:cs typeface="+mn-cs"/>
              </a:rPr>
              <a:t>• </a:t>
            </a:r>
            <a:r>
              <a:rPr lang="es-ES" dirty="0" err="1">
                <a:latin typeface="+mn-lt"/>
                <a:ea typeface="+mn-ea"/>
                <a:cs typeface="+mn-cs"/>
              </a:rPr>
              <a:t>Biaya</a:t>
            </a:r>
            <a:r>
              <a:rPr lang="es-ES" dirty="0">
                <a:latin typeface="+mn-lt"/>
                <a:ea typeface="+mn-ea"/>
                <a:cs typeface="+mn-cs"/>
              </a:rPr>
              <a:t> </a:t>
            </a:r>
            <a:r>
              <a:rPr lang="es-ES" dirty="0" err="1">
                <a:latin typeface="+mn-lt"/>
                <a:ea typeface="+mn-ea"/>
                <a:cs typeface="+mn-cs"/>
              </a:rPr>
              <a:t>perbaikannya</a:t>
            </a:r>
            <a:r>
              <a:rPr lang="es-ES" dirty="0">
                <a:latin typeface="+mn-lt"/>
                <a:ea typeface="+mn-ea"/>
                <a:cs typeface="+mn-cs"/>
              </a:rPr>
              <a:t> </a:t>
            </a:r>
            <a:r>
              <a:rPr lang="es-ES" dirty="0" err="1">
                <a:latin typeface="+mn-lt"/>
                <a:ea typeface="+mn-ea"/>
                <a:cs typeface="+mn-cs"/>
              </a:rPr>
              <a:t>mahal</a:t>
            </a:r>
            <a:r>
              <a:rPr lang="es-ES" dirty="0">
                <a:latin typeface="+mn-lt"/>
                <a:ea typeface="+mn-ea"/>
                <a:cs typeface="+mn-cs"/>
              </a:rPr>
              <a:t> (misal: </a:t>
            </a:r>
            <a:r>
              <a:rPr lang="es-ES" dirty="0" err="1" smtClean="0">
                <a:latin typeface="+mn-lt"/>
                <a:ea typeface="+mn-ea"/>
                <a:cs typeface="+mn-cs"/>
              </a:rPr>
              <a:t>high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	</a:t>
            </a:r>
            <a:r>
              <a:rPr lang="id-ID" dirty="0" smtClean="0">
                <a:latin typeface="+mn-lt"/>
                <a:ea typeface="+mn-ea"/>
                <a:cs typeface="+mn-cs"/>
              </a:rPr>
              <a:t>speed </a:t>
            </a:r>
            <a:r>
              <a:rPr lang="id-ID" dirty="0">
                <a:latin typeface="+mn-lt"/>
                <a:ea typeface="+mn-ea"/>
                <a:cs typeface="+mn-cs"/>
              </a:rPr>
              <a:t>turbine)</a:t>
            </a:r>
          </a:p>
          <a:p>
            <a:pPr>
              <a:buNone/>
            </a:pPr>
            <a:r>
              <a:rPr lang="id-ID" dirty="0"/>
              <a:t>• Waktu untuk perbaikan lama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>
                <a:latin typeface="+mn-lt"/>
                <a:ea typeface="+mn-ea"/>
                <a:cs typeface="+mn-cs"/>
              </a:rPr>
              <a:t>Mesin </a:t>
            </a:r>
            <a:r>
              <a:rPr lang="id-ID" b="1" dirty="0" smtClean="0">
                <a:latin typeface="+mn-lt"/>
                <a:ea typeface="+mn-ea"/>
                <a:cs typeface="+mn-cs"/>
              </a:rPr>
              <a:t>General Purpose</a:t>
            </a:r>
            <a:r>
              <a:rPr lang="en-US" b="1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:</a:t>
            </a:r>
            <a:endParaRPr lang="id-ID" dirty="0"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Kalau rusak tidak membahayakan</a:t>
            </a:r>
          </a:p>
          <a:p>
            <a:pPr marL="0" indent="0"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Kalau rusak tidak mengganggu proses</a:t>
            </a:r>
          </a:p>
          <a:p>
            <a:pPr marL="0" indent="0"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produksi</a:t>
            </a:r>
          </a:p>
          <a:p>
            <a:pPr marL="0" indent="0"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Investasi tidak mahal</a:t>
            </a:r>
          </a:p>
          <a:p>
            <a:pPr marL="0" indent="0"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Biaya perbaikan tidak mahal</a:t>
            </a:r>
          </a:p>
          <a:p>
            <a:pPr marL="0" indent="0"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Mempunyai unit cadangan</a:t>
            </a:r>
          </a:p>
          <a:p>
            <a:pPr marL="0" indent="0">
              <a:buNone/>
            </a:pPr>
            <a:r>
              <a:rPr lang="id-ID" dirty="0">
                <a:latin typeface="+mn-lt"/>
                <a:ea typeface="+mn-ea"/>
                <a:cs typeface="+mn-cs"/>
              </a:rPr>
              <a:t>• Tidak mengakibatkan kerusakan </a:t>
            </a:r>
            <a:r>
              <a:rPr lang="id-ID" dirty="0" smtClean="0">
                <a:latin typeface="+mn-lt"/>
                <a:ea typeface="+mn-ea"/>
                <a:cs typeface="+mn-cs"/>
              </a:rPr>
              <a:t>sekunder</a:t>
            </a:r>
          </a:p>
          <a:p>
            <a:pPr>
              <a:buNone/>
            </a:pPr>
            <a:r>
              <a:rPr lang="id-ID" b="1" dirty="0" smtClean="0">
                <a:latin typeface="+mn-lt"/>
                <a:ea typeface="+mn-ea"/>
                <a:cs typeface="+mn-cs"/>
              </a:rPr>
              <a:t>Mesin Essential (Potentially Critical</a:t>
            </a:r>
            <a:r>
              <a:rPr lang="id-ID" b="1" dirty="0" smtClean="0">
                <a:latin typeface="+mn-lt"/>
                <a:ea typeface="+mn-ea"/>
                <a:cs typeface="+mn-cs"/>
              </a:rPr>
              <a:t>)</a:t>
            </a:r>
            <a:r>
              <a:rPr lang="en-US" b="1" dirty="0" smtClean="0"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  <a:ea typeface="+mn-ea"/>
                <a:cs typeface="+mn-cs"/>
              </a:rPr>
              <a:t>:</a:t>
            </a:r>
            <a:endParaRPr lang="id-ID" dirty="0" smtClean="0"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it-IT" dirty="0" smtClean="0">
                <a:latin typeface="+mn-lt"/>
                <a:ea typeface="+mn-ea"/>
                <a:cs typeface="+mn-cs"/>
              </a:rPr>
              <a:t>• Di antara mesin critical dan general</a:t>
            </a:r>
            <a:r>
              <a:rPr lang="id-ID" dirty="0" smtClean="0"/>
              <a:t> purpose.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F9CBAB-E7F6-4866-B054-96EBA5E7F92B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900" smtClean="0"/>
              <a:t>Ruang Lingkup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Maintenance</a:t>
            </a:r>
            <a:r>
              <a:rPr lang="en-US" smtClean="0"/>
              <a:t> mempunyai kaitan yang erat dengan tindakan pencegahan kerusakan (</a:t>
            </a:r>
            <a:r>
              <a:rPr lang="en-US" i="1" smtClean="0"/>
              <a:t>preventive</a:t>
            </a:r>
            <a:r>
              <a:rPr lang="en-US" smtClean="0"/>
              <a:t>) dan perbaikan kerusakan (</a:t>
            </a:r>
            <a:r>
              <a:rPr lang="en-US" i="1" smtClean="0"/>
              <a:t>corrective</a:t>
            </a:r>
            <a:r>
              <a:rPr lang="en-US" smtClean="0"/>
              <a:t>).</a:t>
            </a:r>
          </a:p>
          <a:p>
            <a:pPr eaLnBrk="1" hangingPunct="1"/>
            <a:r>
              <a:rPr lang="en-US" smtClean="0"/>
              <a:t>Tindakan tersebut bisa berupa </a:t>
            </a:r>
            <a:r>
              <a:rPr lang="en-US" i="1" smtClean="0"/>
              <a:t>inspection</a:t>
            </a:r>
            <a:r>
              <a:rPr lang="en-US" smtClean="0"/>
              <a:t>, </a:t>
            </a:r>
            <a:r>
              <a:rPr lang="en-US" i="1" smtClean="0"/>
              <a:t>service</a:t>
            </a:r>
            <a:r>
              <a:rPr lang="en-US" smtClean="0"/>
              <a:t>, </a:t>
            </a:r>
            <a:r>
              <a:rPr lang="en-US" i="1" smtClean="0"/>
              <a:t>replacement</a:t>
            </a:r>
            <a:r>
              <a:rPr lang="en-US" smtClean="0"/>
              <a:t>, </a:t>
            </a:r>
            <a:r>
              <a:rPr lang="en-US" i="1" smtClean="0"/>
              <a:t>repair</a:t>
            </a:r>
            <a:r>
              <a:rPr lang="en-US" smtClean="0"/>
              <a:t> dan </a:t>
            </a:r>
            <a:r>
              <a:rPr lang="en-US" i="1" smtClean="0"/>
              <a:t>overhoul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23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423</Words>
  <Application>Microsoft Office PowerPoint</Application>
  <PresentationFormat>On-screen Show (4:3)</PresentationFormat>
  <Paragraphs>83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Pengantar Manajemen Perawatan</vt:lpstr>
      <vt:lpstr>Definisi </vt:lpstr>
      <vt:lpstr>PowerPoint Presentation</vt:lpstr>
      <vt:lpstr>Evolusi Perawatan</vt:lpstr>
      <vt:lpstr> Tujuan Perawatan. </vt:lpstr>
      <vt:lpstr> Kategori Mesin/Peralatan Produksi </vt:lpstr>
      <vt:lpstr>PowerPoint Presentation</vt:lpstr>
      <vt:lpstr>PowerPoint Presentation</vt:lpstr>
      <vt:lpstr>Ruang Lingkup</vt:lpstr>
      <vt:lpstr>Kebijakan Perawatan</vt:lpstr>
      <vt:lpstr>Preventive Maintenance</vt:lpstr>
      <vt:lpstr>Elemen Preventive Maintenance (1)</vt:lpstr>
      <vt:lpstr>Elemen Preventive Maintenance (2)</vt:lpstr>
      <vt:lpstr>Elemen Preventive Maintenance (3)</vt:lpstr>
      <vt:lpstr>Preventive Maintenance Evaluation (1)</vt:lpstr>
      <vt:lpstr>Preventive Maintenance Evaluation (2)</vt:lpstr>
      <vt:lpstr>Time Directed Maintenance (1)</vt:lpstr>
      <vt:lpstr>Time Directed Maintenance (2)</vt:lpstr>
      <vt:lpstr>Time Directed Maintenance (3)</vt:lpstr>
      <vt:lpstr>Time Directed Maintenance (4)</vt:lpstr>
      <vt:lpstr>Time Directed Maintenance (5)</vt:lpstr>
      <vt:lpstr>Time Directed Maintenance (6)</vt:lpstr>
      <vt:lpstr>Condition Based Maintenance</vt:lpstr>
      <vt:lpstr>Failure Finding</vt:lpstr>
      <vt:lpstr>Run to Failure</vt:lpstr>
      <vt:lpstr>Corrective Maintenance</vt:lpstr>
      <vt:lpstr>Jenis-jenis Corrective Maintenance (1)</vt:lpstr>
      <vt:lpstr>Tahapan Corrective Maintenance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Manajemen Perawatan</dc:title>
  <dc:creator>Teknik Industri</dc:creator>
  <cp:lastModifiedBy>ismail - [2010]</cp:lastModifiedBy>
  <cp:revision>7</cp:revision>
  <dcterms:created xsi:type="dcterms:W3CDTF">2013-09-25T08:24:17Z</dcterms:created>
  <dcterms:modified xsi:type="dcterms:W3CDTF">2019-03-12T02:06:07Z</dcterms:modified>
</cp:coreProperties>
</file>