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56" r:id="rId3"/>
    <p:sldId id="279" r:id="rId4"/>
    <p:sldId id="257" r:id="rId5"/>
    <p:sldId id="265" r:id="rId6"/>
    <p:sldId id="266" r:id="rId7"/>
    <p:sldId id="267" r:id="rId8"/>
    <p:sldId id="270" r:id="rId9"/>
    <p:sldId id="260" r:id="rId10"/>
    <p:sldId id="268" r:id="rId11"/>
    <p:sldId id="277" r:id="rId12"/>
    <p:sldId id="278" r:id="rId13"/>
    <p:sldId id="276" r:id="rId14"/>
    <p:sldId id="273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6695"/>
            <a:ext cx="12192000" cy="2306373"/>
          </a:xfrm>
        </p:spPr>
        <p:txBody>
          <a:bodyPr>
            <a:noAutofit/>
          </a:bodyPr>
          <a:lstStyle/>
          <a:p>
            <a:pPr algn="ctr"/>
            <a:r>
              <a:rPr lang="id-ID" sz="8000" b="1" dirty="0" smtClean="0"/>
              <a:t>Materi ii</a:t>
            </a:r>
            <a:br>
              <a:rPr lang="id-ID" sz="8000" b="1" dirty="0" smtClean="0"/>
            </a:br>
            <a:r>
              <a:rPr lang="id-ID" sz="8000" b="1" dirty="0" smtClean="0"/>
              <a:t>DATABASE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32808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4058"/>
            <a:ext cx="12192000" cy="873358"/>
          </a:xfrm>
        </p:spPr>
        <p:txBody>
          <a:bodyPr/>
          <a:lstStyle/>
          <a:p>
            <a:pPr algn="ctr"/>
            <a:r>
              <a:rPr lang="id-ID" b="1" dirty="0" smtClean="0"/>
              <a:t>MEMBUAT DATABASE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04363" y="3084395"/>
            <a:ext cx="7183271" cy="2006220"/>
          </a:xfrm>
        </p:spPr>
        <p:txBody>
          <a:bodyPr>
            <a:noAutofit/>
          </a:bodyPr>
          <a:lstStyle/>
          <a:p>
            <a:pPr marL="531813" indent="-436563">
              <a:buFont typeface="Wingdings" panose="05000000000000000000" pitchFamily="2" charset="2"/>
              <a:buChar char="q"/>
            </a:pPr>
            <a:r>
              <a:rPr lang="id-ID" sz="3200" b="1" dirty="0" smtClean="0">
                <a:solidFill>
                  <a:srgbClr val="FFFF00"/>
                </a:solidFill>
              </a:rPr>
              <a:t>CREATE DATABASE </a:t>
            </a:r>
            <a:r>
              <a:rPr lang="id-ID" sz="3200" b="1" dirty="0" smtClean="0"/>
              <a:t>akademik;</a:t>
            </a:r>
          </a:p>
          <a:p>
            <a:pPr marL="531813" indent="-436563">
              <a:buFont typeface="Wingdings" panose="05000000000000000000" pitchFamily="2" charset="2"/>
              <a:buChar char="q"/>
            </a:pPr>
            <a:r>
              <a:rPr lang="id-ID" sz="3200" b="1" dirty="0" smtClean="0">
                <a:solidFill>
                  <a:srgbClr val="FFFF00"/>
                </a:solidFill>
              </a:rPr>
              <a:t>USE</a:t>
            </a:r>
            <a:r>
              <a:rPr lang="id-ID" sz="3200" b="1" dirty="0" smtClean="0"/>
              <a:t> akademik;</a:t>
            </a:r>
          </a:p>
          <a:p>
            <a:pPr marL="531813" indent="-436563">
              <a:buFont typeface="Wingdings" panose="05000000000000000000" pitchFamily="2" charset="2"/>
              <a:buChar char="q"/>
            </a:pPr>
            <a:r>
              <a:rPr lang="id-ID" sz="3200" b="1" dirty="0" smtClean="0">
                <a:solidFill>
                  <a:srgbClr val="FFFF00"/>
                </a:solidFill>
              </a:rPr>
              <a:t>SHOW DATABASES</a:t>
            </a:r>
            <a:r>
              <a:rPr lang="id-ID" sz="3200" b="1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91416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9660" y="2386043"/>
            <a:ext cx="86526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813" indent="-436563">
              <a:buFont typeface="Wingdings" panose="05000000000000000000" pitchFamily="2" charset="2"/>
              <a:buChar char="q"/>
            </a:pPr>
            <a:r>
              <a:rPr lang="id-ID" sz="2800" b="1" dirty="0">
                <a:solidFill>
                  <a:srgbClr val="FFFF00"/>
                </a:solidFill>
              </a:rPr>
              <a:t>CREATE TABLE </a:t>
            </a:r>
            <a:r>
              <a:rPr lang="id-ID" sz="2800" b="1" dirty="0"/>
              <a:t>mahasiswa (</a:t>
            </a:r>
          </a:p>
          <a:p>
            <a:pPr marL="531813" indent="0">
              <a:buNone/>
            </a:pPr>
            <a:r>
              <a:rPr lang="id-ID" sz="2800" b="1" dirty="0"/>
              <a:t>NIM varchar(8) NOT NULL,</a:t>
            </a:r>
          </a:p>
          <a:p>
            <a:pPr marL="531813" indent="0">
              <a:buNone/>
            </a:pPr>
            <a:r>
              <a:rPr lang="id-ID" sz="2800" b="1" dirty="0"/>
              <a:t>Nama varchar(30) NOT NULL,</a:t>
            </a:r>
          </a:p>
          <a:p>
            <a:pPr marL="531813" indent="0">
              <a:buNone/>
            </a:pPr>
            <a:r>
              <a:rPr lang="id-ID" sz="2800" b="1" dirty="0"/>
              <a:t>Jurusan varchar(25) NOT NULL,</a:t>
            </a:r>
          </a:p>
          <a:p>
            <a:pPr marL="531813" indent="0">
              <a:buNone/>
            </a:pPr>
            <a:r>
              <a:rPr lang="id-ID" sz="2800" b="1" dirty="0">
                <a:solidFill>
                  <a:srgbClr val="FFFF00"/>
                </a:solidFill>
              </a:rPr>
              <a:t>PRIMARY KEY</a:t>
            </a:r>
            <a:r>
              <a:rPr lang="id-ID" sz="2800" b="1" dirty="0"/>
              <a:t>(Nim));</a:t>
            </a:r>
          </a:p>
          <a:p>
            <a:pPr marL="531813" indent="-436563">
              <a:buFont typeface="Wingdings" panose="05000000000000000000" pitchFamily="2" charset="2"/>
              <a:buChar char="q"/>
            </a:pPr>
            <a:r>
              <a:rPr lang="id-ID" sz="2800" b="1" dirty="0">
                <a:solidFill>
                  <a:srgbClr val="FFFF00"/>
                </a:solidFill>
              </a:rPr>
              <a:t>SHOW TABLES</a:t>
            </a:r>
            <a:r>
              <a:rPr lang="id-ID" sz="2800" b="1" dirty="0"/>
              <a:t>;</a:t>
            </a:r>
          </a:p>
          <a:p>
            <a:pPr marL="531813" indent="-436563">
              <a:buFont typeface="Wingdings" panose="05000000000000000000" pitchFamily="2" charset="2"/>
              <a:buChar char="q"/>
            </a:pPr>
            <a:r>
              <a:rPr lang="id-ID" sz="2800" b="1" dirty="0">
                <a:solidFill>
                  <a:srgbClr val="FFFF00"/>
                </a:solidFill>
              </a:rPr>
              <a:t>DESC</a:t>
            </a:r>
            <a:r>
              <a:rPr lang="id-ID" sz="2800" b="1" dirty="0"/>
              <a:t> mahasiswa;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832613"/>
            <a:ext cx="12192000" cy="873358"/>
          </a:xfrm>
        </p:spPr>
        <p:txBody>
          <a:bodyPr/>
          <a:lstStyle/>
          <a:p>
            <a:pPr algn="ctr"/>
            <a:r>
              <a:rPr lang="id-ID" b="1" dirty="0" smtClean="0"/>
              <a:t>MEMBUAT TABEL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1695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466" y="2526563"/>
            <a:ext cx="93350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813" indent="-436563">
              <a:buFont typeface="Wingdings" panose="05000000000000000000" pitchFamily="2" charset="2"/>
              <a:buChar char="q"/>
            </a:pPr>
            <a:r>
              <a:rPr lang="id-ID" sz="2800" b="1" dirty="0">
                <a:solidFill>
                  <a:srgbClr val="FFFF00"/>
                </a:solidFill>
              </a:rPr>
              <a:t>INSERT INTO </a:t>
            </a:r>
            <a:r>
              <a:rPr lang="id-ID" sz="2800" b="1" dirty="0"/>
              <a:t>mahasiswa (</a:t>
            </a:r>
          </a:p>
          <a:p>
            <a:pPr marL="531813" indent="0">
              <a:buNone/>
            </a:pPr>
            <a:r>
              <a:rPr lang="id-ID" sz="2800" b="1" dirty="0"/>
              <a:t>Nim,Nama,Jurusan)</a:t>
            </a:r>
          </a:p>
          <a:p>
            <a:pPr marL="531813" indent="0">
              <a:buNone/>
            </a:pPr>
            <a:r>
              <a:rPr lang="id-ID" sz="2800" b="1" dirty="0">
                <a:solidFill>
                  <a:srgbClr val="FFFF00"/>
                </a:solidFill>
              </a:rPr>
              <a:t>VALUES </a:t>
            </a:r>
            <a:r>
              <a:rPr lang="id-ID" sz="2800" b="1" dirty="0"/>
              <a:t>(‘41715003’,’IRFAN SHOLIHIN’,’ILMU PEMERINTAHAN);</a:t>
            </a:r>
          </a:p>
          <a:p>
            <a:pPr marL="531813" indent="-436563">
              <a:buFont typeface="Wingdings" panose="05000000000000000000" pitchFamily="2" charset="2"/>
              <a:buChar char="q"/>
            </a:pPr>
            <a:r>
              <a:rPr lang="id-ID" sz="2800" b="1" dirty="0">
                <a:solidFill>
                  <a:srgbClr val="FFFF00"/>
                </a:solidFill>
              </a:rPr>
              <a:t>SELECT * FROM </a:t>
            </a:r>
            <a:r>
              <a:rPr lang="id-ID" sz="2800" b="1" dirty="0"/>
              <a:t>mahasiswa;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900853"/>
            <a:ext cx="12192000" cy="873358"/>
          </a:xfrm>
        </p:spPr>
        <p:txBody>
          <a:bodyPr/>
          <a:lstStyle/>
          <a:p>
            <a:pPr algn="ctr"/>
            <a:r>
              <a:rPr lang="id-ID" b="1" dirty="0" smtClean="0"/>
              <a:t>MENAMBAHKAN DATA BARU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145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4024" y="2361164"/>
            <a:ext cx="11313993" cy="3275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1813" indent="-436563">
              <a:buFont typeface="Wingdings" panose="05000000000000000000" pitchFamily="2" charset="2"/>
              <a:buChar char="q"/>
            </a:pPr>
            <a:r>
              <a:rPr lang="id-ID" sz="3200" b="1" dirty="0" smtClean="0">
                <a:solidFill>
                  <a:srgbClr val="FFFF00"/>
                </a:solidFill>
              </a:rPr>
              <a:t>UPDATE</a:t>
            </a:r>
            <a:r>
              <a:rPr lang="id-ID" sz="3200" b="1" dirty="0" smtClean="0"/>
              <a:t> mahasiswa </a:t>
            </a:r>
            <a:r>
              <a:rPr lang="id-ID" sz="3200" b="1" dirty="0" smtClean="0">
                <a:solidFill>
                  <a:srgbClr val="FFFF00"/>
                </a:solidFill>
              </a:rPr>
              <a:t>SET</a:t>
            </a:r>
            <a:r>
              <a:rPr lang="id-ID" sz="3200" b="1" dirty="0" smtClean="0"/>
              <a:t> Nama=‘M HAYATI INSAN K’</a:t>
            </a:r>
          </a:p>
          <a:p>
            <a:pPr marL="531813" indent="0">
              <a:buNone/>
            </a:pPr>
            <a:r>
              <a:rPr lang="id-ID" sz="3200" b="1" dirty="0" smtClean="0">
                <a:solidFill>
                  <a:srgbClr val="FFFF00"/>
                </a:solidFill>
              </a:rPr>
              <a:t>WHERE</a:t>
            </a:r>
            <a:r>
              <a:rPr lang="id-ID" sz="3200" b="1" dirty="0" smtClean="0"/>
              <a:t> NIM=‘41715010’;</a:t>
            </a:r>
          </a:p>
          <a:p>
            <a:pPr marL="531813" indent="-436563">
              <a:buFont typeface="Wingdings" panose="05000000000000000000" pitchFamily="2" charset="2"/>
              <a:buChar char="q"/>
            </a:pPr>
            <a:r>
              <a:rPr lang="id-ID" sz="3200" b="1" dirty="0" smtClean="0">
                <a:solidFill>
                  <a:srgbClr val="FFFF00"/>
                </a:solidFill>
              </a:rPr>
              <a:t>SELECT * FROM </a:t>
            </a:r>
            <a:r>
              <a:rPr lang="id-ID" sz="3200" b="1" dirty="0" smtClean="0"/>
              <a:t>mahasiswa;</a:t>
            </a:r>
          </a:p>
          <a:p>
            <a:pPr marL="531813" indent="-436563">
              <a:buFont typeface="Wingdings" panose="05000000000000000000" pitchFamily="2" charset="2"/>
              <a:buChar char="q"/>
            </a:pPr>
            <a:r>
              <a:rPr lang="id-ID" sz="3200" b="1" dirty="0" smtClean="0">
                <a:solidFill>
                  <a:srgbClr val="FFFF00"/>
                </a:solidFill>
              </a:rPr>
              <a:t>SELECT * FROM </a:t>
            </a:r>
            <a:r>
              <a:rPr lang="id-ID" sz="3200" b="1" dirty="0" smtClean="0"/>
              <a:t>mahasiswa </a:t>
            </a:r>
            <a:r>
              <a:rPr lang="id-ID" sz="3200" b="1" dirty="0" smtClean="0">
                <a:solidFill>
                  <a:srgbClr val="FFFF00"/>
                </a:solidFill>
              </a:rPr>
              <a:t>WHERE</a:t>
            </a:r>
            <a:r>
              <a:rPr lang="id-ID" sz="3200" b="1" dirty="0" smtClean="0"/>
              <a:t> Jurusan=‘ILMU PEMERINTAHAN’;</a:t>
            </a:r>
          </a:p>
          <a:p>
            <a:pPr marL="531813" indent="-436563">
              <a:buFont typeface="Wingdings" panose="05000000000000000000" pitchFamily="2" charset="2"/>
              <a:buChar char="q"/>
            </a:pPr>
            <a:r>
              <a:rPr lang="id-ID" sz="3200" b="1" dirty="0" smtClean="0">
                <a:solidFill>
                  <a:srgbClr val="FFFF00"/>
                </a:solidFill>
              </a:rPr>
              <a:t>DELETE  FROM </a:t>
            </a:r>
            <a:r>
              <a:rPr lang="id-ID" sz="3200" b="1" dirty="0" smtClean="0"/>
              <a:t>mahasiswa  </a:t>
            </a:r>
            <a:r>
              <a:rPr lang="id-ID" sz="3200" b="1" dirty="0" smtClean="0">
                <a:solidFill>
                  <a:srgbClr val="FFFF00"/>
                </a:solidFill>
              </a:rPr>
              <a:t>WHERE</a:t>
            </a:r>
            <a:r>
              <a:rPr lang="id-ID" sz="3200" b="1" dirty="0" smtClean="0"/>
              <a:t> NIM=‘41715010’;</a:t>
            </a:r>
          </a:p>
          <a:p>
            <a:pPr marL="381000" indent="-285750">
              <a:buFont typeface="Wingdings" panose="05000000000000000000" pitchFamily="2" charset="2"/>
              <a:buChar char="q"/>
            </a:pPr>
            <a:endParaRPr lang="id-ID" sz="1800" b="1" dirty="0" smtClean="0">
              <a:solidFill>
                <a:srgbClr val="0070C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36983"/>
            <a:ext cx="12192000" cy="873358"/>
          </a:xfrm>
        </p:spPr>
        <p:txBody>
          <a:bodyPr/>
          <a:lstStyle/>
          <a:p>
            <a:pPr algn="ctr"/>
            <a:r>
              <a:rPr lang="id-ID" b="1" dirty="0" smtClean="0"/>
              <a:t>MENGEDIT DAN MENGHAPUS DATA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276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05219"/>
            <a:ext cx="12191999" cy="723233"/>
          </a:xfrm>
        </p:spPr>
        <p:txBody>
          <a:bodyPr/>
          <a:lstStyle/>
          <a:p>
            <a:pPr algn="ctr"/>
            <a:r>
              <a:rPr lang="id-ID" b="1" dirty="0" smtClean="0">
                <a:solidFill>
                  <a:srgbClr val="FFFF00"/>
                </a:solidFill>
              </a:rPr>
              <a:t>SOAL LATIHAN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23" y="2057037"/>
            <a:ext cx="10331354" cy="308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45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2355"/>
            <a:ext cx="12192000" cy="1293028"/>
          </a:xfrm>
        </p:spPr>
        <p:txBody>
          <a:bodyPr>
            <a:noAutofit/>
          </a:bodyPr>
          <a:lstStyle/>
          <a:p>
            <a:pPr algn="ctr"/>
            <a:r>
              <a:rPr lang="id-ID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Terima kasih</a:t>
            </a: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135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6603"/>
            <a:ext cx="12192000" cy="926242"/>
          </a:xfrm>
        </p:spPr>
        <p:txBody>
          <a:bodyPr/>
          <a:lstStyle/>
          <a:p>
            <a:pPr algn="ctr"/>
            <a:r>
              <a:rPr lang="id-ID" b="1" dirty="0" smtClean="0"/>
              <a:t>DATABASE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815" y="1462202"/>
            <a:ext cx="11791666" cy="5252497"/>
          </a:xfrm>
        </p:spPr>
        <p:txBody>
          <a:bodyPr>
            <a:noAutofit/>
          </a:bodyPr>
          <a:lstStyle/>
          <a:p>
            <a:pPr indent="45720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id-ID" b="1" dirty="0" smtClean="0"/>
              <a:t>Basis Data atau Database adalah sekumpulan informasi yang disimpan di dalam komputer secara sistematik sehingga dapat diperiksa menggunakan suatu program komputer untuk memproleh informasi dari basis data tersebut.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id-ID" b="1" dirty="0" smtClean="0"/>
              <a:t>Istilah – istilah dalam Database 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d-ID" b="1" dirty="0" smtClean="0"/>
              <a:t>Table, sebuah tabel merupakan kumpulan data (nilai) yang diorganisasikan ke dalam baris (record) dan kolom (field). Masing – masing kolom memiliki nama yang spesifik dan unik.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d-ID" b="1" dirty="0" smtClean="0"/>
              <a:t>Field, merupakan kolom dari sebuah tabel. Field memiliki ukuran type data tertentu yang menentukan bagaimana data nantinya tersimpan.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d-ID" b="1" dirty="0" smtClean="0"/>
              <a:t>Record, merupakan sekumpulan field (nilai) yang saling terkait.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d-ID" b="1" dirty="0" smtClean="0"/>
              <a:t>Key, merupakan suatu field yang dapat dijadikan kunci dalam operasi tabel. Dalam konsep database, key memiliki banyak jenis diantaranya Primary Key, Foreign Key, Composite Key, dan lain – lain.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d-ID" b="1" dirty="0" smtClean="0"/>
              <a:t>SQL, atau Structured Query Language merupakan suatu bahasa yang digunakan untuk mengakses database. SQL sering </a:t>
            </a:r>
            <a:r>
              <a:rPr lang="id-ID" b="1" dirty="0" smtClean="0"/>
              <a:t>disebut </a:t>
            </a:r>
            <a:r>
              <a:rPr lang="id-ID" b="1" dirty="0" smtClean="0"/>
              <a:t>juga sebagai </a:t>
            </a:r>
            <a:r>
              <a:rPr lang="id-ID" b="1" dirty="0" smtClean="0"/>
              <a:t>query.</a:t>
            </a:r>
            <a:endParaRPr lang="id-ID" b="1" dirty="0" smtClean="0"/>
          </a:p>
        </p:txBody>
      </p:sp>
    </p:spTree>
    <p:extLst>
      <p:ext uri="{BB962C8B-B14F-4D97-AF65-F5344CB8AC3E}">
        <p14:creationId xmlns:p14="http://schemas.microsoft.com/office/powerpoint/2010/main" val="52476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373"/>
            <a:ext cx="12192000" cy="1293028"/>
          </a:xfrm>
        </p:spPr>
        <p:txBody>
          <a:bodyPr/>
          <a:lstStyle/>
          <a:p>
            <a:pPr algn="ctr"/>
            <a:r>
              <a:rPr lang="id-ID" b="1" dirty="0" smtClean="0"/>
              <a:t>TIPE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7361" y="2234821"/>
            <a:ext cx="6537277" cy="3879375"/>
          </a:xfrm>
        </p:spPr>
        <p:txBody>
          <a:bodyPr>
            <a:noAutofit/>
          </a:bodyPr>
          <a:lstStyle/>
          <a:p>
            <a:pPr marL="531813" indent="-436563">
              <a:buFont typeface="Wingdings" panose="05000000000000000000" pitchFamily="2" charset="2"/>
              <a:buChar char="q"/>
            </a:pPr>
            <a:r>
              <a:rPr lang="id-ID" sz="3200" b="1" dirty="0" smtClean="0"/>
              <a:t>VARCHAR</a:t>
            </a:r>
          </a:p>
          <a:p>
            <a:pPr marL="531813" indent="-436563">
              <a:buFont typeface="Wingdings" panose="05000000000000000000" pitchFamily="2" charset="2"/>
              <a:buChar char="q"/>
            </a:pPr>
            <a:r>
              <a:rPr lang="id-ID" sz="3200" b="1" dirty="0" smtClean="0"/>
              <a:t>CHAR</a:t>
            </a:r>
          </a:p>
          <a:p>
            <a:pPr marL="531813" indent="-436563">
              <a:buFont typeface="Wingdings" panose="05000000000000000000" pitchFamily="2" charset="2"/>
              <a:buChar char="q"/>
            </a:pPr>
            <a:r>
              <a:rPr lang="id-ID" sz="3200" b="1" dirty="0" smtClean="0"/>
              <a:t>TEXT</a:t>
            </a:r>
          </a:p>
          <a:p>
            <a:pPr marL="531813" indent="-436563">
              <a:buFont typeface="Wingdings" panose="05000000000000000000" pitchFamily="2" charset="2"/>
              <a:buChar char="q"/>
            </a:pPr>
            <a:r>
              <a:rPr lang="id-ID" sz="3200" b="1" dirty="0" smtClean="0"/>
              <a:t>DATE (YYYY-MM-DD)</a:t>
            </a:r>
          </a:p>
          <a:p>
            <a:pPr marL="531813" indent="-436563">
              <a:buFont typeface="Wingdings" panose="05000000000000000000" pitchFamily="2" charset="2"/>
              <a:buChar char="q"/>
            </a:pPr>
            <a:r>
              <a:rPr lang="id-ID" sz="3200" b="1" dirty="0" smtClean="0"/>
              <a:t>TIME (HH:MM:SS)</a:t>
            </a:r>
          </a:p>
          <a:p>
            <a:pPr marL="531813" indent="-436563">
              <a:buFont typeface="Wingdings" panose="05000000000000000000" pitchFamily="2" charset="2"/>
              <a:buChar char="q"/>
            </a:pPr>
            <a:r>
              <a:rPr lang="id-ID" sz="3200" b="1" dirty="0" smtClean="0"/>
              <a:t>NUMERIC</a:t>
            </a:r>
          </a:p>
          <a:p>
            <a:pPr marL="531813" indent="-436563">
              <a:buFont typeface="Wingdings" panose="05000000000000000000" pitchFamily="2" charset="2"/>
              <a:buChar char="q"/>
            </a:pPr>
            <a:r>
              <a:rPr lang="id-ID" sz="3200" b="1" dirty="0" smtClean="0"/>
              <a:t>DECIMAL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4745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168"/>
            <a:ext cx="12192000" cy="791471"/>
          </a:xfrm>
        </p:spPr>
        <p:txBody>
          <a:bodyPr>
            <a:normAutofit/>
          </a:bodyPr>
          <a:lstStyle/>
          <a:p>
            <a:pPr algn="ctr"/>
            <a:r>
              <a:rPr lang="id-ID" b="1" dirty="0" smtClean="0"/>
              <a:t>Xampp control panel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610" t="20433" r="23763" b="21682"/>
          <a:stretch/>
        </p:blipFill>
        <p:spPr>
          <a:xfrm>
            <a:off x="1705971" y="982639"/>
            <a:ext cx="8461612" cy="55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75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3582"/>
          </a:xfrm>
        </p:spPr>
        <p:txBody>
          <a:bodyPr/>
          <a:lstStyle/>
          <a:p>
            <a:pPr algn="ctr"/>
            <a:r>
              <a:rPr lang="id-ID" b="1" dirty="0" smtClean="0"/>
              <a:t>Command prompt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6" y="930818"/>
            <a:ext cx="11041038" cy="57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42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4056"/>
            <a:ext cx="12192000" cy="723233"/>
          </a:xfrm>
        </p:spPr>
        <p:txBody>
          <a:bodyPr/>
          <a:lstStyle/>
          <a:p>
            <a:pPr algn="ctr"/>
            <a:r>
              <a:rPr lang="id-ID" b="1" dirty="0" smtClean="0"/>
              <a:t>STRUKTUR TABEL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848458"/>
              </p:ext>
            </p:extLst>
          </p:nvPr>
        </p:nvGraphicFramePr>
        <p:xfrm>
          <a:off x="166048" y="2739534"/>
          <a:ext cx="11859904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750">
                  <a:extLst>
                    <a:ext uri="{9D8B030D-6E8A-4147-A177-3AD203B41FA5}">
                      <a16:colId xmlns:a16="http://schemas.microsoft.com/office/drawing/2014/main" val="511374267"/>
                    </a:ext>
                  </a:extLst>
                </a:gridCol>
                <a:gridCol w="1978125">
                  <a:extLst>
                    <a:ext uri="{9D8B030D-6E8A-4147-A177-3AD203B41FA5}">
                      <a16:colId xmlns:a16="http://schemas.microsoft.com/office/drawing/2014/main" val="2532756089"/>
                    </a:ext>
                  </a:extLst>
                </a:gridCol>
                <a:gridCol w="2522443">
                  <a:extLst>
                    <a:ext uri="{9D8B030D-6E8A-4147-A177-3AD203B41FA5}">
                      <a16:colId xmlns:a16="http://schemas.microsoft.com/office/drawing/2014/main" val="1517844278"/>
                    </a:ext>
                  </a:extLst>
                </a:gridCol>
                <a:gridCol w="5062586">
                  <a:extLst>
                    <a:ext uri="{9D8B030D-6E8A-4147-A177-3AD203B41FA5}">
                      <a16:colId xmlns:a16="http://schemas.microsoft.com/office/drawing/2014/main" val="4074704080"/>
                    </a:ext>
                  </a:extLst>
                </a:gridCol>
              </a:tblGrid>
              <a:tr h="873344"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FIELD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TYPE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LEBAR</a:t>
                      </a:r>
                      <a:r>
                        <a:rPr lang="id-ID" sz="2800" b="1" baseline="0" dirty="0" smtClean="0"/>
                        <a:t> KOLOM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KETERANGAN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471486"/>
                  </a:ext>
                </a:extLst>
              </a:tr>
              <a:tr h="478931"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NIM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VARCHAR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8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NOT NULL, PRIMARY KEY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232167"/>
                  </a:ext>
                </a:extLst>
              </a:tr>
              <a:tr h="478931"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Nama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VARCHAR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30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NOT NULL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030767"/>
                  </a:ext>
                </a:extLst>
              </a:tr>
              <a:tr h="478931"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Jurusan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VARCHAR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40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/>
                        <a:t>NOT NULL</a:t>
                      </a:r>
                      <a:endParaRPr lang="en-US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712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36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373"/>
            <a:ext cx="12192000" cy="1293028"/>
          </a:xfrm>
        </p:spPr>
        <p:txBody>
          <a:bodyPr/>
          <a:lstStyle/>
          <a:p>
            <a:pPr algn="ctr"/>
            <a:r>
              <a:rPr lang="id-ID" b="1" dirty="0" smtClean="0"/>
              <a:t>Jurusan ILMU pemerintahan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316677"/>
              </p:ext>
            </p:extLst>
          </p:nvPr>
        </p:nvGraphicFramePr>
        <p:xfrm>
          <a:off x="261582" y="2265528"/>
          <a:ext cx="11668836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7195">
                  <a:extLst>
                    <a:ext uri="{9D8B030D-6E8A-4147-A177-3AD203B41FA5}">
                      <a16:colId xmlns:a16="http://schemas.microsoft.com/office/drawing/2014/main" val="1547575089"/>
                    </a:ext>
                  </a:extLst>
                </a:gridCol>
                <a:gridCol w="9291641">
                  <a:extLst>
                    <a:ext uri="{9D8B030D-6E8A-4147-A177-3AD203B41FA5}">
                      <a16:colId xmlns:a16="http://schemas.microsoft.com/office/drawing/2014/main" val="309703295"/>
                    </a:ext>
                  </a:extLst>
                </a:gridCol>
              </a:tblGrid>
              <a:tr h="515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ln>
                            <a:solidFill>
                              <a:srgbClr val="0070C0"/>
                            </a:solidFill>
                          </a:ln>
                          <a:effectLst/>
                        </a:rPr>
                        <a:t>41715004</a:t>
                      </a:r>
                      <a:endParaRPr lang="en-US" sz="3600" b="0" i="0" u="none" strike="noStrike" dirty="0">
                        <a:ln>
                          <a:solidFill>
                            <a:srgbClr val="0070C0"/>
                          </a:solidFill>
                        </a:ln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ln>
                            <a:solidFill>
                              <a:srgbClr val="0070C0"/>
                            </a:solidFill>
                          </a:ln>
                          <a:effectLst/>
                        </a:rPr>
                        <a:t>NANA MAULANA</a:t>
                      </a:r>
                      <a:endParaRPr lang="en-US" sz="3600" b="0" i="0" u="none" strike="noStrike" dirty="0">
                        <a:ln>
                          <a:solidFill>
                            <a:srgbClr val="0070C0"/>
                          </a:solidFill>
                        </a:ln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68360"/>
                  </a:ext>
                </a:extLst>
              </a:tr>
              <a:tr h="515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ln>
                            <a:solidFill>
                              <a:srgbClr val="0070C0"/>
                            </a:solidFill>
                          </a:ln>
                          <a:effectLst/>
                        </a:rPr>
                        <a:t>41715008</a:t>
                      </a:r>
                      <a:endParaRPr lang="en-US" sz="3600" b="0" i="0" u="none" strike="noStrike" dirty="0">
                        <a:ln>
                          <a:solidFill>
                            <a:srgbClr val="0070C0"/>
                          </a:solidFill>
                        </a:ln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ln>
                            <a:solidFill>
                              <a:srgbClr val="0070C0"/>
                            </a:solidFill>
                          </a:ln>
                          <a:effectLst/>
                        </a:rPr>
                        <a:t>ANDIKA ZULHAM</a:t>
                      </a:r>
                      <a:endParaRPr lang="en-US" sz="3600" b="0" i="0" u="none" strike="noStrike" dirty="0">
                        <a:ln>
                          <a:solidFill>
                            <a:srgbClr val="0070C0"/>
                          </a:solidFill>
                        </a:ln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906704"/>
                  </a:ext>
                </a:extLst>
              </a:tr>
              <a:tr h="515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ln>
                            <a:solidFill>
                              <a:srgbClr val="0070C0"/>
                            </a:solidFill>
                          </a:ln>
                          <a:effectLst/>
                        </a:rPr>
                        <a:t>41715003</a:t>
                      </a:r>
                      <a:endParaRPr lang="en-US" sz="3600" b="0" i="0" u="none" strike="noStrike" dirty="0">
                        <a:ln>
                          <a:solidFill>
                            <a:srgbClr val="0070C0"/>
                          </a:solidFill>
                        </a:ln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ln>
                            <a:solidFill>
                              <a:srgbClr val="0070C0"/>
                            </a:solidFill>
                          </a:ln>
                          <a:effectLst/>
                        </a:rPr>
                        <a:t>IRFAN SHOLIHIN</a:t>
                      </a:r>
                      <a:endParaRPr lang="en-US" sz="3600" b="0" i="0" u="none" strike="noStrike" dirty="0">
                        <a:ln>
                          <a:solidFill>
                            <a:srgbClr val="0070C0"/>
                          </a:solidFill>
                        </a:ln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433637"/>
                  </a:ext>
                </a:extLst>
              </a:tr>
              <a:tr h="515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ln>
                            <a:solidFill>
                              <a:srgbClr val="0070C0"/>
                            </a:solidFill>
                          </a:ln>
                          <a:effectLst/>
                        </a:rPr>
                        <a:t>41715010</a:t>
                      </a:r>
                      <a:endParaRPr lang="en-US" sz="3600" b="0" i="0" u="none" strike="noStrike">
                        <a:ln>
                          <a:solidFill>
                            <a:srgbClr val="0070C0"/>
                          </a:solidFill>
                        </a:ln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ln>
                            <a:solidFill>
                              <a:srgbClr val="0070C0"/>
                            </a:solidFill>
                          </a:ln>
                          <a:effectLst/>
                        </a:rPr>
                        <a:t>M HAYATVI INSAN K</a:t>
                      </a:r>
                      <a:endParaRPr lang="en-US" sz="3600" b="0" i="0" u="none" strike="noStrike" dirty="0">
                        <a:ln>
                          <a:solidFill>
                            <a:srgbClr val="0070C0"/>
                          </a:solidFill>
                        </a:ln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011722"/>
                  </a:ext>
                </a:extLst>
              </a:tr>
              <a:tr h="515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ln>
                            <a:solidFill>
                              <a:srgbClr val="0070C0"/>
                            </a:solidFill>
                          </a:ln>
                          <a:effectLst/>
                        </a:rPr>
                        <a:t>41715005</a:t>
                      </a:r>
                      <a:endParaRPr lang="en-US" sz="3600" b="0" i="0" u="none" strike="noStrike" dirty="0">
                        <a:ln>
                          <a:solidFill>
                            <a:srgbClr val="0070C0"/>
                          </a:solidFill>
                        </a:ln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ln>
                            <a:solidFill>
                              <a:srgbClr val="0070C0"/>
                            </a:solidFill>
                          </a:ln>
                          <a:effectLst/>
                        </a:rPr>
                        <a:t>ABDUL FAHMI RIDWAN</a:t>
                      </a:r>
                      <a:endParaRPr lang="en-US" sz="3600" b="0" i="0" u="none" strike="noStrike" dirty="0">
                        <a:ln>
                          <a:solidFill>
                            <a:srgbClr val="0070C0"/>
                          </a:solidFill>
                        </a:ln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966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920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3805"/>
            <a:ext cx="12192000" cy="927949"/>
          </a:xfrm>
        </p:spPr>
        <p:txBody>
          <a:bodyPr/>
          <a:lstStyle/>
          <a:p>
            <a:pPr algn="ctr"/>
            <a:r>
              <a:rPr lang="id-ID" b="1" dirty="0" smtClean="0"/>
              <a:t>Jurusan arsitektur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312694"/>
              </p:ext>
            </p:extLst>
          </p:nvPr>
        </p:nvGraphicFramePr>
        <p:xfrm>
          <a:off x="234287" y="2592961"/>
          <a:ext cx="11723426" cy="2790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4390">
                  <a:extLst>
                    <a:ext uri="{9D8B030D-6E8A-4147-A177-3AD203B41FA5}">
                      <a16:colId xmlns:a16="http://schemas.microsoft.com/office/drawing/2014/main" val="3318431836"/>
                    </a:ext>
                  </a:extLst>
                </a:gridCol>
                <a:gridCol w="9359036">
                  <a:extLst>
                    <a:ext uri="{9D8B030D-6E8A-4147-A177-3AD203B41FA5}">
                      <a16:colId xmlns:a16="http://schemas.microsoft.com/office/drawing/2014/main" val="917909864"/>
                    </a:ext>
                  </a:extLst>
                </a:gridCol>
              </a:tblGrid>
              <a:tr h="540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>
                          <a:effectLst/>
                        </a:rPr>
                        <a:t>10412016</a:t>
                      </a:r>
                      <a:endParaRPr lang="en-US" sz="3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u="none" strike="noStrike" dirty="0">
                          <a:effectLst/>
                        </a:rPr>
                        <a:t>SYARIF HIDAYAT</a:t>
                      </a:r>
                      <a:endParaRPr lang="en-US" sz="3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374586"/>
                  </a:ext>
                </a:extLst>
              </a:tr>
              <a:tr h="540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>
                          <a:effectLst/>
                        </a:rPr>
                        <a:t>10412028</a:t>
                      </a:r>
                      <a:endParaRPr lang="en-US" sz="3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u="none" strike="noStrike" dirty="0">
                          <a:effectLst/>
                        </a:rPr>
                        <a:t>SAEFUL RAHMAN</a:t>
                      </a:r>
                      <a:endParaRPr lang="en-US" sz="3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576727"/>
                  </a:ext>
                </a:extLst>
              </a:tr>
              <a:tr h="540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>
                          <a:effectLst/>
                        </a:rPr>
                        <a:t>10413003</a:t>
                      </a:r>
                      <a:endParaRPr lang="en-US" sz="3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u="none" strike="noStrike" dirty="0">
                          <a:effectLst/>
                        </a:rPr>
                        <a:t>ANDHIKA AGUNG KARDIANSYAH</a:t>
                      </a:r>
                      <a:endParaRPr lang="en-US" sz="3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03258"/>
                  </a:ext>
                </a:extLst>
              </a:tr>
              <a:tr h="540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>
                          <a:effectLst/>
                        </a:rPr>
                        <a:t>10413005</a:t>
                      </a:r>
                      <a:endParaRPr lang="en-US" sz="3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u="none" strike="noStrike" dirty="0">
                          <a:effectLst/>
                        </a:rPr>
                        <a:t>WIDAYADI</a:t>
                      </a:r>
                      <a:endParaRPr lang="en-US" sz="3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67960"/>
                  </a:ext>
                </a:extLst>
              </a:tr>
              <a:tr h="540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effectLst/>
                        </a:rPr>
                        <a:t>10413010</a:t>
                      </a:r>
                      <a:endParaRPr lang="en-US" sz="3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u="none" strike="noStrike" dirty="0">
                          <a:effectLst/>
                        </a:rPr>
                        <a:t>GIRI RAMADHAN PRIMADANA</a:t>
                      </a:r>
                      <a:endParaRPr lang="en-US" sz="3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949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57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6380"/>
            <a:ext cx="12192000" cy="723233"/>
          </a:xfrm>
        </p:spPr>
        <p:txBody>
          <a:bodyPr>
            <a:normAutofit/>
          </a:bodyPr>
          <a:lstStyle/>
          <a:p>
            <a:pPr algn="ctr"/>
            <a:r>
              <a:rPr lang="id-ID" b="1" dirty="0" smtClean="0"/>
              <a:t>Jurusan ilmu komunikasi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477097"/>
              </p:ext>
            </p:extLst>
          </p:nvPr>
        </p:nvGraphicFramePr>
        <p:xfrm>
          <a:off x="220639" y="2310465"/>
          <a:ext cx="11750722" cy="3095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5803">
                  <a:extLst>
                    <a:ext uri="{9D8B030D-6E8A-4147-A177-3AD203B41FA5}">
                      <a16:colId xmlns:a16="http://schemas.microsoft.com/office/drawing/2014/main" val="1441260438"/>
                    </a:ext>
                  </a:extLst>
                </a:gridCol>
                <a:gridCol w="9304919">
                  <a:extLst>
                    <a:ext uri="{9D8B030D-6E8A-4147-A177-3AD203B41FA5}">
                      <a16:colId xmlns:a16="http://schemas.microsoft.com/office/drawing/2014/main" val="3173413968"/>
                    </a:ext>
                  </a:extLst>
                </a:gridCol>
              </a:tblGrid>
              <a:tr h="591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u="none" strike="noStrike">
                          <a:effectLst/>
                        </a:rPr>
                        <a:t>41814058</a:t>
                      </a:r>
                      <a:endParaRPr lang="en-US" sz="4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1" u="none" strike="noStrike">
                          <a:effectLst/>
                        </a:rPr>
                        <a:t>TISA KURNIA</a:t>
                      </a:r>
                      <a:endParaRPr lang="en-US" sz="4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611816"/>
                  </a:ext>
                </a:extLst>
              </a:tr>
              <a:tr h="591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u="none" strike="noStrike">
                          <a:effectLst/>
                        </a:rPr>
                        <a:t>41814062</a:t>
                      </a:r>
                      <a:endParaRPr lang="en-US" sz="4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1" u="none" strike="noStrike" dirty="0">
                          <a:effectLst/>
                        </a:rPr>
                        <a:t>FITRI RAHMADINI</a:t>
                      </a:r>
                      <a:endParaRPr lang="en-US" sz="4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327989"/>
                  </a:ext>
                </a:extLst>
              </a:tr>
              <a:tr h="591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u="none" strike="noStrike">
                          <a:effectLst/>
                        </a:rPr>
                        <a:t>41814063</a:t>
                      </a:r>
                      <a:endParaRPr lang="en-US" sz="4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1" u="none" strike="noStrike" dirty="0">
                          <a:effectLst/>
                        </a:rPr>
                        <a:t>MUHAMAD ARIF MALIK</a:t>
                      </a:r>
                      <a:endParaRPr lang="en-US" sz="4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271948"/>
                  </a:ext>
                </a:extLst>
              </a:tr>
              <a:tr h="591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u="none" strike="noStrike">
                          <a:effectLst/>
                        </a:rPr>
                        <a:t>41814067</a:t>
                      </a:r>
                      <a:endParaRPr lang="en-US" sz="4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1" u="none" strike="noStrike">
                          <a:effectLst/>
                        </a:rPr>
                        <a:t>LINDA LATHIFAH ZIMMATILLAH</a:t>
                      </a:r>
                      <a:endParaRPr lang="en-US" sz="4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696214"/>
                  </a:ext>
                </a:extLst>
              </a:tr>
              <a:tr h="591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u="none" strike="noStrike" dirty="0">
                          <a:effectLst/>
                        </a:rPr>
                        <a:t>41814068</a:t>
                      </a:r>
                      <a:endParaRPr lang="en-US" sz="4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1" u="none" strike="noStrike" dirty="0">
                          <a:effectLst/>
                        </a:rPr>
                        <a:t>REVIAN VEVA GIOVARDHI</a:t>
                      </a:r>
                      <a:endParaRPr lang="en-US" sz="4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924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83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434</TotalTime>
  <Words>383</Words>
  <Application>Microsoft Office PowerPoint</Application>
  <PresentationFormat>Widescreen</PresentationFormat>
  <Paragraphs>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</vt:lpstr>
      <vt:lpstr>Vapor Trail</vt:lpstr>
      <vt:lpstr>Materi ii DATABASE</vt:lpstr>
      <vt:lpstr>DATABASE</vt:lpstr>
      <vt:lpstr>TIPE DATA</vt:lpstr>
      <vt:lpstr>Xampp control panel</vt:lpstr>
      <vt:lpstr>Command prompt</vt:lpstr>
      <vt:lpstr>STRUKTUR TABEL</vt:lpstr>
      <vt:lpstr>Jurusan ILMU pemerintahan</vt:lpstr>
      <vt:lpstr>Jurusan arsitektur</vt:lpstr>
      <vt:lpstr>Jurusan ilmu komunikasi</vt:lpstr>
      <vt:lpstr>MEMBUAT DATABASE</vt:lpstr>
      <vt:lpstr>MEMBUAT TABEL</vt:lpstr>
      <vt:lpstr>MENAMBAHKAN DATA BARU</vt:lpstr>
      <vt:lpstr>MENGEDIT DAN MENGHAPUS DATA</vt:lpstr>
      <vt:lpstr>SOAL LATIHAN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SQL</dc:title>
  <dc:creator>sutono stn</dc:creator>
  <cp:lastModifiedBy>sutono stn</cp:lastModifiedBy>
  <cp:revision>72</cp:revision>
  <dcterms:created xsi:type="dcterms:W3CDTF">2019-03-17T09:01:04Z</dcterms:created>
  <dcterms:modified xsi:type="dcterms:W3CDTF">2019-03-18T15:12:01Z</dcterms:modified>
</cp:coreProperties>
</file>