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5" r:id="rId10"/>
    <p:sldId id="266" r:id="rId11"/>
    <p:sldId id="264" r:id="rId12"/>
    <p:sldId id="267" r:id="rId13"/>
    <p:sldId id="268" r:id="rId14"/>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216884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10318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B43372-3F28-4868-AB0E-070827EAEFF7}" type="slidenum">
              <a:rPr lang="id-ID" smtClean="0"/>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8690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675322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B43372-3F28-4868-AB0E-070827EAEFF7}" type="slidenum">
              <a:rPr lang="id-ID" smtClean="0"/>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7537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1758822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167454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774406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182104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B4BC965-A068-455E-93B1-1F3C8D748797}" type="datetimeFigureOut">
              <a:rPr lang="id-ID" smtClean="0"/>
              <a:t>02/03/2019</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292963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43995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4BC965-A068-455E-93B1-1F3C8D748797}" type="datetimeFigureOut">
              <a:rPr lang="id-ID" smtClean="0"/>
              <a:t>02/03/2019</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4854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4BC965-A068-455E-93B1-1F3C8D748797}" type="datetimeFigureOut">
              <a:rPr lang="id-ID" smtClean="0"/>
              <a:t>02/03/2019</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922494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BC965-A068-455E-93B1-1F3C8D748797}" type="datetimeFigureOut">
              <a:rPr lang="id-ID" smtClean="0"/>
              <a:t>02/03/2019</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6230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974384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B4BC965-A068-455E-93B1-1F3C8D748797}" type="datetimeFigureOut">
              <a:rPr lang="id-ID" smtClean="0"/>
              <a:t>02/03/2019</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B43372-3F28-4868-AB0E-070827EAEFF7}" type="slidenum">
              <a:rPr lang="id-ID" smtClean="0"/>
              <a:t>‹#›</a:t>
            </a:fld>
            <a:endParaRPr lang="id-ID"/>
          </a:p>
        </p:txBody>
      </p:sp>
    </p:spTree>
    <p:extLst>
      <p:ext uri="{BB962C8B-B14F-4D97-AF65-F5344CB8AC3E}">
        <p14:creationId xmlns:p14="http://schemas.microsoft.com/office/powerpoint/2010/main" val="345038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B4BC965-A068-455E-93B1-1F3C8D748797}" type="datetimeFigureOut">
              <a:rPr lang="id-ID" smtClean="0"/>
              <a:t>02/03/2019</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B43372-3F28-4868-AB0E-070827EAEFF7}" type="slidenum">
              <a:rPr lang="id-ID" smtClean="0"/>
              <a:t>‹#›</a:t>
            </a:fld>
            <a:endParaRPr lang="id-ID"/>
          </a:p>
        </p:txBody>
      </p:sp>
    </p:spTree>
    <p:extLst>
      <p:ext uri="{BB962C8B-B14F-4D97-AF65-F5344CB8AC3E}">
        <p14:creationId xmlns:p14="http://schemas.microsoft.com/office/powerpoint/2010/main" val="3039332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Pengertian Bank</a:t>
            </a:r>
            <a:endParaRPr lang="id-ID" dirty="0"/>
          </a:p>
        </p:txBody>
      </p:sp>
      <p:sp>
        <p:nvSpPr>
          <p:cNvPr id="3" name="Subtitle 2"/>
          <p:cNvSpPr>
            <a:spLocks noGrp="1"/>
          </p:cNvSpPr>
          <p:nvPr>
            <p:ph type="subTitle" idx="1"/>
          </p:nvPr>
        </p:nvSpPr>
        <p:spPr>
          <a:xfrm>
            <a:off x="1524000" y="4167050"/>
            <a:ext cx="9144000" cy="1090749"/>
          </a:xfrm>
        </p:spPr>
        <p:txBody>
          <a:bodyPr>
            <a:normAutofit lnSpcReduction="10000"/>
          </a:bodyPr>
          <a:lstStyle/>
          <a:p>
            <a:pPr algn="r"/>
            <a:endParaRPr lang="id-ID" dirty="0" smtClean="0"/>
          </a:p>
          <a:p>
            <a:pPr algn="r"/>
            <a:endParaRPr lang="id-ID" dirty="0"/>
          </a:p>
          <a:p>
            <a:pPr algn="r"/>
            <a:r>
              <a:rPr lang="id-ID" dirty="0" smtClean="0"/>
              <a:t>Windi Novianti, SE.,MM.</a:t>
            </a:r>
            <a:endParaRPr lang="id-ID" dirty="0"/>
          </a:p>
        </p:txBody>
      </p:sp>
    </p:spTree>
    <p:extLst>
      <p:ext uri="{BB962C8B-B14F-4D97-AF65-F5344CB8AC3E}">
        <p14:creationId xmlns:p14="http://schemas.microsoft.com/office/powerpoint/2010/main" val="1106719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Menurut UU Pokok Perbankan </a:t>
            </a:r>
            <a:r>
              <a:rPr lang="id-ID" dirty="0" smtClean="0"/>
              <a:t>No.7 Tahun 1992 ditegaskan lagi dengan keluarnya UU RI Nomor 10 Tahun 1998</a:t>
            </a:r>
            <a:endParaRPr lang="id-ID" dirty="0"/>
          </a:p>
        </p:txBody>
      </p:sp>
      <p:sp>
        <p:nvSpPr>
          <p:cNvPr id="3" name="Content Placeholder 2"/>
          <p:cNvSpPr>
            <a:spLocks noGrp="1"/>
          </p:cNvSpPr>
          <p:nvPr>
            <p:ph idx="1"/>
          </p:nvPr>
        </p:nvSpPr>
        <p:spPr>
          <a:xfrm>
            <a:off x="2589212" y="2625634"/>
            <a:ext cx="8915400" cy="3285588"/>
          </a:xfrm>
        </p:spPr>
        <p:txBody>
          <a:bodyPr>
            <a:normAutofit/>
          </a:bodyPr>
          <a:lstStyle/>
          <a:p>
            <a:r>
              <a:rPr lang="id-ID" sz="3200" dirty="0" smtClean="0"/>
              <a:t>Bank Umum</a:t>
            </a:r>
          </a:p>
          <a:p>
            <a:r>
              <a:rPr lang="id-ID" sz="3200" dirty="0" smtClean="0"/>
              <a:t>Bank Perkreditan Rakyat</a:t>
            </a:r>
            <a:endParaRPr lang="id-ID" sz="3200" dirty="0"/>
          </a:p>
        </p:txBody>
      </p:sp>
    </p:spTree>
    <p:extLst>
      <p:ext uri="{BB962C8B-B14F-4D97-AF65-F5344CB8AC3E}">
        <p14:creationId xmlns:p14="http://schemas.microsoft.com/office/powerpoint/2010/main" val="2812885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a:bodyPr>
          <a:lstStyle/>
          <a:p>
            <a:r>
              <a:rPr lang="id-ID" sz="2400" dirty="0" smtClean="0"/>
              <a:t>Bank Pembangunan dan Bank Tabungan menjadi Bank Umum</a:t>
            </a:r>
          </a:p>
          <a:p>
            <a:r>
              <a:rPr lang="id-ID" sz="2400" dirty="0" smtClean="0"/>
              <a:t>Bank Desa, Bank Pasar, Lumbung Desa, dan Bank Pegawai menjadi BPR</a:t>
            </a:r>
            <a:endParaRPr lang="id-ID" sz="2400" dirty="0"/>
          </a:p>
        </p:txBody>
      </p:sp>
    </p:spTree>
    <p:extLst>
      <p:ext uri="{BB962C8B-B14F-4D97-AF65-F5344CB8AC3E}">
        <p14:creationId xmlns:p14="http://schemas.microsoft.com/office/powerpoint/2010/main" val="4100665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4922"/>
            <a:ext cx="8911687" cy="1280890"/>
          </a:xfrm>
        </p:spPr>
        <p:txBody>
          <a:bodyPr/>
          <a:lstStyle/>
          <a:p>
            <a:r>
              <a:rPr lang="id-ID" dirty="0" smtClean="0"/>
              <a:t>Bank Umum</a:t>
            </a:r>
            <a:br>
              <a:rPr lang="id-ID" dirty="0" smtClean="0"/>
            </a:br>
            <a:r>
              <a:rPr lang="id-ID" dirty="0" smtClean="0"/>
              <a:t>(UU Nomor 10 Tahun 1998)</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sz="2800" dirty="0" smtClean="0"/>
              <a:t>Bank yang melaksanakan kegiatan usaha secara konvensional dan atau berdasarkan prinsip syariah yang dalam kegiatannya memberikan jasa dalam lalu lintas pembayaran.</a:t>
            </a:r>
          </a:p>
          <a:p>
            <a:pPr algn="just"/>
            <a:r>
              <a:rPr lang="id-ID" sz="2800" dirty="0" smtClean="0"/>
              <a:t>Sifat jasa yang diberikan adalah umum (memberikan seluruh jasa perbankan yang ada)</a:t>
            </a:r>
          </a:p>
          <a:p>
            <a:pPr algn="just"/>
            <a:r>
              <a:rPr lang="id-ID" sz="2800" dirty="0" smtClean="0"/>
              <a:t>Wilayah operasinya dilakukan di seluruh wilayah</a:t>
            </a:r>
          </a:p>
          <a:p>
            <a:pPr algn="just"/>
            <a:r>
              <a:rPr lang="id-ID" sz="2800" dirty="0" smtClean="0"/>
              <a:t>Bank umum sering disebut Bank Komersil (Commercial Bank)</a:t>
            </a:r>
          </a:p>
          <a:p>
            <a:pPr algn="just"/>
            <a:endParaRPr lang="id-ID" sz="2800" dirty="0" smtClean="0"/>
          </a:p>
        </p:txBody>
      </p:sp>
    </p:spTree>
    <p:extLst>
      <p:ext uri="{BB962C8B-B14F-4D97-AF65-F5344CB8AC3E}">
        <p14:creationId xmlns:p14="http://schemas.microsoft.com/office/powerpoint/2010/main" val="260338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Bank Perkreditan Rakyat</a:t>
            </a:r>
            <a:br>
              <a:rPr lang="id-ID" dirty="0" smtClean="0"/>
            </a:br>
            <a:r>
              <a:rPr lang="id-ID" dirty="0"/>
              <a:t>(UU Nomor 10 Tahun 1998)</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algn="just"/>
            <a:r>
              <a:rPr lang="id-ID" dirty="0" smtClean="0"/>
              <a:t>Bank yang melaksanakan kegiatan usaha secara konvensional atau berdasarkan prinsip syariah yang kegiatannya tidak memberikan jasa dalam lalu lintas pembayaran.</a:t>
            </a:r>
          </a:p>
          <a:p>
            <a:pPr algn="just"/>
            <a:r>
              <a:rPr lang="id-ID" dirty="0" smtClean="0"/>
              <a:t>Kegiatan BPR lebih sempit jika dibandingkan dengan kegiatan bank umum</a:t>
            </a:r>
          </a:p>
          <a:p>
            <a:pPr algn="just"/>
            <a:r>
              <a:rPr lang="id-ID" dirty="0" smtClean="0"/>
              <a:t>Hanya meliputi kegiatan penghimpunan dan penyaluran dana saja, bahkan dalam kegiatan nya dilarang untuk menerima simpanan giro.</a:t>
            </a:r>
          </a:p>
          <a:p>
            <a:pPr algn="just"/>
            <a:r>
              <a:rPr lang="id-ID" dirty="0" smtClean="0"/>
              <a:t>Jangkauan hanya dibatasi dalam wilayah tertentu saja.</a:t>
            </a:r>
          </a:p>
          <a:p>
            <a:pPr algn="just"/>
            <a:r>
              <a:rPr lang="id-ID" dirty="0" smtClean="0"/>
              <a:t>Pendirian BPR modal awal lebih kecil dibanding bank umum.</a:t>
            </a:r>
          </a:p>
          <a:p>
            <a:pPr algn="just"/>
            <a:r>
              <a:rPr lang="id-ID" dirty="0" smtClean="0"/>
              <a:t>BPR juga tidak boleh kliring serta transaksi valuta asing.</a:t>
            </a:r>
            <a:endParaRPr lang="id-ID" dirty="0"/>
          </a:p>
        </p:txBody>
      </p:sp>
    </p:spTree>
    <p:extLst>
      <p:ext uri="{BB962C8B-B14F-4D97-AF65-F5344CB8AC3E}">
        <p14:creationId xmlns:p14="http://schemas.microsoft.com/office/powerpoint/2010/main" val="351093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50869"/>
            <a:ext cx="10515600" cy="4126094"/>
          </a:xfrm>
        </p:spPr>
        <p:txBody>
          <a:bodyPr>
            <a:normAutofit/>
          </a:bodyPr>
          <a:lstStyle/>
          <a:p>
            <a:pPr marL="0" indent="0" algn="ctr">
              <a:buNone/>
            </a:pPr>
            <a:r>
              <a:rPr lang="id-ID" sz="16600" dirty="0" smtClean="0"/>
              <a:t>Bank???</a:t>
            </a:r>
            <a:endParaRPr lang="id-ID" sz="16600" dirty="0"/>
          </a:p>
        </p:txBody>
      </p:sp>
    </p:spTree>
    <p:extLst>
      <p:ext uri="{BB962C8B-B14F-4D97-AF65-F5344CB8AC3E}">
        <p14:creationId xmlns:p14="http://schemas.microsoft.com/office/powerpoint/2010/main" val="2576908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5205"/>
            <a:ext cx="10515600" cy="1325563"/>
          </a:xfrm>
        </p:spPr>
        <p:txBody>
          <a:bodyPr>
            <a:normAutofit/>
          </a:bodyPr>
          <a:lstStyle/>
          <a:p>
            <a:r>
              <a:rPr lang="id-ID" sz="4400" dirty="0" smtClean="0"/>
              <a:t>Pengertian Bank</a:t>
            </a:r>
            <a:endParaRPr lang="id-ID" sz="4400" dirty="0"/>
          </a:p>
        </p:txBody>
      </p:sp>
      <p:sp>
        <p:nvSpPr>
          <p:cNvPr id="3" name="Content Placeholder 2"/>
          <p:cNvSpPr>
            <a:spLocks noGrp="1"/>
          </p:cNvSpPr>
          <p:nvPr>
            <p:ph idx="1"/>
          </p:nvPr>
        </p:nvSpPr>
        <p:spPr>
          <a:xfrm>
            <a:off x="838200" y="2599509"/>
            <a:ext cx="10515600" cy="2978331"/>
          </a:xfrm>
        </p:spPr>
        <p:txBody>
          <a:bodyPr>
            <a:normAutofit/>
          </a:bodyPr>
          <a:lstStyle/>
          <a:p>
            <a:pPr marL="0" indent="0" algn="ctr">
              <a:buNone/>
            </a:pPr>
            <a:r>
              <a:rPr lang="id-ID" sz="3200" dirty="0" smtClean="0"/>
              <a:t>Lembaga Keuangan yang kegiatan utamanya adalah menghimpun dana dari masyarakat dan menyalurkannya kembali dana tersebut ke masyarakat serta memberikan jasa bank lainnya.</a:t>
            </a:r>
            <a:endParaRPr lang="id-ID" sz="3200" dirty="0"/>
          </a:p>
        </p:txBody>
      </p:sp>
    </p:spTree>
    <p:extLst>
      <p:ext uri="{BB962C8B-B14F-4D97-AF65-F5344CB8AC3E}">
        <p14:creationId xmlns:p14="http://schemas.microsoft.com/office/powerpoint/2010/main" val="2402628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9348"/>
            <a:ext cx="10515600" cy="1058091"/>
          </a:xfrm>
        </p:spPr>
        <p:txBody>
          <a:bodyPr>
            <a:normAutofit/>
          </a:bodyPr>
          <a:lstStyle/>
          <a:p>
            <a:r>
              <a:rPr lang="id-ID" sz="4000" dirty="0" smtClean="0"/>
              <a:t>Lembaga Keuangan</a:t>
            </a:r>
            <a:endParaRPr lang="id-ID" sz="4000" dirty="0"/>
          </a:p>
        </p:txBody>
      </p:sp>
      <p:sp>
        <p:nvSpPr>
          <p:cNvPr id="3" name="Content Placeholder 2"/>
          <p:cNvSpPr>
            <a:spLocks noGrp="1"/>
          </p:cNvSpPr>
          <p:nvPr>
            <p:ph idx="1"/>
          </p:nvPr>
        </p:nvSpPr>
        <p:spPr>
          <a:xfrm>
            <a:off x="838200" y="2521131"/>
            <a:ext cx="10515600" cy="3655832"/>
          </a:xfrm>
        </p:spPr>
        <p:txBody>
          <a:bodyPr/>
          <a:lstStyle/>
          <a:p>
            <a:pPr marL="0" indent="0" algn="ctr">
              <a:buNone/>
            </a:pPr>
            <a:endParaRPr lang="id-ID" dirty="0" smtClean="0"/>
          </a:p>
          <a:p>
            <a:pPr marL="0" indent="0" algn="ctr">
              <a:buNone/>
            </a:pPr>
            <a:endParaRPr lang="id-ID" dirty="0"/>
          </a:p>
          <a:p>
            <a:pPr marL="0" indent="0" algn="ctr">
              <a:buNone/>
            </a:pPr>
            <a:r>
              <a:rPr lang="id-ID" sz="2800" dirty="0" smtClean="0"/>
              <a:t>Setiap perusahaan yang bergerak di bidang keuangan dimana kegiatannya baik hanya menghimpun dana, atau hanya menyalurkan dana atau kedua-duanya menghimpun dan menyalurkan dana.</a:t>
            </a:r>
            <a:endParaRPr lang="id-ID" sz="2800" dirty="0"/>
          </a:p>
        </p:txBody>
      </p:sp>
    </p:spTree>
    <p:extLst>
      <p:ext uri="{BB962C8B-B14F-4D97-AF65-F5344CB8AC3E}">
        <p14:creationId xmlns:p14="http://schemas.microsoft.com/office/powerpoint/2010/main" val="22615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66206"/>
            <a:ext cx="10515600" cy="1024482"/>
          </a:xfrm>
        </p:spPr>
        <p:txBody>
          <a:bodyPr>
            <a:normAutofit/>
          </a:bodyPr>
          <a:lstStyle/>
          <a:p>
            <a:r>
              <a:rPr lang="id-ID" sz="4400" dirty="0" smtClean="0"/>
              <a:t>Usaha Perbankan</a:t>
            </a:r>
            <a:endParaRPr lang="id-ID" sz="4400" dirty="0"/>
          </a:p>
        </p:txBody>
      </p:sp>
      <p:sp>
        <p:nvSpPr>
          <p:cNvPr id="3" name="Content Placeholder 2"/>
          <p:cNvSpPr>
            <a:spLocks noGrp="1"/>
          </p:cNvSpPr>
          <p:nvPr>
            <p:ph idx="1"/>
          </p:nvPr>
        </p:nvSpPr>
        <p:spPr>
          <a:xfrm>
            <a:off x="838200" y="2220685"/>
            <a:ext cx="10515600" cy="3956277"/>
          </a:xfrm>
        </p:spPr>
        <p:txBody>
          <a:bodyPr>
            <a:normAutofit/>
          </a:bodyPr>
          <a:lstStyle/>
          <a:p>
            <a:r>
              <a:rPr lang="id-ID" sz="3200" dirty="0" smtClean="0"/>
              <a:t>Menghimpun dana</a:t>
            </a:r>
          </a:p>
          <a:p>
            <a:r>
              <a:rPr lang="id-ID" sz="3200" dirty="0" smtClean="0"/>
              <a:t>Menyalurkan dana</a:t>
            </a:r>
          </a:p>
          <a:p>
            <a:r>
              <a:rPr lang="id-ID" sz="3200" dirty="0" smtClean="0"/>
              <a:t>Memberikan jasa bank lainnya</a:t>
            </a:r>
            <a:endParaRPr lang="id-ID" sz="3200" dirty="0"/>
          </a:p>
        </p:txBody>
      </p:sp>
    </p:spTree>
    <p:extLst>
      <p:ext uri="{BB962C8B-B14F-4D97-AF65-F5344CB8AC3E}">
        <p14:creationId xmlns:p14="http://schemas.microsoft.com/office/powerpoint/2010/main" val="2295874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Menghimpun Dana (Funding)</a:t>
            </a:r>
            <a:endParaRPr lang="id-ID" dirty="0"/>
          </a:p>
        </p:txBody>
      </p:sp>
      <p:sp>
        <p:nvSpPr>
          <p:cNvPr id="3" name="Content Placeholder 2"/>
          <p:cNvSpPr>
            <a:spLocks noGrp="1"/>
          </p:cNvSpPr>
          <p:nvPr>
            <p:ph idx="1"/>
          </p:nvPr>
        </p:nvSpPr>
        <p:spPr/>
        <p:txBody>
          <a:bodyPr>
            <a:normAutofit lnSpcReduction="10000"/>
          </a:bodyPr>
          <a:lstStyle/>
          <a:p>
            <a:pPr algn="just"/>
            <a:r>
              <a:rPr lang="id-ID" sz="3200" dirty="0" smtClean="0"/>
              <a:t>Mengumpulkan atau mencari dana (uang) dengan cara membeli </a:t>
            </a:r>
            <a:r>
              <a:rPr lang="id-ID" sz="3200" smtClean="0"/>
              <a:t>dari </a:t>
            </a:r>
            <a:r>
              <a:rPr lang="id-ID" sz="3200" smtClean="0"/>
              <a:t>masyarakat </a:t>
            </a:r>
            <a:r>
              <a:rPr lang="id-ID" sz="3200" dirty="0" smtClean="0"/>
              <a:t>dalam bentuk simpanan giro, tabungan, dan deposito.</a:t>
            </a:r>
          </a:p>
          <a:p>
            <a:pPr algn="just"/>
            <a:r>
              <a:rPr lang="id-ID" sz="3200" dirty="0" smtClean="0"/>
              <a:t>Pihak perbankan harus memberikan berbagai rangsangan dan kepercayaan sehingga masyarakat berminat untuk menanamkan dananya di bank</a:t>
            </a:r>
            <a:endParaRPr lang="id-ID" sz="3200" dirty="0"/>
          </a:p>
        </p:txBody>
      </p:sp>
    </p:spTree>
    <p:extLst>
      <p:ext uri="{BB962C8B-B14F-4D97-AF65-F5344CB8AC3E}">
        <p14:creationId xmlns:p14="http://schemas.microsoft.com/office/powerpoint/2010/main" val="3533515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Menyalurkan Dana (Lending)</a:t>
            </a:r>
            <a:endParaRPr lang="id-ID" dirty="0"/>
          </a:p>
        </p:txBody>
      </p:sp>
      <p:sp>
        <p:nvSpPr>
          <p:cNvPr id="3" name="Content Placeholder 2"/>
          <p:cNvSpPr>
            <a:spLocks noGrp="1"/>
          </p:cNvSpPr>
          <p:nvPr>
            <p:ph idx="1"/>
          </p:nvPr>
        </p:nvSpPr>
        <p:spPr/>
        <p:txBody>
          <a:bodyPr/>
          <a:lstStyle/>
          <a:p>
            <a:pPr algn="just"/>
            <a:r>
              <a:rPr lang="id-ID" sz="2800" dirty="0" smtClean="0"/>
              <a:t>Menyalurkan dana adalah melemparkan kembali dana yang diperoleh lewat simpanan giro, tabungan, dan deposito ke masyarakat dalam bentuk pinjaman (kredit) bagi bank yang berdasarkan prinsip konvensial atau pembiayaan bagi bank syariah</a:t>
            </a:r>
          </a:p>
          <a:p>
            <a:pPr algn="just"/>
            <a:r>
              <a:rPr lang="id-ID" sz="2800" dirty="0" smtClean="0"/>
              <a:t>Besar kecilnya bunga kredit sangat dipengaruhi oleh besar kecilnya bunga simpanan.</a:t>
            </a:r>
          </a:p>
          <a:p>
            <a:pPr algn="just"/>
            <a:endParaRPr lang="id-ID" dirty="0"/>
          </a:p>
        </p:txBody>
      </p:sp>
    </p:spTree>
    <p:extLst>
      <p:ext uri="{BB962C8B-B14F-4D97-AF65-F5344CB8AC3E}">
        <p14:creationId xmlns:p14="http://schemas.microsoft.com/office/powerpoint/2010/main" val="4211526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Jasa Perbankan Lainnya</a:t>
            </a:r>
            <a:endParaRPr lang="id-ID" dirty="0"/>
          </a:p>
        </p:txBody>
      </p:sp>
      <p:sp>
        <p:nvSpPr>
          <p:cNvPr id="3" name="Content Placeholder 2"/>
          <p:cNvSpPr>
            <a:spLocks noGrp="1"/>
          </p:cNvSpPr>
          <p:nvPr>
            <p:ph idx="1"/>
          </p:nvPr>
        </p:nvSpPr>
        <p:spPr>
          <a:xfrm>
            <a:off x="2589212" y="1489166"/>
            <a:ext cx="8915400" cy="4422056"/>
          </a:xfrm>
        </p:spPr>
        <p:txBody>
          <a:bodyPr>
            <a:noAutofit/>
          </a:bodyPr>
          <a:lstStyle/>
          <a:p>
            <a:r>
              <a:rPr lang="id-ID" sz="1400" dirty="0" smtClean="0"/>
              <a:t>Jasa setoran (setoran telepon, listrik, air, pembayaran kuliah)</a:t>
            </a:r>
          </a:p>
          <a:p>
            <a:r>
              <a:rPr lang="id-ID" sz="1400" dirty="0" smtClean="0"/>
              <a:t>Jasa pembayaran (pembayaran gaji, pensiun, dll)</a:t>
            </a:r>
          </a:p>
          <a:p>
            <a:r>
              <a:rPr lang="id-ID" sz="1400" dirty="0" smtClean="0"/>
              <a:t>Jasa pengiriman uang (transfer)</a:t>
            </a:r>
          </a:p>
          <a:p>
            <a:r>
              <a:rPr lang="id-ID" sz="1400" dirty="0" smtClean="0"/>
              <a:t>Jasa penagihan (inkaso/Cek)</a:t>
            </a:r>
          </a:p>
          <a:p>
            <a:r>
              <a:rPr lang="id-ID" sz="1400" dirty="0" smtClean="0"/>
              <a:t>Jasa kliring (Clearing)</a:t>
            </a:r>
          </a:p>
          <a:p>
            <a:r>
              <a:rPr lang="id-ID" sz="1400" dirty="0" smtClean="0"/>
              <a:t>Jasa penjualan mata uang asing (Valas)</a:t>
            </a:r>
          </a:p>
          <a:p>
            <a:r>
              <a:rPr lang="id-ID" sz="1400" dirty="0" smtClean="0"/>
              <a:t>Jasa penyimpanan dokumen (Safe Deposit Box)</a:t>
            </a:r>
          </a:p>
          <a:p>
            <a:r>
              <a:rPr lang="id-ID" sz="1400" dirty="0" smtClean="0"/>
              <a:t>Jasa cek wisata</a:t>
            </a:r>
          </a:p>
          <a:p>
            <a:r>
              <a:rPr lang="id-ID" sz="1400" dirty="0" smtClean="0"/>
              <a:t>Jasa kartu kredit</a:t>
            </a:r>
          </a:p>
          <a:p>
            <a:r>
              <a:rPr lang="id-ID" sz="1400" dirty="0" smtClean="0"/>
              <a:t>Jasa yang ada di pasar modal (efek)</a:t>
            </a:r>
          </a:p>
          <a:p>
            <a:r>
              <a:rPr lang="id-ID" sz="1400" dirty="0" smtClean="0"/>
              <a:t>Jasa letter of credit (Ekspor Impor)</a:t>
            </a:r>
          </a:p>
          <a:p>
            <a:r>
              <a:rPr lang="id-ID" sz="1400" dirty="0" smtClean="0"/>
              <a:t>Jasa bank garansi (surat jaminan)</a:t>
            </a:r>
          </a:p>
          <a:p>
            <a:r>
              <a:rPr lang="id-ID" sz="1400" dirty="0" smtClean="0"/>
              <a:t>Jasa bank lainnya</a:t>
            </a:r>
          </a:p>
        </p:txBody>
      </p:sp>
    </p:spTree>
    <p:extLst>
      <p:ext uri="{BB962C8B-B14F-4D97-AF65-F5344CB8AC3E}">
        <p14:creationId xmlns:p14="http://schemas.microsoft.com/office/powerpoint/2010/main" val="46954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132153"/>
          </a:xfrm>
        </p:spPr>
        <p:txBody>
          <a:bodyPr>
            <a:normAutofit fontScale="90000"/>
          </a:bodyPr>
          <a:lstStyle/>
          <a:p>
            <a:r>
              <a:rPr lang="id-ID" dirty="0" smtClean="0"/>
              <a:t>Jenis-Jenis Bank</a:t>
            </a:r>
            <a:br>
              <a:rPr lang="id-ID" dirty="0" smtClean="0"/>
            </a:br>
            <a:r>
              <a:rPr lang="id-ID" dirty="0" smtClean="0"/>
              <a:t>dari segi Fungsinya</a:t>
            </a:r>
            <a:br>
              <a:rPr lang="id-ID" dirty="0" smtClean="0"/>
            </a:br>
            <a:r>
              <a:rPr lang="id-ID" sz="3100" dirty="0" smtClean="0"/>
              <a:t>(Menurut UU Pokok Perbankan No.14 Tahun 1967)</a:t>
            </a:r>
            <a:endParaRPr lang="id-ID" sz="3100" dirty="0"/>
          </a:p>
        </p:txBody>
      </p:sp>
      <p:sp>
        <p:nvSpPr>
          <p:cNvPr id="3" name="Content Placeholder 2"/>
          <p:cNvSpPr>
            <a:spLocks noGrp="1"/>
          </p:cNvSpPr>
          <p:nvPr>
            <p:ph idx="1"/>
          </p:nvPr>
        </p:nvSpPr>
        <p:spPr>
          <a:xfrm>
            <a:off x="2589212" y="2312126"/>
            <a:ext cx="8915400" cy="3599095"/>
          </a:xfrm>
        </p:spPr>
        <p:txBody>
          <a:bodyPr/>
          <a:lstStyle/>
          <a:p>
            <a:r>
              <a:rPr lang="id-ID" dirty="0" smtClean="0"/>
              <a:t>Bank Umum</a:t>
            </a:r>
          </a:p>
          <a:p>
            <a:r>
              <a:rPr lang="id-ID" dirty="0" smtClean="0"/>
              <a:t>Bank Pembangunan</a:t>
            </a:r>
          </a:p>
          <a:p>
            <a:r>
              <a:rPr lang="id-ID" dirty="0" smtClean="0"/>
              <a:t>Bank Tabungan</a:t>
            </a:r>
          </a:p>
          <a:p>
            <a:r>
              <a:rPr lang="id-ID" dirty="0" smtClean="0"/>
              <a:t>Bank Pasar</a:t>
            </a:r>
          </a:p>
          <a:p>
            <a:r>
              <a:rPr lang="id-ID" dirty="0" smtClean="0"/>
              <a:t>Bank Desa</a:t>
            </a:r>
          </a:p>
          <a:p>
            <a:r>
              <a:rPr lang="id-ID" dirty="0" smtClean="0"/>
              <a:t>Lumbung Desa</a:t>
            </a:r>
          </a:p>
          <a:p>
            <a:r>
              <a:rPr lang="id-ID" dirty="0" smtClean="0"/>
              <a:t>Bank Pegawai</a:t>
            </a:r>
            <a:endParaRPr lang="id-ID" dirty="0"/>
          </a:p>
        </p:txBody>
      </p:sp>
    </p:spTree>
    <p:extLst>
      <p:ext uri="{BB962C8B-B14F-4D97-AF65-F5344CB8AC3E}">
        <p14:creationId xmlns:p14="http://schemas.microsoft.com/office/powerpoint/2010/main" val="18541130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TotalTime>
  <Words>454</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Pengertian Bank</vt:lpstr>
      <vt:lpstr>PowerPoint Presentation</vt:lpstr>
      <vt:lpstr>Pengertian Bank</vt:lpstr>
      <vt:lpstr>Lembaga Keuangan</vt:lpstr>
      <vt:lpstr>Usaha Perbankan</vt:lpstr>
      <vt:lpstr>Menghimpun Dana (Funding)</vt:lpstr>
      <vt:lpstr>Menyalurkan Dana (Lending)</vt:lpstr>
      <vt:lpstr>Jasa Perbankan Lainnya</vt:lpstr>
      <vt:lpstr>Jenis-Jenis Bank dari segi Fungsinya (Menurut UU Pokok Perbankan No.14 Tahun 1967)</vt:lpstr>
      <vt:lpstr>Menurut UU Pokok Perbankan No.7 Tahun 1992 ditegaskan lagi dengan keluarnya UU RI Nomor 10 Tahun 1998</vt:lpstr>
      <vt:lpstr>PowerPoint Presentation</vt:lpstr>
      <vt:lpstr>Bank Umum (UU Nomor 10 Tahun 1998)</vt:lpstr>
      <vt:lpstr>Bank Perkreditan Rakyat (UU Nomor 10 Tahun 1998)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Bank</dc:title>
  <dc:creator>Windi SE MM</dc:creator>
  <cp:lastModifiedBy>Windi SE MM</cp:lastModifiedBy>
  <cp:revision>9</cp:revision>
  <dcterms:created xsi:type="dcterms:W3CDTF">2019-03-02T08:45:21Z</dcterms:created>
  <dcterms:modified xsi:type="dcterms:W3CDTF">2019-03-02T10:31:19Z</dcterms:modified>
</cp:coreProperties>
</file>