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336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99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5351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1665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116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7134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516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6687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362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819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219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558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889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285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918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462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315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405B615-5CDB-4764-B31B-527345DC792A}" type="datetimeFigureOut">
              <a:rPr lang="id-ID" smtClean="0"/>
              <a:t>16/03/2019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E204-D60B-4F61-AE1F-2A19D06E0A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3121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Kegiatan Perbankan 	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id-ID" dirty="0" smtClean="0"/>
              <a:t>Windi Novianti, SE.,MM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224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Bank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1. Menghimpun Dana dari masyarakat (Funding)</a:t>
            </a:r>
          </a:p>
          <a:p>
            <a:r>
              <a:rPr lang="id-ID" dirty="0" smtClean="0"/>
              <a:t>Simpanan Giro</a:t>
            </a:r>
          </a:p>
          <a:p>
            <a:r>
              <a:rPr lang="id-ID" dirty="0" smtClean="0"/>
              <a:t>Simpanan Tabungan</a:t>
            </a:r>
          </a:p>
          <a:p>
            <a:r>
              <a:rPr lang="id-ID" dirty="0" smtClean="0"/>
              <a:t>Simpanan Deposito</a:t>
            </a:r>
          </a:p>
          <a:p>
            <a:pPr marL="0" indent="0">
              <a:buNone/>
            </a:pPr>
            <a:r>
              <a:rPr lang="id-ID" dirty="0" smtClean="0"/>
              <a:t>2. Menyalurkan dana ke masayarakat (Lending)</a:t>
            </a:r>
          </a:p>
          <a:p>
            <a:r>
              <a:rPr lang="id-ID" dirty="0" smtClean="0"/>
              <a:t>Kredit Investasi (untuk investor)</a:t>
            </a:r>
          </a:p>
          <a:p>
            <a:r>
              <a:rPr lang="id-ID" dirty="0" smtClean="0"/>
              <a:t>Kredit Modal Kerja (kredit untuk usaha jangka pendek)</a:t>
            </a:r>
          </a:p>
          <a:p>
            <a:r>
              <a:rPr lang="id-ID" dirty="0" smtClean="0"/>
              <a:t>Kredit Perdagangan (kredit untuk pedagang)</a:t>
            </a:r>
          </a:p>
          <a:p>
            <a:r>
              <a:rPr lang="id-ID" dirty="0" smtClean="0"/>
              <a:t>Kredit Konsumtif (keperluan pribadi)</a:t>
            </a:r>
          </a:p>
          <a:p>
            <a:r>
              <a:rPr lang="id-ID" dirty="0" smtClean="0"/>
              <a:t>Kredit Produktif ( kredit untuk menghasilkan barang dan jasa)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804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Bank Umum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d-ID" dirty="0" smtClean="0"/>
              <a:t>3. Memberikan jasa lainnya</a:t>
            </a:r>
          </a:p>
          <a:p>
            <a:r>
              <a:rPr lang="id-ID" dirty="0" smtClean="0"/>
              <a:t>Setoran</a:t>
            </a:r>
          </a:p>
          <a:p>
            <a:r>
              <a:rPr lang="id-ID" dirty="0" smtClean="0"/>
              <a:t>Pembayaran</a:t>
            </a:r>
          </a:p>
          <a:p>
            <a:r>
              <a:rPr lang="id-ID" dirty="0" smtClean="0"/>
              <a:t>Efek</a:t>
            </a:r>
          </a:p>
          <a:p>
            <a:r>
              <a:rPr lang="id-ID" dirty="0" smtClean="0"/>
              <a:t>Transfer</a:t>
            </a:r>
          </a:p>
          <a:p>
            <a:r>
              <a:rPr lang="id-ID" dirty="0" smtClean="0"/>
              <a:t>Inkaso</a:t>
            </a:r>
          </a:p>
          <a:p>
            <a:r>
              <a:rPr lang="id-ID" dirty="0" smtClean="0"/>
              <a:t>Kliring</a:t>
            </a:r>
          </a:p>
          <a:p>
            <a:r>
              <a:rPr lang="id-ID" dirty="0" smtClean="0"/>
              <a:t>Safe deposit box</a:t>
            </a:r>
          </a:p>
          <a:p>
            <a:r>
              <a:rPr lang="id-ID" dirty="0" smtClean="0"/>
              <a:t>Bank card </a:t>
            </a:r>
          </a:p>
          <a:p>
            <a:r>
              <a:rPr lang="id-ID" dirty="0" smtClean="0"/>
              <a:t>Bank notes (valas)</a:t>
            </a:r>
          </a:p>
          <a:p>
            <a:r>
              <a:rPr lang="id-ID" dirty="0" smtClean="0"/>
              <a:t>Bank garansi</a:t>
            </a:r>
          </a:p>
          <a:p>
            <a:r>
              <a:rPr lang="id-ID" dirty="0" smtClean="0"/>
              <a:t>Referensi bank</a:t>
            </a:r>
          </a:p>
          <a:p>
            <a:r>
              <a:rPr lang="id-ID" dirty="0" smtClean="0"/>
              <a:t>Bank draft</a:t>
            </a:r>
          </a:p>
          <a:p>
            <a:r>
              <a:rPr lang="id-ID" dirty="0" smtClean="0"/>
              <a:t>L/C</a:t>
            </a:r>
          </a:p>
          <a:p>
            <a:r>
              <a:rPr lang="id-ID" dirty="0" smtClean="0"/>
              <a:t>Cek Wisata</a:t>
            </a:r>
          </a:p>
          <a:p>
            <a:r>
              <a:rPr lang="id-ID" dirty="0" smtClean="0"/>
              <a:t>dll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953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Keuntungan Bank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Berdasarkan prinsip konvensional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keuntungan utama adalah bunga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Bunga : balas jasa yang diberikan oleh bank kepada nasabah yang 	membeli atau menjual produknya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atau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Bunga : harga yang harus dibayar kepada nasabah (yang memiliki 	simpanan) dan yang harus dibayar oleh nasabah kepada bank 	(nasabah yang memperoleh pinjaman)</a:t>
            </a:r>
          </a:p>
          <a:p>
            <a:r>
              <a:rPr lang="id-ID" dirty="0" smtClean="0"/>
              <a:t>Berdasarkan prinsip Syariah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651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Faktor-Faktor yang mempengaruhi suku bunga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Kebutuhan Dana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Faktor kebutuhan dana dikhususkan untuk dana simpanan, yaitu 	seberapa besar kebutuhan dana yang diinginkan. </a:t>
            </a:r>
          </a:p>
          <a:p>
            <a:pPr marL="0" indent="0">
              <a:buNone/>
            </a:pPr>
            <a:r>
              <a:rPr lang="id-ID" dirty="0" smtClean="0"/>
              <a:t>2. Target Laba yang diinginkan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Faktor ini dikhususkan untuk bunga pinjaman.</a:t>
            </a:r>
          </a:p>
          <a:p>
            <a:pPr marL="0" indent="0">
              <a:buNone/>
            </a:pPr>
            <a:r>
              <a:rPr lang="id-ID" dirty="0" smtClean="0"/>
              <a:t>3. Kualitas Jaminan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semakin likuid jaminan (mudah dicairkan) semakin rendah bunga 	kredit </a:t>
            </a:r>
          </a:p>
          <a:p>
            <a:pPr marL="0" indent="0">
              <a:buNone/>
            </a:pPr>
            <a:r>
              <a:rPr lang="id-ID" dirty="0" smtClean="0"/>
              <a:t>4. Kebijaksanaan Pemerintah</a:t>
            </a:r>
          </a:p>
          <a:p>
            <a:pPr marL="0" indent="0">
              <a:buNone/>
            </a:pPr>
            <a:r>
              <a:rPr lang="id-ID" dirty="0" smtClean="0"/>
              <a:t>	Bunga pinjaman tidak boleh melebihi batasan yang sudah ditetapkan 	oleh pemerintah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233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Faktor-Faktor yang mempengaruhi suku bunga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5. Jangka Waktu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semakin panjang jangka waktu pinjaman, akan semakin tinggi 	bunganya.</a:t>
            </a:r>
          </a:p>
          <a:p>
            <a:pPr marL="0" indent="0">
              <a:buNone/>
            </a:pPr>
            <a:r>
              <a:rPr lang="id-ID" dirty="0" smtClean="0"/>
              <a:t>6. Reputasi Perusahaan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perusahaan yang bonafid kemungkinan risiko kredit macet di 	masa mendatang relatif kecil</a:t>
            </a:r>
          </a:p>
          <a:p>
            <a:pPr marL="0" indent="0">
              <a:buNone/>
            </a:pPr>
            <a:r>
              <a:rPr lang="id-ID" dirty="0" smtClean="0"/>
              <a:t>7. Produk yang kompetitif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produk yang dibiayai adalah produk yang laku di pasaran</a:t>
            </a:r>
          </a:p>
          <a:p>
            <a:pPr marL="0" indent="0">
              <a:buNone/>
            </a:pPr>
            <a:r>
              <a:rPr lang="id-ID" dirty="0" smtClean="0"/>
              <a:t>8. Hubungan Baik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faktor kepercayaan kepada seseorang</a:t>
            </a:r>
          </a:p>
          <a:p>
            <a:pPr marL="0" indent="0">
              <a:buNone/>
            </a:pPr>
            <a:r>
              <a:rPr lang="id-ID" dirty="0" smtClean="0"/>
              <a:t>9. Persaingan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Persaingan satu bank dengan bank lainnya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747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Komponen dalam menentukan bunga kredit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Total biaya dana (Cost of Fund)</a:t>
            </a:r>
          </a:p>
          <a:p>
            <a:pPr marL="457200" lvl="1" indent="0">
              <a:buNone/>
            </a:pPr>
            <a:r>
              <a:rPr lang="id-ID" dirty="0" smtClean="0"/>
              <a:t>Total bunga yang dikeluarkan oleh bank untuk memperoleh dana simpanan baik dalam bentuk simpanan giro,tabungan maupun deposito.</a:t>
            </a:r>
            <a:endParaRPr lang="id-ID" dirty="0"/>
          </a:p>
          <a:p>
            <a:pPr marL="273050" lvl="1" indent="-273050"/>
            <a:r>
              <a:rPr lang="id-ID" dirty="0" smtClean="0"/>
              <a:t>Biaya Operasi</a:t>
            </a:r>
          </a:p>
          <a:p>
            <a:pPr marL="0" lvl="1" indent="0">
              <a:buNone/>
              <a:tabLst>
                <a:tab pos="450850" algn="l"/>
              </a:tabLst>
            </a:pPr>
            <a:r>
              <a:rPr lang="id-ID" dirty="0"/>
              <a:t>	</a:t>
            </a:r>
            <a:r>
              <a:rPr lang="id-ID" dirty="0" smtClean="0"/>
              <a:t>Biaya yang dikeluarkan oleh bank untuk melaksanakan operasinya</a:t>
            </a:r>
          </a:p>
          <a:p>
            <a:pPr marL="342900" lvl="1" indent="-342900">
              <a:tabLst>
                <a:tab pos="450850" algn="l"/>
              </a:tabLst>
            </a:pPr>
            <a:r>
              <a:rPr lang="id-ID" dirty="0" smtClean="0"/>
              <a:t>Cadangan risiko kredit macet</a:t>
            </a:r>
          </a:p>
          <a:p>
            <a:pPr marL="457200" lvl="2" indent="0">
              <a:buNone/>
              <a:tabLst>
                <a:tab pos="450850" algn="l"/>
              </a:tabLst>
            </a:pPr>
            <a:r>
              <a:rPr lang="id-ID" sz="2400" dirty="0" smtClean="0"/>
              <a:t>Pihak bank perlu mencadangkan sebagai sikap bersiaga menghadapi kredit mace</a:t>
            </a:r>
            <a:r>
              <a:rPr lang="id-ID" dirty="0" smtClean="0"/>
              <a:t>t</a:t>
            </a:r>
          </a:p>
          <a:p>
            <a:pPr marL="342900" lvl="1" indent="-342900">
              <a:tabLst>
                <a:tab pos="450850" algn="l"/>
              </a:tabLst>
            </a:pPr>
            <a:r>
              <a:rPr lang="id-ID" dirty="0" smtClean="0"/>
              <a:t>Laba yang diinginkan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id-ID" dirty="0"/>
              <a:t>	</a:t>
            </a:r>
            <a:r>
              <a:rPr lang="id-ID" dirty="0" smtClean="0"/>
              <a:t>Penentuan besarnya laba sangat mempengaruhi besarnya bunga kredit.</a:t>
            </a:r>
          </a:p>
          <a:p>
            <a:pPr marL="342900" lvl="1" indent="-342900">
              <a:tabLst>
                <a:tab pos="355600" algn="l"/>
              </a:tabLst>
            </a:pPr>
            <a:r>
              <a:rPr lang="id-ID" dirty="0" smtClean="0"/>
              <a:t>Pajak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id-ID" dirty="0"/>
              <a:t>	</a:t>
            </a:r>
            <a:r>
              <a:rPr lang="id-ID" dirty="0" smtClean="0"/>
              <a:t>kewajiban yang dibebankan pemerintah kepada bank yang memberikan fasilitas kredit 	kepada nasabahnya.</a:t>
            </a:r>
          </a:p>
          <a:p>
            <a:pPr marL="0" lvl="1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6988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168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Kegiatan Perbankan  </vt:lpstr>
      <vt:lpstr>Kegiatan Bank Umum</vt:lpstr>
      <vt:lpstr>Kegiatan Bank Umum (2)</vt:lpstr>
      <vt:lpstr>Keuntungan Bank</vt:lpstr>
      <vt:lpstr>Faktor-Faktor yang mempengaruhi suku bunga</vt:lpstr>
      <vt:lpstr>Faktor-Faktor yang mempengaruhi suku bunga (2)</vt:lpstr>
      <vt:lpstr>Komponen dalam menentukan bunga kredit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Perbankan</dc:title>
  <dc:creator>Windi SE MM</dc:creator>
  <cp:lastModifiedBy>Windi SE MM</cp:lastModifiedBy>
  <cp:revision>6</cp:revision>
  <dcterms:created xsi:type="dcterms:W3CDTF">2019-03-16T08:55:33Z</dcterms:created>
  <dcterms:modified xsi:type="dcterms:W3CDTF">2019-03-16T09:24:07Z</dcterms:modified>
</cp:coreProperties>
</file>