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092B4E-4EA3-4677-AE2D-39A3048A494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54F9D3-D54B-48D3-9C17-89C5A30848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nafff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2438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Komunikasi</a:t>
            </a:r>
            <a:r>
              <a:rPr lang="en-US" sz="3200" b="1" dirty="0" smtClean="0"/>
              <a:t> Massa ( 3 SKS)</a:t>
            </a:r>
            <a:br>
              <a:rPr lang="en-US" sz="3200" b="1" dirty="0" smtClean="0"/>
            </a:br>
            <a:r>
              <a:rPr lang="en-US" sz="2400" b="1" dirty="0" err="1" smtClean="0"/>
              <a:t>dosen</a:t>
            </a:r>
            <a:r>
              <a:rPr lang="en-US" sz="2400" b="1" dirty="0" smtClean="0"/>
              <a:t> : Drs. </a:t>
            </a:r>
            <a:r>
              <a:rPr lang="en-US" sz="2400" b="1" dirty="0" err="1" smtClean="0"/>
              <a:t>Manap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Solihat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M.Si</a:t>
            </a:r>
            <a:r>
              <a:rPr lang="en-US" sz="2400" b="1" dirty="0" smtClean="0"/>
              <a:t>.</a:t>
            </a:r>
            <a:br>
              <a:rPr lang="en-US" sz="2400" b="1" dirty="0" smtClean="0"/>
            </a:br>
            <a:r>
              <a:rPr lang="en-US" sz="2400" b="1" dirty="0" smtClean="0"/>
              <a:t>Email </a:t>
            </a:r>
            <a:r>
              <a:rPr lang="en-US" sz="2400" b="1" smtClean="0"/>
              <a:t>: </a:t>
            </a:r>
            <a:r>
              <a:rPr lang="en-US" sz="2400" b="1" smtClean="0">
                <a:hlinkClick r:id="rId2"/>
              </a:rPr>
              <a:t>manafff@yahoo.com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305800" cy="44958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Deskripsi</a:t>
            </a:r>
            <a:r>
              <a:rPr lang="en-US" sz="2000" b="1" dirty="0" smtClean="0">
                <a:solidFill>
                  <a:srgbClr val="FF0000"/>
                </a:solidFill>
              </a:rPr>
              <a:t> Mata </a:t>
            </a:r>
            <a:r>
              <a:rPr lang="en-US" sz="2000" b="1" dirty="0" err="1" smtClean="0">
                <a:solidFill>
                  <a:srgbClr val="FF0000"/>
                </a:solidFill>
              </a:rPr>
              <a:t>Kuliah</a:t>
            </a:r>
            <a:r>
              <a:rPr lang="en-US" sz="2000" b="1" dirty="0" smtClean="0">
                <a:solidFill>
                  <a:srgbClr val="FF0000"/>
                </a:solidFill>
              </a:rPr>
              <a:t> :</a:t>
            </a:r>
          </a:p>
          <a:p>
            <a:endParaRPr lang="en-US" sz="2000" b="1" i="1" dirty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b="1" i="1" dirty="0" err="1">
                <a:solidFill>
                  <a:srgbClr val="00B050"/>
                </a:solidFill>
              </a:rPr>
              <a:t>Membahas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konsep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dan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karakteristik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komunikasi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massa</a:t>
            </a:r>
            <a:endParaRPr lang="en-US" sz="2400" b="1" i="1" dirty="0" smtClean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00B050"/>
                </a:solidFill>
              </a:rPr>
              <a:t>Fungsi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sosial-ekonomi-politik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b="1" i="1" dirty="0">
                <a:solidFill>
                  <a:srgbClr val="00B050"/>
                </a:solidFill>
              </a:rPr>
              <a:t>media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massa</a:t>
            </a:r>
            <a:endParaRPr lang="en-US" sz="2400" b="1" i="1" dirty="0" smtClean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b="1" i="1" dirty="0">
                <a:solidFill>
                  <a:srgbClr val="00B050"/>
                </a:solidFill>
              </a:rPr>
              <a:t>M</a:t>
            </a:r>
            <a:r>
              <a:rPr lang="en-US" sz="2400" b="1" i="1" dirty="0" smtClean="0">
                <a:solidFill>
                  <a:srgbClr val="00B050"/>
                </a:solidFill>
              </a:rPr>
              <a:t>odel-model </a:t>
            </a:r>
            <a:r>
              <a:rPr lang="en-US" sz="2400" b="1" i="1" dirty="0" err="1">
                <a:solidFill>
                  <a:srgbClr val="00B050"/>
                </a:solidFill>
              </a:rPr>
              <a:t>proses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komunikasi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massa</a:t>
            </a:r>
            <a:endParaRPr lang="en-US" sz="2400" b="1" i="1" dirty="0" smtClean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b="1" i="1" dirty="0" err="1">
                <a:solidFill>
                  <a:srgbClr val="00B050"/>
                </a:solidFill>
              </a:rPr>
              <a:t>T</a:t>
            </a:r>
            <a:r>
              <a:rPr lang="en-US" sz="2400" b="1" i="1" dirty="0" err="1" smtClean="0">
                <a:solidFill>
                  <a:srgbClr val="00B050"/>
                </a:solidFill>
              </a:rPr>
              <a:t>eori-teori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dan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metodologi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dalam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pengkajian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mengenai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proses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dan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dampak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komunikasi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massa</a:t>
            </a:r>
            <a:endParaRPr lang="en-US" sz="2400" b="1" i="1" dirty="0">
              <a:solidFill>
                <a:srgbClr val="00B05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00B050"/>
                </a:solidFill>
              </a:rPr>
              <a:t>Memberikan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pengetahuan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tentang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perkembangan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teknologi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komunikasi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dan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memanfaatkan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serta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menyampaikan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pesan-pesan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melalui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b="1" i="1" dirty="0">
                <a:solidFill>
                  <a:srgbClr val="00B050"/>
                </a:solidFill>
              </a:rPr>
              <a:t>media </a:t>
            </a:r>
            <a:r>
              <a:rPr lang="en-US" sz="2400" b="1" i="1" dirty="0" err="1">
                <a:solidFill>
                  <a:srgbClr val="00B050"/>
                </a:solidFill>
              </a:rPr>
              <a:t>baru</a:t>
            </a:r>
            <a:r>
              <a:rPr lang="en-US" sz="2400" b="1" i="1" dirty="0">
                <a:solidFill>
                  <a:srgbClr val="00B050"/>
                </a:solidFill>
              </a:rPr>
              <a:t> yang </a:t>
            </a:r>
            <a:r>
              <a:rPr lang="en-US" sz="2400" b="1" i="1" dirty="0" err="1">
                <a:solidFill>
                  <a:srgbClr val="00B050"/>
                </a:solidFill>
              </a:rPr>
              <a:t>bersifat</a:t>
            </a:r>
            <a:r>
              <a:rPr lang="en-US" sz="2400" b="1" i="1" dirty="0">
                <a:solidFill>
                  <a:srgbClr val="00B050"/>
                </a:solidFill>
              </a:rPr>
              <a:t> multi </a:t>
            </a:r>
            <a:r>
              <a:rPr lang="en-US" sz="2400" b="1" i="1" dirty="0" smtClean="0">
                <a:solidFill>
                  <a:srgbClr val="00B050"/>
                </a:solidFill>
              </a:rPr>
              <a:t>media.</a:t>
            </a:r>
            <a:endParaRPr lang="en-US" sz="2400" b="1" i="1" dirty="0">
              <a:solidFill>
                <a:srgbClr val="00B050"/>
              </a:solidFill>
            </a:endParaRPr>
          </a:p>
          <a:p>
            <a:endParaRPr lang="en-US" sz="20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Rujukan</a:t>
            </a:r>
            <a:r>
              <a:rPr lang="en-US" sz="3200" dirty="0" smtClean="0"/>
              <a:t> (</a:t>
            </a:r>
            <a:r>
              <a:rPr lang="en-US" sz="3200" dirty="0" err="1" smtClean="0"/>
              <a:t>Buku</a:t>
            </a:r>
            <a:r>
              <a:rPr lang="en-US" sz="3200" dirty="0" smtClean="0"/>
              <a:t> </a:t>
            </a:r>
            <a:r>
              <a:rPr lang="en-US" sz="3200" dirty="0" err="1" smtClean="0"/>
              <a:t>Referensi</a:t>
            </a:r>
            <a:r>
              <a:rPr lang="en-US" sz="3200" dirty="0" smtClean="0"/>
              <a:t>)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Elvinaro</a:t>
            </a:r>
            <a:r>
              <a:rPr lang="en-US" sz="2400" dirty="0" smtClean="0"/>
              <a:t> </a:t>
            </a:r>
            <a:r>
              <a:rPr lang="en-US" sz="2400" dirty="0" err="1" smtClean="0"/>
              <a:t>Arianto</a:t>
            </a:r>
            <a:r>
              <a:rPr lang="en-US" sz="2400" dirty="0" smtClean="0"/>
              <a:t>, 2010,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Massa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Pengantar</a:t>
            </a:r>
            <a:r>
              <a:rPr lang="en-US" sz="2400" dirty="0" smtClean="0"/>
              <a:t>, </a:t>
            </a:r>
            <a:r>
              <a:rPr lang="en-US" sz="2400" dirty="0" err="1" smtClean="0"/>
              <a:t>Simbiosa</a:t>
            </a:r>
            <a:r>
              <a:rPr lang="en-US" sz="2400" dirty="0" smtClean="0"/>
              <a:t>, Bandung.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Werner &amp; James Tankard,2000, Communications Theories, Origin, methods and uses in the mass media, </a:t>
            </a:r>
            <a:r>
              <a:rPr lang="en-US" sz="2400" dirty="0" err="1" smtClean="0"/>
              <a:t>longmann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littleJhon</a:t>
            </a:r>
            <a:r>
              <a:rPr lang="en-US" sz="2400" dirty="0" smtClean="0"/>
              <a:t> &amp; Kate Moss,2013. Theories of Human Communication, </a:t>
            </a:r>
            <a:r>
              <a:rPr lang="en-US" sz="2400" dirty="0" err="1" smtClean="0"/>
              <a:t>ed</a:t>
            </a:r>
            <a:r>
              <a:rPr lang="en-US" sz="2400" dirty="0" smtClean="0"/>
              <a:t> 3, </a:t>
            </a:r>
            <a:r>
              <a:rPr lang="en-US" sz="2400" dirty="0" err="1" smtClean="0"/>
              <a:t>Salemba</a:t>
            </a:r>
            <a:r>
              <a:rPr lang="en-US" sz="2400" dirty="0" smtClean="0"/>
              <a:t> </a:t>
            </a:r>
            <a:r>
              <a:rPr lang="en-US" sz="2400" dirty="0" err="1" smtClean="0"/>
              <a:t>Humanika</a:t>
            </a:r>
            <a:r>
              <a:rPr lang="en-US" sz="2400" dirty="0" smtClean="0"/>
              <a:t>, UI-Jakarta.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Shirley </a:t>
            </a:r>
            <a:r>
              <a:rPr lang="en-US" sz="2400" dirty="0" err="1" smtClean="0"/>
              <a:t>Biagi</a:t>
            </a:r>
            <a:r>
              <a:rPr lang="en-US" sz="2400" dirty="0" smtClean="0"/>
              <a:t>, 2012. Media Impact, </a:t>
            </a:r>
            <a:r>
              <a:rPr lang="en-US" sz="2400" dirty="0" err="1" smtClean="0"/>
              <a:t>Pengantar</a:t>
            </a:r>
            <a:r>
              <a:rPr lang="en-US" sz="2400" dirty="0" smtClean="0"/>
              <a:t> Media Massa, </a:t>
            </a:r>
            <a:r>
              <a:rPr lang="en-US" sz="2400" dirty="0" err="1" smtClean="0"/>
              <a:t>Salemba</a:t>
            </a:r>
            <a:r>
              <a:rPr lang="en-US" sz="2400" dirty="0" smtClean="0"/>
              <a:t> </a:t>
            </a:r>
            <a:r>
              <a:rPr lang="en-US" sz="2400" dirty="0" err="1" smtClean="0"/>
              <a:t>Humanika</a:t>
            </a:r>
            <a:r>
              <a:rPr lang="en-US" sz="2400" dirty="0" smtClean="0"/>
              <a:t>, UI-Jakarta.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Jalaluddin</a:t>
            </a:r>
            <a:r>
              <a:rPr lang="en-US" sz="2400" dirty="0" smtClean="0"/>
              <a:t> </a:t>
            </a:r>
            <a:r>
              <a:rPr lang="en-US" sz="2400" dirty="0" err="1" smtClean="0"/>
              <a:t>Rakhmat</a:t>
            </a:r>
            <a:r>
              <a:rPr lang="en-US" sz="2400" dirty="0" smtClean="0"/>
              <a:t>, 2010. </a:t>
            </a:r>
            <a:r>
              <a:rPr lang="en-US" sz="2400" dirty="0" err="1" smtClean="0"/>
              <a:t>Psikologi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Remaja</a:t>
            </a:r>
            <a:r>
              <a:rPr lang="en-US" sz="2400" dirty="0" smtClean="0"/>
              <a:t> </a:t>
            </a:r>
            <a:r>
              <a:rPr lang="en-US" sz="2400" dirty="0" err="1" smtClean="0"/>
              <a:t>Rosdakarya</a:t>
            </a:r>
            <a:r>
              <a:rPr lang="en-US" sz="2400" dirty="0" smtClean="0"/>
              <a:t>, Bandung.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KM </a:t>
            </a:r>
            <a:r>
              <a:rPr lang="en-US" sz="2400" dirty="0" err="1" smtClean="0"/>
              <a:t>Nuruddin</a:t>
            </a:r>
            <a:r>
              <a:rPr lang="en-US" sz="2400" dirty="0" smtClean="0"/>
              <a:t>, 2003.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Massa, </a:t>
            </a:r>
            <a:r>
              <a:rPr lang="en-US" sz="2400" dirty="0" err="1" smtClean="0"/>
              <a:t>Cespur</a:t>
            </a:r>
            <a:r>
              <a:rPr lang="en-US" sz="2400" dirty="0" smtClean="0"/>
              <a:t>, Malang, </a:t>
            </a:r>
            <a:r>
              <a:rPr lang="en-US" sz="2400" dirty="0" err="1" smtClean="0"/>
              <a:t>terbaru</a:t>
            </a:r>
            <a:r>
              <a:rPr lang="en-US" sz="2400" dirty="0" smtClean="0"/>
              <a:t> </a:t>
            </a:r>
            <a:r>
              <a:rPr lang="en-US" sz="2400" dirty="0" err="1" smtClean="0"/>
              <a:t>terbitan</a:t>
            </a:r>
            <a:r>
              <a:rPr lang="en-US" sz="2400" dirty="0" smtClean="0"/>
              <a:t> </a:t>
            </a:r>
            <a:r>
              <a:rPr lang="en-US" sz="2400" dirty="0" err="1" smtClean="0"/>
              <a:t>Ghalia</a:t>
            </a:r>
            <a:r>
              <a:rPr lang="en-US" sz="2400" dirty="0" smtClean="0"/>
              <a:t>, Yogyakarta???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Aturan</a:t>
            </a:r>
            <a:r>
              <a:rPr lang="en-US" b="1" dirty="0" smtClean="0">
                <a:solidFill>
                  <a:srgbClr val="002060"/>
                </a:solidFill>
              </a:rPr>
              <a:t> main </a:t>
            </a:r>
            <a:r>
              <a:rPr lang="en-US" b="1" dirty="0" err="1" smtClean="0">
                <a:solidFill>
                  <a:srgbClr val="002060"/>
                </a:solidFill>
              </a:rPr>
              <a:t>perkuliahan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Hadir</a:t>
            </a:r>
            <a:r>
              <a:rPr lang="en-US" sz="2400" dirty="0" smtClean="0">
                <a:solidFill>
                  <a:srgbClr val="C00000"/>
                </a:solidFill>
              </a:rPr>
              <a:t> paling </a:t>
            </a:r>
            <a:r>
              <a:rPr lang="en-US" sz="2400" dirty="0" err="1" smtClean="0">
                <a:solidFill>
                  <a:srgbClr val="C00000"/>
                </a:solidFill>
              </a:rPr>
              <a:t>telat</a:t>
            </a:r>
            <a:r>
              <a:rPr lang="en-US" sz="2400" dirty="0" smtClean="0">
                <a:solidFill>
                  <a:srgbClr val="C00000"/>
                </a:solidFill>
              </a:rPr>
              <a:t> 30 </a:t>
            </a:r>
            <a:r>
              <a:rPr lang="en-US" sz="2400" dirty="0" err="1" smtClean="0">
                <a:solidFill>
                  <a:srgbClr val="C00000"/>
                </a:solidFill>
              </a:rPr>
              <a:t>menit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dari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jadwal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kuliah</a:t>
            </a:r>
            <a:r>
              <a:rPr lang="en-US" sz="2400" dirty="0" smtClean="0">
                <a:solidFill>
                  <a:srgbClr val="C00000"/>
                </a:solidFill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</a:rPr>
              <a:t>tercantum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maksa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masuk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jika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waktunya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udah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lewat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dari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toleransi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Kehadiran</a:t>
            </a:r>
            <a:r>
              <a:rPr lang="en-US" sz="2400" dirty="0" smtClean="0">
                <a:solidFill>
                  <a:srgbClr val="C00000"/>
                </a:solidFill>
              </a:rPr>
              <a:t> minimal 80% (</a:t>
            </a:r>
            <a:r>
              <a:rPr lang="en-US" sz="2400" dirty="0" err="1" smtClean="0">
                <a:solidFill>
                  <a:srgbClr val="C00000"/>
                </a:solidFill>
              </a:rPr>
              <a:t>izin,sakit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dll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maks</a:t>
            </a:r>
            <a:r>
              <a:rPr lang="en-US" sz="2400" dirty="0" smtClean="0">
                <a:solidFill>
                  <a:srgbClr val="C00000"/>
                </a:solidFill>
              </a:rPr>
              <a:t> 3 X).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Kehadiran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dibawah</a:t>
            </a:r>
            <a:r>
              <a:rPr lang="en-US" sz="2400" dirty="0" smtClean="0">
                <a:solidFill>
                  <a:srgbClr val="C00000"/>
                </a:solidFill>
              </a:rPr>
              <a:t> 80% </a:t>
            </a:r>
            <a:r>
              <a:rPr lang="en-US" sz="2400" dirty="0" err="1" smtClean="0">
                <a:solidFill>
                  <a:srgbClr val="C00000"/>
                </a:solidFill>
              </a:rPr>
              <a:t>nilai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keluar</a:t>
            </a:r>
            <a:r>
              <a:rPr lang="en-US" sz="2400" dirty="0" smtClean="0">
                <a:solidFill>
                  <a:srgbClr val="C00000"/>
                </a:solidFill>
              </a:rPr>
              <a:t>/</a:t>
            </a:r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diproses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err="1" smtClean="0">
                <a:solidFill>
                  <a:srgbClr val="C00000"/>
                </a:solidFill>
              </a:rPr>
              <a:t>Kehadiran</a:t>
            </a:r>
            <a:r>
              <a:rPr lang="en-US" sz="2400" dirty="0" smtClean="0">
                <a:solidFill>
                  <a:srgbClr val="C00000"/>
                </a:solidFill>
              </a:rPr>
              <a:t> 100% </a:t>
            </a:r>
            <a:r>
              <a:rPr lang="en-US" sz="2400" dirty="0" err="1" smtClean="0">
                <a:solidFill>
                  <a:srgbClr val="C00000"/>
                </a:solidFill>
              </a:rPr>
              <a:t>pasti</a:t>
            </a:r>
            <a:r>
              <a:rPr lang="en-US" sz="2400" dirty="0" smtClean="0">
                <a:solidFill>
                  <a:srgbClr val="C00000"/>
                </a:solidFill>
              </a:rPr>
              <a:t> lulus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Ada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studytour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kunjungan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</a:t>
            </a:r>
            <a:r>
              <a:rPr lang="en-US" sz="2400" dirty="0" smtClean="0">
                <a:solidFill>
                  <a:srgbClr val="C00000"/>
                </a:solidFill>
              </a:rPr>
              <a:t> media </a:t>
            </a:r>
            <a:r>
              <a:rPr lang="en-US" sz="2400" dirty="0" err="1" smtClean="0">
                <a:solidFill>
                  <a:srgbClr val="C00000"/>
                </a:solidFill>
              </a:rPr>
              <a:t>massa</a:t>
            </a:r>
            <a:r>
              <a:rPr lang="en-US" sz="2400" dirty="0" smtClean="0">
                <a:solidFill>
                  <a:srgbClr val="C00000"/>
                </a:solidFill>
              </a:rPr>
              <a:t> (</a:t>
            </a:r>
            <a:r>
              <a:rPr lang="en-US" sz="2400" dirty="0" err="1" smtClean="0">
                <a:solidFill>
                  <a:srgbClr val="C00000"/>
                </a:solidFill>
              </a:rPr>
              <a:t>cetak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elektronik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Berperilaku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sopan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koperatif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maupun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luar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kelas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err="1" smtClean="0">
                <a:solidFill>
                  <a:srgbClr val="C00000"/>
                </a:solidFill>
              </a:rPr>
              <a:t>Aturan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lainnya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mengikuti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aturan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universitas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err="1" smtClean="0">
                <a:solidFill>
                  <a:srgbClr val="C00000"/>
                </a:solidFill>
              </a:rPr>
              <a:t>Unsur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penilaian</a:t>
            </a:r>
            <a:r>
              <a:rPr lang="en-US" sz="2400" dirty="0" smtClean="0">
                <a:solidFill>
                  <a:srgbClr val="C00000"/>
                </a:solidFill>
              </a:rPr>
              <a:t> : UTS (25) + UAS(30) + </a:t>
            </a:r>
            <a:r>
              <a:rPr lang="en-US" sz="2400" dirty="0" err="1" smtClean="0">
                <a:solidFill>
                  <a:srgbClr val="C00000"/>
                </a:solidFill>
              </a:rPr>
              <a:t>Kuiz</a:t>
            </a:r>
            <a:r>
              <a:rPr lang="en-US" sz="2400" dirty="0" smtClean="0">
                <a:solidFill>
                  <a:srgbClr val="C00000"/>
                </a:solidFill>
              </a:rPr>
              <a:t>(10) + </a:t>
            </a:r>
            <a:r>
              <a:rPr lang="en-US" sz="2400" dirty="0" err="1" smtClean="0">
                <a:solidFill>
                  <a:srgbClr val="C00000"/>
                </a:solidFill>
              </a:rPr>
              <a:t>Tugas</a:t>
            </a:r>
            <a:r>
              <a:rPr lang="en-US" sz="2400" dirty="0" smtClean="0">
                <a:solidFill>
                  <a:srgbClr val="C00000"/>
                </a:solidFill>
              </a:rPr>
              <a:t>(10) + </a:t>
            </a:r>
            <a:r>
              <a:rPr lang="en-US" sz="2400" dirty="0" err="1" smtClean="0">
                <a:solidFill>
                  <a:srgbClr val="C00000"/>
                </a:solidFill>
              </a:rPr>
              <a:t>StudyTour</a:t>
            </a:r>
            <a:r>
              <a:rPr lang="en-US" sz="2400" dirty="0" smtClean="0">
                <a:solidFill>
                  <a:srgbClr val="C00000"/>
                </a:solidFill>
              </a:rPr>
              <a:t>(20) + </a:t>
            </a:r>
            <a:r>
              <a:rPr lang="en-US" sz="2400" dirty="0" err="1" smtClean="0">
                <a:solidFill>
                  <a:srgbClr val="C00000"/>
                </a:solidFill>
              </a:rPr>
              <a:t>Attitude,Kehadiran</a:t>
            </a:r>
            <a:r>
              <a:rPr lang="en-US" sz="2400" dirty="0" smtClean="0">
                <a:solidFill>
                  <a:srgbClr val="C00000"/>
                </a:solidFill>
              </a:rPr>
              <a:t> (5)  = 100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108</TotalTime>
  <Words>253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 Komunikasi Massa ( 3 SKS) dosen : Drs. Manap Solihat, M.Si. Email : manafff@yahoo.com </vt:lpstr>
      <vt:lpstr>Rujukan (Buku Referensi) :</vt:lpstr>
      <vt:lpstr>Aturan main perkuliahan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Komunikasi Massa ( 3 SKS) dosen : Drs. Manap Solihat, M.Si. Email : manafff@yahoo.com </dc:title>
  <dc:creator>manap</dc:creator>
  <cp:lastModifiedBy>manap</cp:lastModifiedBy>
  <cp:revision>10</cp:revision>
  <dcterms:created xsi:type="dcterms:W3CDTF">2016-02-14T13:34:23Z</dcterms:created>
  <dcterms:modified xsi:type="dcterms:W3CDTF">2016-02-14T15:23:16Z</dcterms:modified>
</cp:coreProperties>
</file>