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6" r:id="rId2"/>
    <p:sldId id="257" r:id="rId3"/>
    <p:sldId id="258" r:id="rId4"/>
    <p:sldId id="265" r:id="rId5"/>
    <p:sldId id="260" r:id="rId6"/>
    <p:sldId id="262" r:id="rId7"/>
    <p:sldId id="263" r:id="rId8"/>
    <p:sldId id="267" r:id="rId9"/>
    <p:sldId id="269" r:id="rId10"/>
    <p:sldId id="270" r:id="rId11"/>
    <p:sldId id="271" r:id="rId12"/>
    <p:sldId id="264" r:id="rId13"/>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86" d="100"/>
          <a:sy n="86" d="100"/>
        </p:scale>
        <p:origin x="798" y="6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3/21/2019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422899065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84097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extLst>
      <p:ext uri="{BB962C8B-B14F-4D97-AF65-F5344CB8AC3E}">
        <p14:creationId xmlns:p14="http://schemas.microsoft.com/office/powerpoint/2010/main" val="1346999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extLst>
      <p:ext uri="{BB962C8B-B14F-4D97-AF65-F5344CB8AC3E}">
        <p14:creationId xmlns:p14="http://schemas.microsoft.com/office/powerpoint/2010/main" val="281458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extLst>
      <p:ext uri="{BB962C8B-B14F-4D97-AF65-F5344CB8AC3E}">
        <p14:creationId xmlns:p14="http://schemas.microsoft.com/office/powerpoint/2010/main" val="404439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extLst>
      <p:ext uri="{BB962C8B-B14F-4D97-AF65-F5344CB8AC3E}">
        <p14:creationId xmlns:p14="http://schemas.microsoft.com/office/powerpoint/2010/main" val="3526837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extLst>
      <p:ext uri="{BB962C8B-B14F-4D97-AF65-F5344CB8AC3E}">
        <p14:creationId xmlns:p14="http://schemas.microsoft.com/office/powerpoint/2010/main" val="1011350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12</a:t>
            </a:fld>
            <a:endParaRPr lang="en-US"/>
          </a:p>
        </p:txBody>
      </p:sp>
    </p:spTree>
    <p:extLst>
      <p:ext uri="{BB962C8B-B14F-4D97-AF65-F5344CB8AC3E}">
        <p14:creationId xmlns:p14="http://schemas.microsoft.com/office/powerpoint/2010/main" val="69345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D173811C-744A-4958-B762-F92682F336CF}" type="datetime1">
              <a:rPr lang="en-US" smtClean="0">
                <a:solidFill>
                  <a:srgbClr val="FFFFFF"/>
                </a:solidFill>
              </a:rPr>
              <a:t>3/21/2019</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r>
              <a:rPr lang="pl-PL" smtClean="0">
                <a:solidFill>
                  <a:schemeClr val="tx2"/>
                </a:solidFill>
              </a:rPr>
              <a:t>Materi Kewarganegaraan By Tatik Rohmawati, S.IP.,M.Si</a:t>
            </a: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F18A88E6-B53F-4073-979C-0C04284693C4}" type="datetime1">
              <a:rPr lang="en-US" smtClean="0"/>
              <a:t>3/21/2019</a:t>
            </a:fld>
            <a:endParaRPr lang="en-US"/>
          </a:p>
        </p:txBody>
      </p:sp>
      <p:sp>
        <p:nvSpPr>
          <p:cNvPr id="4" name="Rectangle 3"/>
          <p:cNvSpPr>
            <a:spLocks noGrp="1"/>
          </p:cNvSpPr>
          <p:nvPr>
            <p:ph type="ftr" sz="quarter" idx="11"/>
          </p:nvPr>
        </p:nvSpPr>
        <p:spPr/>
        <p:txBody>
          <a:bodyPr/>
          <a:lstStyle>
            <a:extLst/>
          </a:lstStyle>
          <a:p>
            <a:r>
              <a:rPr lang="pl-PL" smtClean="0"/>
              <a:t>Materi Kewarganegaraan By Tatik Rohmawati, S.IP.,M.Si</a:t>
            </a:r>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5FB55B46-1931-49BB-89CB-D2583851795A}" type="datetime1">
              <a:rPr lang="en-US" smtClean="0"/>
              <a:t>3/21/2019</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r>
              <a:rPr lang="pl-PL" smtClean="0"/>
              <a:t>Materi Kewarganegaraan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375E230C-5BAA-4FFC-84B4-A04F5E102857}" type="datetime1">
              <a:rPr lang="en-US" smtClean="0"/>
              <a:t>3/21/2019</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r>
              <a:rPr lang="pl-PL" smtClean="0"/>
              <a:t>Materi Kewarganegaraan By Tatik Rohmawati, S.IP.,M.Si</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9975BB17-0857-4F76-9D83-60DC6C1E0A7F}" type="datetime1">
              <a:rPr lang="en-US" smtClean="0"/>
              <a:t>3/21/2019</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r>
              <a:rPr lang="pl-PL" smtClean="0"/>
              <a:t>Materi Kewarganegaraan By Tatik Rohmawati, S.IP.,M.Si</a:t>
            </a:r>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1AAEF2D8-7C2F-4C14-BA61-C0866A9548AF}" type="datetime1">
              <a:rPr lang="en-US" smtClean="0"/>
              <a:t>3/21/2019</a:t>
            </a:fld>
            <a:endParaRPr lang="en-US"/>
          </a:p>
        </p:txBody>
      </p:sp>
      <p:sp>
        <p:nvSpPr>
          <p:cNvPr id="4" name="Footer Placeholder 3"/>
          <p:cNvSpPr>
            <a:spLocks noGrp="1"/>
          </p:cNvSpPr>
          <p:nvPr>
            <p:ph type="ftr" sz="quarter" idx="11"/>
          </p:nvPr>
        </p:nvSpPr>
        <p:spPr/>
        <p:txBody>
          <a:bodyPr/>
          <a:lstStyle>
            <a:extLst/>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8305C7-188F-4B85-A93C-B26D66F1B143}" type="datetime1">
              <a:rPr lang="en-US" smtClean="0"/>
              <a:t>3/21/2019</a:t>
            </a:fld>
            <a:endParaRPr lang="en-US"/>
          </a:p>
        </p:txBody>
      </p:sp>
      <p:sp>
        <p:nvSpPr>
          <p:cNvPr id="3" name="Footer Placeholder 2"/>
          <p:cNvSpPr>
            <a:spLocks noGrp="1"/>
          </p:cNvSpPr>
          <p:nvPr>
            <p:ph type="ftr" sz="quarter" idx="11"/>
          </p:nvPr>
        </p:nvSpPr>
        <p:spPr/>
        <p:txBody>
          <a:bodyPr/>
          <a:lstStyle>
            <a:extLst/>
          </a:lstStyle>
          <a:p>
            <a:r>
              <a:rPr lang="pl-PL" smtClean="0"/>
              <a:t>Materi Kewarganegaraan By Tatik Rohmawati, S.IP.,M.Si</a:t>
            </a:r>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6134D2B1-AF3E-4804-8C2D-08E75D5C5FC9}" type="datetime1">
              <a:rPr lang="en-US" smtClean="0"/>
              <a:t>3/21/2019</a:t>
            </a:fld>
            <a:endParaRPr lang="en-US"/>
          </a:p>
        </p:txBody>
      </p:sp>
      <p:sp>
        <p:nvSpPr>
          <p:cNvPr id="6" name="Footer Placeholder 5"/>
          <p:cNvSpPr>
            <a:spLocks noGrp="1"/>
          </p:cNvSpPr>
          <p:nvPr>
            <p:ph type="ftr" sz="quarter" idx="11"/>
          </p:nvPr>
        </p:nvSpPr>
        <p:spPr/>
        <p:txBody>
          <a:bodyPr/>
          <a:lstStyle>
            <a:extLst/>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6B0CC36C-70BB-4906-90CD-51626FEA9FC8}" type="datetime1">
              <a:rPr lang="en-US" smtClean="0"/>
              <a:t>3/21/2019</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r>
              <a:rPr lang="pl-PL" smtClean="0"/>
              <a:t>Materi Kewarganegaraan By Tatik Rohmawati, S.IP.,M.Si</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l="-7000" r="-7000"/>
          </a:stretch>
        </a:blip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C0AFA3C4-6074-4551-AC63-992A76A74A64}" type="datetime1">
              <a:rPr lang="en-US" smtClean="0"/>
              <a:t>3/21/2019</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r>
              <a:rPr lang="pl-PL" sz="1400" smtClean="0">
                <a:solidFill>
                  <a:schemeClr val="tx2"/>
                </a:solidFill>
              </a:rPr>
              <a:t>Materi Kewarganegaraan By Tatik Rohmawati, S.IP.,M.Si</a:t>
            </a: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28600" y="1123950"/>
            <a:ext cx="5410200" cy="990600"/>
          </a:xfrm>
        </p:spPr>
        <p:txBody>
          <a:bodyPr>
            <a:normAutofit/>
          </a:bodyPr>
          <a:lstStyle>
            <a:extLst/>
          </a:lstStyle>
          <a:p>
            <a:pPr algn="ctr"/>
            <a:r>
              <a:rPr lang="en-US" sz="3600" dirty="0" smtClean="0">
                <a:solidFill>
                  <a:schemeClr val="accent1"/>
                </a:solidFill>
              </a:rPr>
              <a:t>DEMOKRASI</a:t>
            </a:r>
            <a:r>
              <a:rPr lang="id-ID" sz="3600" dirty="0" smtClean="0">
                <a:solidFill>
                  <a:schemeClr val="accent1"/>
                </a:solidFill>
              </a:rPr>
              <a:t> INDONESIA</a:t>
            </a:r>
            <a:endParaRPr lang="en-US" sz="3600" dirty="0">
              <a:solidFill>
                <a:schemeClr val="bg1"/>
              </a:solidFill>
            </a:endParaRPr>
          </a:p>
        </p:txBody>
      </p:sp>
      <p:sp>
        <p:nvSpPr>
          <p:cNvPr id="5" name="Rectangle 4"/>
          <p:cNvSpPr>
            <a:spLocks noGrp="1"/>
          </p:cNvSpPr>
          <p:nvPr>
            <p:ph type="subTitle" idx="1"/>
          </p:nvPr>
        </p:nvSpPr>
        <p:spPr>
          <a:xfrm>
            <a:off x="457200" y="2495550"/>
            <a:ext cx="4229100" cy="819150"/>
          </a:xfrm>
        </p:spPr>
        <p:txBody>
          <a:bodyPr>
            <a:noAutofit/>
          </a:bodyPr>
          <a:lstStyle>
            <a:extLst/>
          </a:lstStyle>
          <a:p>
            <a:pPr algn="ctr">
              <a:defRPr/>
            </a:pPr>
            <a:r>
              <a:rPr lang="en-US" sz="1800" b="1" dirty="0">
                <a:solidFill>
                  <a:schemeClr val="bg2"/>
                </a:solidFill>
              </a:rPr>
              <a:t>	</a:t>
            </a:r>
            <a:r>
              <a:rPr lang="en-US" sz="1800" b="1" dirty="0" err="1">
                <a:solidFill>
                  <a:schemeClr val="bg2"/>
                </a:solidFill>
              </a:rPr>
              <a:t>Disampaikan</a:t>
            </a:r>
            <a:r>
              <a:rPr lang="en-US" sz="1800" b="1" dirty="0">
                <a:solidFill>
                  <a:schemeClr val="bg2"/>
                </a:solidFill>
              </a:rPr>
              <a:t> </a:t>
            </a:r>
            <a:r>
              <a:rPr lang="en-US" sz="1800" b="1" dirty="0" err="1">
                <a:solidFill>
                  <a:schemeClr val="bg2"/>
                </a:solidFill>
              </a:rPr>
              <a:t>pada</a:t>
            </a:r>
            <a:r>
              <a:rPr lang="en-US" sz="1800" b="1" dirty="0">
                <a:solidFill>
                  <a:schemeClr val="bg2"/>
                </a:solidFill>
              </a:rPr>
              <a:t> Mata </a:t>
            </a:r>
            <a:r>
              <a:rPr lang="en-US" sz="1800" b="1" dirty="0" err="1">
                <a:solidFill>
                  <a:schemeClr val="bg2"/>
                </a:solidFill>
              </a:rPr>
              <a:t>Kuliah</a:t>
            </a:r>
            <a:r>
              <a:rPr lang="en-US" sz="1800" b="1" dirty="0">
                <a:solidFill>
                  <a:schemeClr val="bg2"/>
                </a:solidFill>
              </a:rPr>
              <a:t> </a:t>
            </a:r>
            <a:r>
              <a:rPr lang="en-US" sz="1800" b="1" dirty="0" err="1">
                <a:solidFill>
                  <a:schemeClr val="bg2"/>
                </a:solidFill>
              </a:rPr>
              <a:t>Kewarganegaraan</a:t>
            </a:r>
            <a:r>
              <a:rPr lang="en-US" sz="1800" b="1" dirty="0">
                <a:solidFill>
                  <a:schemeClr val="bg2"/>
                </a:solidFill>
              </a:rPr>
              <a:t> </a:t>
            </a:r>
          </a:p>
          <a:p>
            <a:pPr algn="ctr">
              <a:defRPr/>
            </a:pPr>
            <a:r>
              <a:rPr lang="en-US" sz="1800" b="1" dirty="0" err="1">
                <a:solidFill>
                  <a:schemeClr val="bg2"/>
                </a:solidFill>
              </a:rPr>
              <a:t>Oleh</a:t>
            </a:r>
            <a:r>
              <a:rPr lang="en-US" sz="1800" b="1" dirty="0">
                <a:solidFill>
                  <a:schemeClr val="bg2"/>
                </a:solidFill>
              </a:rPr>
              <a:t> : Tatik Rohmawati, S.IP.,</a:t>
            </a:r>
            <a:r>
              <a:rPr lang="en-US" sz="1800" b="1" dirty="0" err="1">
                <a:solidFill>
                  <a:schemeClr val="bg2"/>
                </a:solidFill>
              </a:rPr>
              <a:t>M.Si</a:t>
            </a:r>
            <a:endParaRPr lang="en-US" sz="1800" b="1" dirty="0">
              <a:solidFill>
                <a:schemeClr val="bg2"/>
              </a:solidFill>
            </a:endParaRPr>
          </a:p>
        </p:txBody>
      </p:sp>
      <p:sp>
        <p:nvSpPr>
          <p:cNvPr id="2" name="Date Placeholder 1"/>
          <p:cNvSpPr>
            <a:spLocks noGrp="1"/>
          </p:cNvSpPr>
          <p:nvPr>
            <p:ph type="dt" sz="half" idx="10"/>
          </p:nvPr>
        </p:nvSpPr>
        <p:spPr/>
        <p:txBody>
          <a:bodyPr/>
          <a:lstStyle/>
          <a:p>
            <a:pPr algn="ctr"/>
            <a:fld id="{5D0A892C-AFF5-4D83-AEBE-14556E90BD9F}" type="datetime1">
              <a:rPr lang="en-US" smtClean="0">
                <a:solidFill>
                  <a:srgbClr val="FFFFFF"/>
                </a:solidFill>
              </a:rPr>
              <a:t>3/21/2019</a:t>
            </a:fld>
            <a:endParaRPr lang="en-US" sz="2000" dirty="0">
              <a:solidFill>
                <a:srgbClr val="FFFFFF"/>
              </a:solidFill>
            </a:endParaRPr>
          </a:p>
        </p:txBody>
      </p:sp>
      <p:sp>
        <p:nvSpPr>
          <p:cNvPr id="3" name="Footer Placeholder 2"/>
          <p:cNvSpPr>
            <a:spLocks noGrp="1"/>
          </p:cNvSpPr>
          <p:nvPr>
            <p:ph type="ftr" sz="quarter" idx="11"/>
          </p:nvPr>
        </p:nvSpPr>
        <p:spPr/>
        <p:txBody>
          <a:bodyPr/>
          <a:lstStyle/>
          <a:p>
            <a:pPr algn="r"/>
            <a:r>
              <a:rPr lang="pl-PL" smtClean="0">
                <a:solidFill>
                  <a:schemeClr val="tx2"/>
                </a:solidFill>
              </a:rPr>
              <a:t>Materi Kewarganegaraan By Tatik Rohmawati, S.IP.,M.Si</a:t>
            </a:r>
            <a:endParaRPr lang="en-US" dirty="0">
              <a:solidFill>
                <a:schemeClr val="tx2"/>
              </a:solidFill>
            </a:endParaRPr>
          </a:p>
        </p:txBody>
      </p:sp>
      <p:sp>
        <p:nvSpPr>
          <p:cNvPr id="6" name="Slide Number Placeholder 5"/>
          <p:cNvSpPr>
            <a:spLocks noGrp="1"/>
          </p:cNvSpPr>
          <p:nvPr>
            <p:ph type="sldNum" sz="quarter" idx="12"/>
          </p:nvPr>
        </p:nvSpPr>
        <p:spPr/>
        <p:txBody>
          <a:bodyPr>
            <a:normAutofit lnSpcReduction="10000"/>
          </a:bodyPr>
          <a:lstStyle/>
          <a:p>
            <a:fld id="{8F82E0A0-C266-4798-8C8F-B9F91E9DA37E}" type="slidenum">
              <a:rPr lang="en-US" smtClean="0">
                <a:solidFill>
                  <a:schemeClr val="tx2"/>
                </a:solidFill>
              </a:rPr>
              <a:pPr/>
              <a:t>1</a:t>
            </a:fld>
            <a:endParaRPr lang="en-US"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990600" lvl="1" indent="-533400" algn="just">
              <a:lnSpc>
                <a:spcPct val="90000"/>
              </a:lnSpc>
              <a:defRPr/>
            </a:pPr>
            <a:r>
              <a:rPr lang="id-ID" sz="1800" dirty="0"/>
              <a:t>Periode 1966-1998, masa Demokrasi Pancasila era Orde baru yang merupakan demokrasi konstitusional yang menonjolkan sistem presidensial. Landasan formal periode ini adalah Pancasila, UUD 1945 dan Ketetapan MPRS/MPR dalam rangka untuk meluruskan kembali penyelewengan terhadap UUD 1945 yang terjadi di masa Demokrasi Terpimpin. Namun dalam perkembangannya peran presiden semakin dominan terhadap lembaga-lembaga negara yang lain. </a:t>
            </a:r>
          </a:p>
        </p:txBody>
      </p:sp>
      <p:sp>
        <p:nvSpPr>
          <p:cNvPr id="5" name="Date Placeholder 4"/>
          <p:cNvSpPr>
            <a:spLocks noGrp="1"/>
          </p:cNvSpPr>
          <p:nvPr>
            <p:ph type="dt" sz="half" idx="15"/>
          </p:nvPr>
        </p:nvSpPr>
        <p:spPr/>
        <p:txBody>
          <a:bodyPr/>
          <a:lstStyle/>
          <a:p>
            <a:fld id="{C996505C-3C74-4FE3-8B7A-23CF6B182768}" type="datetime1">
              <a:rPr lang="en-US" smtClean="0"/>
              <a:t>3/21/2019</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10</a:t>
            </a:fld>
            <a:endParaRPr lang="en-US"/>
          </a:p>
        </p:txBody>
      </p:sp>
    </p:spTree>
    <p:extLst>
      <p:ext uri="{BB962C8B-B14F-4D97-AF65-F5344CB8AC3E}">
        <p14:creationId xmlns:p14="http://schemas.microsoft.com/office/powerpoint/2010/main" val="565457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342900" lvl="1" indent="-342900" algn="just">
              <a:buClr>
                <a:schemeClr val="hlink"/>
              </a:buClr>
              <a:buFont typeface="Wingdings" panose="05000000000000000000" pitchFamily="2" charset="2"/>
              <a:buChar char="q"/>
              <a:defRPr/>
            </a:pPr>
            <a:r>
              <a:rPr lang="id-ID" sz="2000" dirty="0"/>
              <a:t>Periode 1999-sekarang, masa Demokrasi Pancasila era reformasi dengan berakar pada kekuatan multi partai yang berusaha mengembalikan perimbangan kekuatan antar lembaga negara, antar eksekutif, legislatif dan yudikatif. Pada masa ini peran partai politik kembali menonjol, sehingga iklim demokrasi memperoleh nafas baru. Perkembangan berikutnya masih akan kita tunggu.</a:t>
            </a:r>
            <a:endParaRPr lang="en-US" sz="2000" dirty="0"/>
          </a:p>
          <a:p>
            <a:pPr marL="457200" indent="-457200" algn="just">
              <a:buFont typeface="Wingdings" panose="05000000000000000000" pitchFamily="2" charset="2"/>
              <a:buChar char="q"/>
              <a:defRPr/>
            </a:pPr>
            <a:endParaRPr lang="en-US" sz="2000" dirty="0"/>
          </a:p>
        </p:txBody>
      </p:sp>
      <p:sp>
        <p:nvSpPr>
          <p:cNvPr id="5" name="Date Placeholder 4"/>
          <p:cNvSpPr>
            <a:spLocks noGrp="1"/>
          </p:cNvSpPr>
          <p:nvPr>
            <p:ph type="dt" sz="half" idx="15"/>
          </p:nvPr>
        </p:nvSpPr>
        <p:spPr/>
        <p:txBody>
          <a:bodyPr/>
          <a:lstStyle/>
          <a:p>
            <a:fld id="{C996505C-3C74-4FE3-8B7A-23CF6B182768}" type="datetime1">
              <a:rPr lang="en-US" smtClean="0"/>
              <a:t>3/21/2019</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11</a:t>
            </a:fld>
            <a:endParaRPr lang="en-US"/>
          </a:p>
        </p:txBody>
      </p:sp>
    </p:spTree>
    <p:extLst>
      <p:ext uri="{BB962C8B-B14F-4D97-AF65-F5344CB8AC3E}">
        <p14:creationId xmlns:p14="http://schemas.microsoft.com/office/powerpoint/2010/main" val="11721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raight Connector 5"/>
          <p:cNvSpPr>
            <a:spLocks noChangeShapeType="1"/>
          </p:cNvSpPr>
          <p:nvPr/>
        </p:nvSpPr>
        <p:spPr bwMode="auto">
          <a:xfrm>
            <a:off x="0" y="4933950"/>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7" name="Oval 6"/>
          <p:cNvSpPr>
            <a:spLocks noChangeArrowheads="1"/>
          </p:cNvSpPr>
          <p:nvPr/>
        </p:nvSpPr>
        <p:spPr bwMode="auto">
          <a:xfrm>
            <a:off x="762000" y="1428750"/>
            <a:ext cx="3429000" cy="3124200"/>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id-ID" dirty="0" smtClean="0">
                <a:solidFill>
                  <a:schemeClr val="bg1"/>
                </a:solidFill>
                <a:latin typeface="Times New Roman" pitchFamily="18" charset="0"/>
                <a:cs typeface="Times New Roman" pitchFamily="18" charset="0"/>
              </a:rPr>
              <a:t>ALHAMDULILLAH..</a:t>
            </a:r>
            <a:endParaRPr lang="en-US" dirty="0">
              <a:solidFill>
                <a:schemeClr val="bg1"/>
              </a:solidFill>
              <a:latin typeface="Times New Roman" pitchFamily="18" charset="0"/>
              <a:cs typeface="Times New Roman" pitchFamily="18" charset="0"/>
            </a:endParaRPr>
          </a:p>
          <a:p>
            <a:pPr algn="ctr" fontAlgn="base">
              <a:spcBef>
                <a:spcPct val="0"/>
              </a:spcBef>
              <a:spcAft>
                <a:spcPct val="0"/>
              </a:spcAft>
            </a:pPr>
            <a:endParaRPr lang="en-US" altLang="x-none" sz="2400" dirty="0" smtClean="0">
              <a:solidFill>
                <a:schemeClr val="bg1"/>
              </a:solidFill>
              <a:latin typeface="Times New Roman" pitchFamily="18" charset="0"/>
              <a:cs typeface="Times New Roman" pitchFamily="18" charset="0"/>
            </a:endParaRPr>
          </a:p>
          <a:p>
            <a:pPr algn="ctr" fontAlgn="base">
              <a:spcBef>
                <a:spcPct val="0"/>
              </a:spcBef>
              <a:spcAft>
                <a:spcPct val="0"/>
              </a:spcAft>
            </a:pPr>
            <a:r>
              <a:rPr lang="en-US" altLang="x-none" sz="2400" b="1" dirty="0" smtClean="0">
                <a:solidFill>
                  <a:schemeClr val="bg1"/>
                </a:solidFill>
                <a:latin typeface="Times New Roman" pitchFamily="18" charset="0"/>
                <a:cs typeface="Times New Roman" pitchFamily="18" charset="0"/>
              </a:rPr>
              <a:t>TERIMAKASIH</a:t>
            </a:r>
          </a:p>
          <a:p>
            <a:pPr algn="ctr" fontAlgn="base">
              <a:spcBef>
                <a:spcPct val="0"/>
              </a:spcBef>
              <a:spcAft>
                <a:spcPct val="0"/>
              </a:spcAft>
            </a:pPr>
            <a:r>
              <a:rPr lang="en-US" altLang="x-none" sz="2400" b="1" dirty="0" smtClean="0">
                <a:solidFill>
                  <a:schemeClr val="bg1"/>
                </a:solidFill>
                <a:latin typeface="Times New Roman" pitchFamily="18" charset="0"/>
                <a:cs typeface="Times New Roman" pitchFamily="18" charset="0"/>
                <a:sym typeface="Wingdings" pitchFamily="2" charset="2"/>
              </a:rPr>
              <a:t></a:t>
            </a:r>
            <a:endParaRPr lang="en-US" altLang="x-none" sz="2400" b="1" dirty="0">
              <a:solidFill>
                <a:schemeClr val="bg1"/>
              </a:solidFill>
              <a:latin typeface="Times New Roman" pitchFamily="18" charset="0"/>
              <a:cs typeface="Times New Roman" pitchFamily="18" charset="0"/>
            </a:endParaRPr>
          </a:p>
        </p:txBody>
      </p:sp>
      <p:sp>
        <p:nvSpPr>
          <p:cNvPr id="28" name="Straight Connector 27"/>
          <p:cNvSpPr>
            <a:spLocks noChangeShapeType="1"/>
          </p:cNvSpPr>
          <p:nvPr/>
        </p:nvSpPr>
        <p:spPr bwMode="auto">
          <a:xfrm>
            <a:off x="0" y="4705350"/>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2" name="Date Placeholder 1"/>
          <p:cNvSpPr>
            <a:spLocks noGrp="1"/>
          </p:cNvSpPr>
          <p:nvPr>
            <p:ph type="dt" sz="half" idx="10"/>
          </p:nvPr>
        </p:nvSpPr>
        <p:spPr/>
        <p:txBody>
          <a:bodyPr/>
          <a:lstStyle/>
          <a:p>
            <a:fld id="{8DE8BB30-DF57-40D7-8F4C-C45B3098628D}" type="datetime1">
              <a:rPr lang="en-US" smtClean="0">
                <a:solidFill>
                  <a:schemeClr val="bg2"/>
                </a:solidFill>
              </a:rPr>
              <a:t>3/21/2019</a:t>
            </a:fld>
            <a:endParaRPr lang="en-US" dirty="0">
              <a:solidFill>
                <a:schemeClr val="bg2"/>
              </a:solidFill>
            </a:endParaRPr>
          </a:p>
        </p:txBody>
      </p:sp>
      <p:sp>
        <p:nvSpPr>
          <p:cNvPr id="3" name="Footer Placeholder 2"/>
          <p:cNvSpPr>
            <a:spLocks noGrp="1"/>
          </p:cNvSpPr>
          <p:nvPr>
            <p:ph type="ftr" sz="quarter" idx="11"/>
          </p:nvPr>
        </p:nvSpPr>
        <p:spPr/>
        <p:txBody>
          <a:bodyPr/>
          <a:lstStyle/>
          <a:p>
            <a:r>
              <a:rPr lang="pl-PL" dirty="0" smtClean="0">
                <a:solidFill>
                  <a:schemeClr val="bg2"/>
                </a:solidFill>
              </a:rPr>
              <a:t>Materi Kewarganegaraan By Tatik Rohmawati, S.IP.,M.Si</a:t>
            </a:r>
            <a:endParaRPr lang="en-US" dirty="0">
              <a:solidFill>
                <a:schemeClr val="bg2"/>
              </a:solidFill>
            </a:endParaRPr>
          </a:p>
        </p:txBody>
      </p:sp>
      <p:sp>
        <p:nvSpPr>
          <p:cNvPr id="4" name="Slide Number Placeholder 3"/>
          <p:cNvSpPr>
            <a:spLocks noGrp="1"/>
          </p:cNvSpPr>
          <p:nvPr>
            <p:ph type="sldNum" sz="quarter" idx="12"/>
          </p:nvPr>
        </p:nvSpPr>
        <p:spPr/>
        <p:txBody>
          <a:bodyPr>
            <a:normAutofit lnSpcReduction="10000"/>
          </a:bodyPr>
          <a:lstStyle/>
          <a:p>
            <a:fld id="{A3F7CB7D-F184-43C7-B6FD-03D728E1BBFF}" type="slidenum">
              <a:rPr lang="en-US" smtClean="0">
                <a:solidFill>
                  <a:schemeClr val="bg2"/>
                </a:solidFill>
              </a:rPr>
              <a:pPr/>
              <a:t>12</a:t>
            </a:fld>
            <a:endParaRPr lang="en-US" dirty="0">
              <a:solidFill>
                <a:schemeClr val="bg2"/>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4419600" cy="1123950"/>
          </a:xfrm>
        </p:spPr>
        <p:txBody>
          <a:bodyPr>
            <a:normAutofit/>
          </a:bodyPr>
          <a:lstStyle>
            <a:extLst/>
          </a:lstStyle>
          <a:p>
            <a:pPr algn="ctr"/>
            <a:r>
              <a:rPr lang="id-ID" sz="2800" b="1" dirty="0" smtClean="0">
                <a:solidFill>
                  <a:schemeClr val="tx1"/>
                </a:solidFill>
                <a:latin typeface="Times New Roman" pitchFamily="18" charset="0"/>
                <a:cs typeface="Times New Roman" pitchFamily="18" charset="0"/>
              </a:rPr>
              <a:t>ARTI DEMOKRASI</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SECARA UMUM</a:t>
            </a:r>
            <a:endParaRPr lang="en-US" sz="2800" dirty="0">
              <a:solidFill>
                <a:schemeClr val="tx1"/>
              </a:solidFill>
              <a:latin typeface="Times New Roman" pitchFamily="18" charset="0"/>
              <a:cs typeface="Times New Roman" pitchFamily="18" charset="0"/>
            </a:endParaRPr>
          </a:p>
        </p:txBody>
      </p:sp>
      <p:sp>
        <p:nvSpPr>
          <p:cNvPr id="3" name="Rectangle 2"/>
          <p:cNvSpPr>
            <a:spLocks noGrp="1"/>
          </p:cNvSpPr>
          <p:nvPr>
            <p:ph sz="quarter" idx="13"/>
          </p:nvPr>
        </p:nvSpPr>
        <p:spPr>
          <a:xfrm>
            <a:off x="76200" y="1657351"/>
            <a:ext cx="5105400" cy="2133600"/>
          </a:xfrm>
        </p:spPr>
        <p:txBody>
          <a:bodyPr>
            <a:noAutofit/>
          </a:bodyPr>
          <a:lstStyle>
            <a:extLst/>
          </a:lstStyle>
          <a:p>
            <a:pPr algn="just">
              <a:buNone/>
            </a:pPr>
            <a:r>
              <a:rPr lang="en-US" sz="2800" dirty="0" smtClean="0"/>
              <a:t>	</a:t>
            </a:r>
            <a:r>
              <a:rPr lang="id-ID" altLang="en-US" sz="2800" dirty="0"/>
              <a:t>Secara etimotogi demokrasi berasal dari kata </a:t>
            </a:r>
            <a:r>
              <a:rPr lang="id-ID" altLang="en-US" sz="2800" i="1" dirty="0"/>
              <a:t>demos </a:t>
            </a:r>
            <a:r>
              <a:rPr lang="id-ID" altLang="en-US" sz="2800" dirty="0"/>
              <a:t>yang berarti rakyat dan </a:t>
            </a:r>
            <a:endParaRPr lang="en-US" altLang="en-US" sz="2800" dirty="0"/>
          </a:p>
          <a:p>
            <a:pPr algn="just">
              <a:buNone/>
            </a:pPr>
            <a:r>
              <a:rPr lang="en-US" altLang="en-US" sz="2800" dirty="0"/>
              <a:t>	</a:t>
            </a:r>
            <a:r>
              <a:rPr lang="id-ID" altLang="en-US" sz="2800" i="1" dirty="0"/>
              <a:t>kratos </a:t>
            </a:r>
            <a:r>
              <a:rPr lang="id-ID" altLang="en-US" sz="2800" dirty="0"/>
              <a:t>atau </a:t>
            </a:r>
            <a:r>
              <a:rPr lang="id-ID" altLang="en-US" sz="2800" i="1" dirty="0"/>
              <a:t>kratein </a:t>
            </a:r>
            <a:r>
              <a:rPr lang="id-ID" altLang="en-US" sz="2800" dirty="0"/>
              <a:t>yang berarti</a:t>
            </a:r>
            <a:r>
              <a:rPr lang="en-US" altLang="en-US" sz="2800" dirty="0"/>
              <a:t> </a:t>
            </a:r>
            <a:r>
              <a:rPr lang="id-ID" altLang="en-US" sz="2800" dirty="0"/>
              <a:t>kekuasaan. Jadi demokrasi adalah ‘kekuasaan rakyat”.</a:t>
            </a:r>
            <a:endParaRPr lang="en-US" altLang="en-US" sz="2800" dirty="0"/>
          </a:p>
        </p:txBody>
      </p:sp>
      <p:sp>
        <p:nvSpPr>
          <p:cNvPr id="5" name="Date Placeholder 4"/>
          <p:cNvSpPr>
            <a:spLocks noGrp="1"/>
          </p:cNvSpPr>
          <p:nvPr>
            <p:ph type="dt" sz="half" idx="15"/>
          </p:nvPr>
        </p:nvSpPr>
        <p:spPr/>
        <p:txBody>
          <a:bodyPr/>
          <a:lstStyle/>
          <a:p>
            <a:fld id="{B239A843-1222-4F27-937C-25F6E8034A72}" type="datetime1">
              <a:rPr lang="en-US" smtClean="0"/>
              <a:t>3/21/2019</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76200" y="0"/>
            <a:ext cx="4953000" cy="1123950"/>
          </a:xfrm>
        </p:spPr>
        <p:txBody>
          <a:bodyPr>
            <a:normAutofit/>
          </a:bodyPr>
          <a:lstStyle>
            <a:extLst/>
          </a:lstStyle>
          <a:p>
            <a:pPr algn="ctr"/>
            <a:r>
              <a:rPr lang="id-ID" sz="2800" b="1" dirty="0" smtClean="0">
                <a:solidFill>
                  <a:schemeClr val="tx1"/>
                </a:solidFill>
                <a:latin typeface="Times New Roman" pitchFamily="18" charset="0"/>
                <a:cs typeface="Times New Roman" pitchFamily="18" charset="0"/>
              </a:rPr>
              <a:t>PENGERTIAN DEMOKRASI </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id-ID" sz="2800" b="1" dirty="0" smtClean="0">
                <a:solidFill>
                  <a:schemeClr val="tx1"/>
                </a:solidFill>
                <a:latin typeface="Times New Roman" pitchFamily="18" charset="0"/>
                <a:cs typeface="Times New Roman" pitchFamily="18" charset="0"/>
              </a:rPr>
              <a:t>MENURUT PARA AHLI</a:t>
            </a:r>
            <a:endParaRPr lang="en-US" sz="2800" dirty="0">
              <a:solidFill>
                <a:schemeClr val="tx1"/>
              </a:solidFill>
              <a:latin typeface="Times New Roman" pitchFamily="18" charset="0"/>
              <a:cs typeface="Times New Roman" pitchFamily="18" charset="0"/>
            </a:endParaRPr>
          </a:p>
        </p:txBody>
      </p:sp>
      <p:sp>
        <p:nvSpPr>
          <p:cNvPr id="3" name="Rectangle 2"/>
          <p:cNvSpPr>
            <a:spLocks noGrp="1"/>
          </p:cNvSpPr>
          <p:nvPr>
            <p:ph sz="quarter" idx="13"/>
          </p:nvPr>
        </p:nvSpPr>
        <p:spPr>
          <a:xfrm>
            <a:off x="228600" y="1657350"/>
            <a:ext cx="3886200" cy="3028805"/>
          </a:xfrm>
        </p:spPr>
        <p:txBody>
          <a:bodyPr anchor="ctr">
            <a:normAutofit fontScale="92500" lnSpcReduction="20000"/>
          </a:bodyPr>
          <a:lstStyle>
            <a:extLst/>
          </a:lstStyle>
          <a:p>
            <a:pPr marL="274320" lvl="1" algn="just"/>
            <a:r>
              <a:rPr lang="id-ID" sz="1800" dirty="0" smtClean="0">
                <a:latin typeface="Times New Roman" pitchFamily="18" charset="0"/>
                <a:cs typeface="Times New Roman" pitchFamily="18" charset="0"/>
              </a:rPr>
              <a:t>Abraham Lincoln</a:t>
            </a:r>
            <a:endParaRPr lang="en-US" sz="1800" dirty="0" smtClean="0">
              <a:latin typeface="Times New Roman" pitchFamily="18" charset="0"/>
              <a:cs typeface="Times New Roman" pitchFamily="18" charset="0"/>
            </a:endParaRPr>
          </a:p>
          <a:p>
            <a:pPr marL="274320" lvl="1" algn="just">
              <a:buNone/>
            </a:pPr>
            <a:r>
              <a:rPr lang="en-US" sz="1800" dirty="0" smtClean="0">
                <a:latin typeface="Times New Roman" pitchFamily="18" charset="0"/>
                <a:cs typeface="Times New Roman" pitchFamily="18" charset="0"/>
              </a:rPr>
              <a:t>	D</a:t>
            </a:r>
            <a:r>
              <a:rPr lang="id-ID" sz="1800" dirty="0" smtClean="0">
                <a:latin typeface="Times New Roman" pitchFamily="18" charset="0"/>
                <a:cs typeface="Times New Roman" pitchFamily="18" charset="0"/>
              </a:rPr>
              <a:t>emokrasi adalah pemerintahan dari, oleh dan untuk rakyat.</a:t>
            </a:r>
            <a:r>
              <a:rPr lang="en-US" sz="1800" dirty="0" smtClean="0">
                <a:latin typeface="Times New Roman" pitchFamily="18" charset="0"/>
                <a:cs typeface="Times New Roman" pitchFamily="18" charset="0"/>
              </a:rPr>
              <a:t>Widescreen adds drama to graphics and images.</a:t>
            </a:r>
          </a:p>
          <a:p>
            <a:pPr marL="274320" lvl="1" algn="just">
              <a:buNone/>
            </a:pPr>
            <a:endParaRPr lang="en-US" sz="1800" dirty="0" smtClean="0">
              <a:latin typeface="Times New Roman" pitchFamily="18" charset="0"/>
              <a:cs typeface="Times New Roman" pitchFamily="18" charset="0"/>
            </a:endParaRPr>
          </a:p>
          <a:p>
            <a:pPr marL="274320" lvl="1" algn="just"/>
            <a:r>
              <a:rPr lang="id-ID" sz="1800" dirty="0" smtClean="0">
                <a:latin typeface="Times New Roman" pitchFamily="18" charset="0"/>
                <a:cs typeface="Times New Roman" pitchFamily="18" charset="0"/>
              </a:rPr>
              <a:t>Charles Costello, </a:t>
            </a:r>
            <a:endParaRPr lang="en-US" sz="1800" dirty="0" smtClean="0">
              <a:latin typeface="Times New Roman" pitchFamily="18" charset="0"/>
              <a:cs typeface="Times New Roman" pitchFamily="18" charset="0"/>
            </a:endParaRPr>
          </a:p>
          <a:p>
            <a:pPr marL="274320" lvl="1" algn="just">
              <a:buNone/>
            </a:pPr>
            <a:r>
              <a:rPr lang="en-US" sz="1800" dirty="0" smtClean="0">
                <a:latin typeface="Times New Roman" pitchFamily="18" charset="0"/>
                <a:cs typeface="Times New Roman" pitchFamily="18" charset="0"/>
              </a:rPr>
              <a:t>	D</a:t>
            </a:r>
            <a:r>
              <a:rPr lang="id-ID" sz="1800" dirty="0" smtClean="0">
                <a:latin typeface="Times New Roman" pitchFamily="18" charset="0"/>
                <a:cs typeface="Times New Roman" pitchFamily="18" charset="0"/>
              </a:rPr>
              <a:t>emokrasi adalah sistem sosial dan politik pemerintahan diri dengan kekuasaan-kekuasaan pemerintah yang dibatasi hukum dan kebiasaan untuk melindungi hak-hak perorangan warga negara.</a:t>
            </a:r>
            <a:endParaRPr lang="en-US" sz="1800" dirty="0" smtClean="0">
              <a:latin typeface="Times New Roman" pitchFamily="18" charset="0"/>
              <a:cs typeface="Times New Roman" pitchFamily="18" charset="0"/>
            </a:endParaRPr>
          </a:p>
          <a:p>
            <a:pPr marL="274320" lvl="1" algn="just"/>
            <a:endParaRPr lang="en-US" sz="1800" dirty="0" smtClean="0">
              <a:latin typeface="Times New Roman" pitchFamily="18" charset="0"/>
              <a:cs typeface="Times New Roman" pitchFamily="18" charset="0"/>
            </a:endParaRPr>
          </a:p>
        </p:txBody>
      </p:sp>
      <p:sp>
        <p:nvSpPr>
          <p:cNvPr id="6" name="Content Placeholder 5"/>
          <p:cNvSpPr>
            <a:spLocks noGrp="1"/>
          </p:cNvSpPr>
          <p:nvPr>
            <p:ph sz="quarter" idx="14"/>
          </p:nvPr>
        </p:nvSpPr>
        <p:spPr>
          <a:xfrm>
            <a:off x="4343400" y="3333750"/>
            <a:ext cx="4572000" cy="1194184"/>
          </a:xfrm>
        </p:spPr>
        <p:txBody>
          <a:bodyPr>
            <a:normAutofit/>
          </a:bodyPr>
          <a:lstStyle/>
          <a:p>
            <a:pPr algn="just">
              <a:buNone/>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Dapat disimpulkan pengertian demokrasi adalah bentuk pemerintahan yang berasal dari rakyat, dilakukan oleh rakyat, dan dipergunakan untuk kepentingan rakyat. </a:t>
            </a:r>
            <a:endParaRPr lang="en-US" sz="1800" dirty="0">
              <a:latin typeface="Times New Roman" pitchFamily="18" charset="0"/>
              <a:cs typeface="Times New Roman" pitchFamily="18" charset="0"/>
            </a:endParaRPr>
          </a:p>
        </p:txBody>
      </p:sp>
      <p:sp>
        <p:nvSpPr>
          <p:cNvPr id="4" name="Date Placeholder 3"/>
          <p:cNvSpPr>
            <a:spLocks noGrp="1"/>
          </p:cNvSpPr>
          <p:nvPr>
            <p:ph type="dt" sz="half" idx="15"/>
          </p:nvPr>
        </p:nvSpPr>
        <p:spPr/>
        <p:txBody>
          <a:bodyPr/>
          <a:lstStyle/>
          <a:p>
            <a:fld id="{B1F41AB1-3F53-427A-BC90-708E02B12414}" type="datetime1">
              <a:rPr lang="en-US" smtClean="0"/>
              <a:t>3/21/2019</a:t>
            </a:fld>
            <a:endParaRPr lang="en-US" dirty="0"/>
          </a:p>
        </p:txBody>
      </p:sp>
      <p:sp>
        <p:nvSpPr>
          <p:cNvPr id="5" name="Footer Placeholder 4"/>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352550"/>
            <a:ext cx="4191000" cy="1143000"/>
          </a:xfrm>
        </p:spPr>
        <p:txBody>
          <a:bodyPr>
            <a:noAutofit/>
          </a:bodyPr>
          <a:lstStyle/>
          <a:p>
            <a:pPr algn="just">
              <a:buNone/>
            </a:pP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Dalam negara demokrasi, kata demokrasi pada hakekatnya mengandung makna (Mas’oed, 1997) adalah partisipasi rakyat dalam penyelenggaraan. (partisipasi politik)</a:t>
            </a: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yaitu</a:t>
            </a: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
            </a:r>
            <a:br>
              <a:rPr lang="en-US" sz="1500" dirty="0" smtClean="0">
                <a:latin typeface="Times New Roman" pitchFamily="18" charset="0"/>
                <a:cs typeface="Times New Roman" pitchFamily="18" charset="0"/>
              </a:rPr>
            </a:br>
            <a:endParaRPr lang="en-US" sz="1500" dirty="0">
              <a:latin typeface="Times New Roman" pitchFamily="18" charset="0"/>
              <a:cs typeface="Times New Roman" pitchFamily="18" charset="0"/>
            </a:endParaRPr>
          </a:p>
        </p:txBody>
      </p:sp>
      <p:sp>
        <p:nvSpPr>
          <p:cNvPr id="6" name="Content Placeholder 5"/>
          <p:cNvSpPr>
            <a:spLocks noGrp="1"/>
          </p:cNvSpPr>
          <p:nvPr>
            <p:ph sz="quarter" idx="14"/>
          </p:nvPr>
        </p:nvSpPr>
        <p:spPr>
          <a:xfrm>
            <a:off x="381000" y="2419350"/>
            <a:ext cx="3886200" cy="2057400"/>
          </a:xfrm>
        </p:spPr>
        <p:txBody>
          <a:bodyPr>
            <a:noAutofit/>
          </a:bodyPr>
          <a:lstStyle/>
          <a:p>
            <a:pPr lvl="0" algn="just"/>
            <a:r>
              <a:rPr lang="id-ID" sz="1500" dirty="0" smtClean="0">
                <a:latin typeface="Times New Roman" pitchFamily="18" charset="0"/>
                <a:cs typeface="Times New Roman" pitchFamily="18" charset="0"/>
              </a:rPr>
              <a:t>Penduduk ikut pemilu</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hadir dalam rapat selama 5 tahun terakhir</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ikut kampantye pemilu</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jadi anggota parpol dan hormas</a:t>
            </a:r>
            <a:endParaRPr lang="en-US" sz="1500" dirty="0" smtClean="0">
              <a:latin typeface="Times New Roman" pitchFamily="18" charset="0"/>
              <a:cs typeface="Times New Roman" pitchFamily="18" charset="0"/>
            </a:endParaRPr>
          </a:p>
          <a:p>
            <a:pPr algn="just"/>
            <a:r>
              <a:rPr lang="id-ID" sz="1500" dirty="0" smtClean="0">
                <a:latin typeface="Times New Roman" pitchFamily="18" charset="0"/>
                <a:cs typeface="Times New Roman" pitchFamily="18" charset="0"/>
              </a:rPr>
              <a:t>Penduduk komunikasi langsung dengan pejabat pemerintah.</a:t>
            </a:r>
            <a:endParaRPr lang="en-US" sz="1500" dirty="0">
              <a:latin typeface="Times New Roman" pitchFamily="18" charset="0"/>
              <a:cs typeface="Times New Roman" pitchFamily="18" charset="0"/>
            </a:endParaRPr>
          </a:p>
        </p:txBody>
      </p:sp>
      <p:sp>
        <p:nvSpPr>
          <p:cNvPr id="8" name="Content Placeholder 5"/>
          <p:cNvSpPr txBox="1">
            <a:spLocks/>
          </p:cNvSpPr>
          <p:nvPr/>
        </p:nvSpPr>
        <p:spPr>
          <a:xfrm>
            <a:off x="5029200" y="3181350"/>
            <a:ext cx="3886200" cy="1143000"/>
          </a:xfrm>
          <a:prstGeom prst="rect">
            <a:avLst/>
          </a:prstGeom>
        </p:spPr>
        <p:txBody>
          <a:bodyPr vert="horz">
            <a:noAutofit/>
          </a:bodyPr>
          <a:lstStyle/>
          <a:p>
            <a:pPr algn="just"/>
            <a:r>
              <a:rPr lang="id-ID" sz="1600" dirty="0" smtClean="0">
                <a:latin typeface="Times New Roman" pitchFamily="18" charset="0"/>
                <a:cs typeface="Times New Roman" pitchFamily="18" charset="0"/>
              </a:rPr>
              <a:t>Perwujudan sistem demokrasi pada masing-masing negara dapat berbeda-beda tergantung dari </a:t>
            </a:r>
            <a:r>
              <a:rPr lang="id-ID" sz="1600" dirty="0" smtClean="0">
                <a:latin typeface="Times New Roman" pitchFamily="18" charset="0"/>
                <a:cs typeface="Times New Roman" pitchFamily="18" charset="0"/>
              </a:rPr>
              <a:t>kondisi dan </a:t>
            </a:r>
            <a:r>
              <a:rPr lang="id-ID" sz="1600" dirty="0" smtClean="0">
                <a:latin typeface="Times New Roman" pitchFamily="18" charset="0"/>
                <a:cs typeface="Times New Roman" pitchFamily="18" charset="0"/>
              </a:rPr>
              <a:t>situasi dari negara yang bersangkutan. </a:t>
            </a:r>
            <a:endParaRPr lang="en-US" sz="1600" dirty="0">
              <a:latin typeface="Times New Roman" pitchFamily="18" charset="0"/>
              <a:cs typeface="Times New Roman" pitchFamily="18" charset="0"/>
            </a:endParaRPr>
          </a:p>
        </p:txBody>
      </p:sp>
      <p:sp>
        <p:nvSpPr>
          <p:cNvPr id="2" name="Date Placeholder 1"/>
          <p:cNvSpPr>
            <a:spLocks noGrp="1"/>
          </p:cNvSpPr>
          <p:nvPr>
            <p:ph type="dt" sz="half" idx="15"/>
          </p:nvPr>
        </p:nvSpPr>
        <p:spPr/>
        <p:txBody>
          <a:bodyPr/>
          <a:lstStyle/>
          <a:p>
            <a:fld id="{0B74C1BF-3676-4B5E-851C-CDA005CB349D}" type="datetime1">
              <a:rPr lang="en-US" smtClean="0"/>
              <a:t>3/21/2019</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76200" y="0"/>
            <a:ext cx="4953000" cy="1123950"/>
          </a:xfrm>
        </p:spPr>
        <p:txBody>
          <a:bodyPr anchor="b">
            <a:normAutofit/>
          </a:bodyPr>
          <a:lstStyle>
            <a:extLst/>
          </a:lstStyle>
          <a:p>
            <a:pPr algn="ctr"/>
            <a:r>
              <a:rPr lang="id-ID" sz="2800" b="1" dirty="0" smtClean="0">
                <a:solidFill>
                  <a:schemeClr val="tx1"/>
                </a:solidFill>
                <a:latin typeface="Times New Roman" pitchFamily="18" charset="0"/>
                <a:cs typeface="Times New Roman" pitchFamily="18" charset="0"/>
              </a:rPr>
              <a:t>CIRI-CIRI SISTEM DEMOKRASI</a:t>
            </a:r>
            <a:endParaRPr lang="en-US" sz="2800" dirty="0">
              <a:solidFill>
                <a:schemeClr val="tx1"/>
              </a:solidFill>
              <a:latin typeface="Times New Roman" pitchFamily="18" charset="0"/>
              <a:cs typeface="Times New Roman" pitchFamily="18" charset="0"/>
            </a:endParaRPr>
          </a:p>
        </p:txBody>
      </p:sp>
      <p:sp>
        <p:nvSpPr>
          <p:cNvPr id="10" name="Content Placeholder 8"/>
          <p:cNvSpPr txBox="1">
            <a:spLocks/>
          </p:cNvSpPr>
          <p:nvPr/>
        </p:nvSpPr>
        <p:spPr>
          <a:xfrm>
            <a:off x="762000" y="1581150"/>
            <a:ext cx="3886200" cy="3268625"/>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10"/>
          <p:cNvSpPr>
            <a:spLocks noGrp="1"/>
          </p:cNvSpPr>
          <p:nvPr>
            <p:ph sz="quarter" idx="13"/>
          </p:nvPr>
        </p:nvSpPr>
        <p:spPr>
          <a:xfrm>
            <a:off x="152400" y="1352551"/>
            <a:ext cx="4724400" cy="1066799"/>
          </a:xfrm>
        </p:spPr>
        <p:txBody>
          <a:bodyPr>
            <a:noAutofit/>
          </a:bodyPr>
          <a:lstStyle/>
          <a:p>
            <a:pPr marL="319088" indent="-319088" algn="just">
              <a:buNone/>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Ciri-ciri sistem demokrasi dimaksudkan untuk </a:t>
            </a:r>
            <a:r>
              <a:rPr lang="id-ID" sz="1800" dirty="0" smtClean="0">
                <a:latin typeface="Times New Roman" pitchFamily="18" charset="0"/>
                <a:cs typeface="Times New Roman" pitchFamily="18" charset="0"/>
              </a:rPr>
              <a:t>membedakan </a:t>
            </a:r>
            <a:r>
              <a:rPr lang="id-ID" sz="1800" dirty="0" smtClean="0">
                <a:latin typeface="Times New Roman" pitchFamily="18" charset="0"/>
                <a:cs typeface="Times New Roman" pitchFamily="18" charset="0"/>
              </a:rPr>
              <a:t>penyelenggaraan pemerintahan negara yang demokratis, yaitu :</a:t>
            </a:r>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
        <p:nvSpPr>
          <p:cNvPr id="12" name="Content Placeholder 11"/>
          <p:cNvSpPr>
            <a:spLocks noGrp="1"/>
          </p:cNvSpPr>
          <p:nvPr>
            <p:ph sz="quarter" idx="14"/>
          </p:nvPr>
        </p:nvSpPr>
        <p:spPr>
          <a:xfrm>
            <a:off x="457200" y="2266950"/>
            <a:ext cx="4114800" cy="2133600"/>
          </a:xfrm>
        </p:spPr>
        <p:txBody>
          <a:bodyPr>
            <a:noAutofit/>
          </a:bodyPr>
          <a:lstStyle/>
          <a:p>
            <a:pPr lvl="0" algn="just"/>
            <a:r>
              <a:rPr lang="id-ID" sz="1500" dirty="0" smtClean="0">
                <a:latin typeface="Times New Roman" pitchFamily="18" charset="0"/>
                <a:cs typeface="Times New Roman" pitchFamily="18" charset="0"/>
              </a:rPr>
              <a:t>Memungkinkan adanya pergantian pemerintahan secara berkala.</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Anggota masyarakat memiliki kesempatan yang sama. Menempati kedudukan dalam pemerintahan untuk masa jabatan tertentu, seperti presiden, mentri, gubernur dan sebagainya.</a:t>
            </a:r>
            <a:endParaRPr lang="en-US" sz="1500" dirty="0" smtClean="0">
              <a:latin typeface="Times New Roman" pitchFamily="18" charset="0"/>
              <a:cs typeface="Times New Roman" pitchFamily="18" charset="0"/>
            </a:endParaRPr>
          </a:p>
        </p:txBody>
      </p:sp>
      <p:sp>
        <p:nvSpPr>
          <p:cNvPr id="13" name="Content Placeholder 11"/>
          <p:cNvSpPr txBox="1">
            <a:spLocks/>
          </p:cNvSpPr>
          <p:nvPr/>
        </p:nvSpPr>
        <p:spPr>
          <a:xfrm>
            <a:off x="4876800" y="3105149"/>
            <a:ext cx="4191000" cy="1854849"/>
          </a:xfrm>
          <a:prstGeom prst="rect">
            <a:avLst/>
          </a:prstGeom>
        </p:spPr>
        <p:txBody>
          <a:bodyPr vert="horz">
            <a:no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id-ID"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Adanya pengakuan dari anggota masyarakat terhadap kehadiran toko-toko yang sah berjuang mendapatkan kedudukan dalam pemerintahan sekaligus sebagai tandingan bagi pemerintah yang sedang berkuasa. </a:t>
            </a:r>
            <a:endParaRPr kumimoji="0" lang="en-US"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id-ID"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Pengakuan terhadap anggota masyarakat yang tidak ikut serta dalam pemilihan umum.</a:t>
            </a:r>
            <a:endParaRPr kumimoji="0" lang="en-US"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5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3" name="Date Placeholder 2"/>
          <p:cNvSpPr>
            <a:spLocks noGrp="1"/>
          </p:cNvSpPr>
          <p:nvPr>
            <p:ph type="dt" sz="half" idx="15"/>
          </p:nvPr>
        </p:nvSpPr>
        <p:spPr>
          <a:xfrm>
            <a:off x="3581400" y="4631043"/>
            <a:ext cx="1295400" cy="273844"/>
          </a:xfrm>
        </p:spPr>
        <p:txBody>
          <a:bodyPr/>
          <a:lstStyle/>
          <a:p>
            <a:fld id="{41CFBFC0-1C96-4E14-971E-705EAA4A5622}" type="datetime1">
              <a:rPr lang="en-US" smtClean="0"/>
              <a:t>3/21/2019</a:t>
            </a:fld>
            <a:endParaRPr lang="en-US" dirty="0"/>
          </a:p>
        </p:txBody>
      </p:sp>
      <p:sp>
        <p:nvSpPr>
          <p:cNvPr id="4" name="Footer Placeholder 3"/>
          <p:cNvSpPr>
            <a:spLocks noGrp="1"/>
          </p:cNvSpPr>
          <p:nvPr>
            <p:ph type="ftr" sz="quarter" idx="17"/>
          </p:nvPr>
        </p:nvSpPr>
        <p:spPr>
          <a:xfrm>
            <a:off x="609601" y="4686155"/>
            <a:ext cx="3276599" cy="273844"/>
          </a:xfrm>
        </p:spPr>
        <p:txBody>
          <a:bodyPr/>
          <a:lstStyle/>
          <a:p>
            <a:pPr algn="ctr"/>
            <a:r>
              <a:rPr lang="pl-PL" dirty="0" smtClean="0"/>
              <a:t>Materi Kewarganegaraan</a:t>
            </a:r>
            <a:endParaRPr lang="id-ID" dirty="0" smtClean="0"/>
          </a:p>
          <a:p>
            <a:pPr algn="ctr"/>
            <a:r>
              <a:rPr lang="pl-PL" dirty="0" smtClean="0"/>
              <a:t> By Tatik Rohmawati, S.IP.,M.Si</a:t>
            </a:r>
            <a:endParaRPr lang="en-US" dirty="0"/>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7150"/>
            <a:ext cx="4038600" cy="1005840"/>
          </a:xfrm>
        </p:spPr>
        <p:txBody>
          <a:bodyPr>
            <a:normAutofit fontScale="90000"/>
          </a:bodyPr>
          <a:lstStyle>
            <a:extLst/>
          </a:lstStyle>
          <a:p>
            <a:pPr algn="ctr"/>
            <a:r>
              <a:rPr lang="id-ID" sz="2800" b="1" dirty="0" smtClean="0">
                <a:solidFill>
                  <a:schemeClr val="tx1"/>
                </a:solidFill>
                <a:latin typeface="Times New Roman" pitchFamily="18" charset="0"/>
                <a:cs typeface="Times New Roman" pitchFamily="18" charset="0"/>
              </a:rPr>
              <a:t>CIRI-CIRI KEPRIBADIAN YANG DEMOKRATIS</a:t>
            </a:r>
            <a:endParaRPr lang="en-US" sz="2800" dirty="0">
              <a:solidFill>
                <a:schemeClr val="tx1"/>
              </a:solidFill>
              <a:latin typeface="Times New Roman" pitchFamily="18" charset="0"/>
              <a:cs typeface="Times New Roman" pitchFamily="18" charset="0"/>
            </a:endParaRPr>
          </a:p>
        </p:txBody>
      </p:sp>
      <p:sp>
        <p:nvSpPr>
          <p:cNvPr id="6" name="Rectangle 5"/>
          <p:cNvSpPr>
            <a:spLocks noGrp="1"/>
          </p:cNvSpPr>
          <p:nvPr>
            <p:ph sz="quarter" idx="13"/>
          </p:nvPr>
        </p:nvSpPr>
        <p:spPr>
          <a:xfrm>
            <a:off x="381000" y="1581151"/>
            <a:ext cx="4800600" cy="2819399"/>
          </a:xfrm>
        </p:spPr>
        <p:txBody>
          <a:bodyPr>
            <a:noAutofit/>
          </a:bodyPr>
          <a:lstStyle>
            <a:extLst/>
          </a:lstStyle>
          <a:p>
            <a:pPr lvl="0" algn="just"/>
            <a:r>
              <a:rPr lang="id-ID" sz="1800" dirty="0" smtClean="0">
                <a:latin typeface="Times New Roman" pitchFamily="18" charset="0"/>
                <a:cs typeface="Times New Roman" pitchFamily="18" charset="0"/>
              </a:rPr>
              <a:t>Menerima orang lain</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Terbuka terhadap pengalaman dan ide-ide baru</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Bertanggungjawab</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Waspada terhadap kekuasaan </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Toleransi terhadap perbedaan-perbedaan</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Emosi-emosi terkendali </a:t>
            </a:r>
            <a:endParaRPr lang="en-US" sz="1800" dirty="0" smtClean="0">
              <a:latin typeface="Times New Roman" pitchFamily="18" charset="0"/>
              <a:cs typeface="Times New Roman" pitchFamily="18" charset="0"/>
            </a:endParaRPr>
          </a:p>
          <a:p>
            <a:pPr algn="just"/>
            <a:r>
              <a:rPr lang="id-ID" sz="1800" dirty="0" smtClean="0">
                <a:latin typeface="Times New Roman" pitchFamily="18" charset="0"/>
                <a:cs typeface="Times New Roman" pitchFamily="18" charset="0"/>
              </a:rPr>
              <a:t>Menaruh kepercayaan terhadap lingkungan.</a:t>
            </a:r>
            <a:endParaRPr lang="en-US" sz="1800" dirty="0">
              <a:latin typeface="Times New Roman" pitchFamily="18" charset="0"/>
              <a:cs typeface="Times New Roman" pitchFamily="18" charset="0"/>
            </a:endParaRPr>
          </a:p>
        </p:txBody>
      </p:sp>
      <p:sp>
        <p:nvSpPr>
          <p:cNvPr id="3" name="Date Placeholder 2"/>
          <p:cNvSpPr>
            <a:spLocks noGrp="1"/>
          </p:cNvSpPr>
          <p:nvPr>
            <p:ph type="dt" sz="half" idx="15"/>
          </p:nvPr>
        </p:nvSpPr>
        <p:spPr/>
        <p:txBody>
          <a:bodyPr/>
          <a:lstStyle/>
          <a:p>
            <a:fld id="{539232CA-149C-4200-B43C-7E724355B6F3}" type="datetime1">
              <a:rPr lang="en-US" smtClean="0"/>
              <a:t>3/21/2019</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118110"/>
            <a:ext cx="5257800" cy="777240"/>
          </a:xfrm>
        </p:spPr>
        <p:txBody>
          <a:bodyPr>
            <a:normAutofit/>
          </a:bodyPr>
          <a:lstStyle>
            <a:extLst/>
          </a:lstStyle>
          <a:p>
            <a:pPr algn="ctr"/>
            <a:r>
              <a:rPr lang="en-US" sz="2800" b="1" dirty="0"/>
              <a:t>NILAI-NILAI DEMOKRASI</a:t>
            </a:r>
            <a:endParaRPr lang="en-US" sz="2800" dirty="0">
              <a:solidFill>
                <a:schemeClr val="tx1"/>
              </a:solidFill>
              <a:latin typeface="Times New Roman" pitchFamily="18" charset="0"/>
              <a:cs typeface="Times New Roman" pitchFamily="18" charset="0"/>
            </a:endParaRPr>
          </a:p>
        </p:txBody>
      </p:sp>
      <p:sp>
        <p:nvSpPr>
          <p:cNvPr id="7" name="Content Placeholder 6"/>
          <p:cNvSpPr>
            <a:spLocks noGrp="1"/>
          </p:cNvSpPr>
          <p:nvPr>
            <p:ph sz="quarter" idx="13"/>
          </p:nvPr>
        </p:nvSpPr>
        <p:spPr>
          <a:xfrm>
            <a:off x="0" y="1352551"/>
            <a:ext cx="5029200" cy="3268623"/>
          </a:xfrm>
        </p:spPr>
        <p:txBody>
          <a:bodyPr>
            <a:normAutofit fontScale="85000" lnSpcReduction="10000"/>
          </a:bodyPr>
          <a:lstStyle/>
          <a:p>
            <a:pPr marL="609600" indent="-609600" algn="just">
              <a:lnSpc>
                <a:spcPct val="90000"/>
              </a:lnSpc>
              <a:defRPr/>
            </a:pPr>
            <a:r>
              <a:rPr lang="id-ID" sz="2000" b="1" dirty="0"/>
              <a:t>Menyelesaikan perselisihan dengan cara damai dan secara melembaga ( </a:t>
            </a:r>
            <a:r>
              <a:rPr lang="id-ID" sz="2000" b="1" i="1" dirty="0"/>
              <a:t>institutionalized peaceful settlement of conflic);</a:t>
            </a:r>
            <a:endParaRPr lang="id-ID" sz="2000" b="1" dirty="0"/>
          </a:p>
          <a:p>
            <a:pPr marL="609600" indent="-609600" algn="just">
              <a:lnSpc>
                <a:spcPct val="90000"/>
              </a:lnSpc>
              <a:defRPr/>
            </a:pPr>
            <a:r>
              <a:rPr lang="id-ID" sz="2000" b="1" dirty="0"/>
              <a:t>Menyelenggarakan pergantian pemimpin/penguasaan secara teratur </a:t>
            </a:r>
            <a:r>
              <a:rPr lang="id-ID" sz="2000" b="1" i="1" dirty="0"/>
              <a:t>(orderly succession of rules);</a:t>
            </a:r>
            <a:endParaRPr lang="id-ID" sz="2000" b="1" dirty="0"/>
          </a:p>
          <a:p>
            <a:pPr marL="609600" indent="-609600" algn="just">
              <a:lnSpc>
                <a:spcPct val="90000"/>
              </a:lnSpc>
              <a:defRPr/>
            </a:pPr>
            <a:r>
              <a:rPr lang="id-ID" sz="2000" b="1" dirty="0"/>
              <a:t>Membatasi pemakaian kekerasan sampai minimum </a:t>
            </a:r>
            <a:r>
              <a:rPr lang="id-ID" sz="2000" b="1" i="1" dirty="0"/>
              <a:t>(minimum of coerdon);</a:t>
            </a:r>
            <a:endParaRPr lang="id-ID" sz="2000" b="1" dirty="0"/>
          </a:p>
          <a:p>
            <a:pPr marL="609600" indent="-609600" algn="just">
              <a:lnSpc>
                <a:spcPct val="90000"/>
              </a:lnSpc>
              <a:defRPr/>
            </a:pPr>
            <a:r>
              <a:rPr lang="id-ID" sz="2000" b="1" dirty="0"/>
              <a:t>Mengakui dan menganggap wajar adanya keanekaragaman </a:t>
            </a:r>
            <a:r>
              <a:rPr lang="id-ID" sz="2000" b="1" i="1" dirty="0"/>
              <a:t>(diversity);</a:t>
            </a:r>
            <a:endParaRPr lang="id-ID" sz="2000" b="1" dirty="0"/>
          </a:p>
          <a:p>
            <a:pPr marL="609600" indent="-609600" algn="just">
              <a:lnSpc>
                <a:spcPct val="90000"/>
              </a:lnSpc>
              <a:defRPr/>
            </a:pPr>
            <a:r>
              <a:rPr lang="id-ID" sz="2000" b="1" dirty="0"/>
              <a:t>Menjamin tegaknya keadilan;</a:t>
            </a:r>
          </a:p>
          <a:p>
            <a:pPr marL="609600" indent="-609600" algn="just">
              <a:lnSpc>
                <a:spcPct val="90000"/>
              </a:lnSpc>
              <a:defRPr/>
            </a:pPr>
            <a:r>
              <a:rPr lang="id-ID" sz="2000" b="1" dirty="0"/>
              <a:t>Menjamin adanya kebebasan-kebebasan dalam sistem demokrasi.</a:t>
            </a:r>
            <a:r>
              <a:rPr lang="en-US" sz="2000" b="1" dirty="0"/>
              <a:t> </a:t>
            </a:r>
          </a:p>
        </p:txBody>
      </p:sp>
      <p:sp>
        <p:nvSpPr>
          <p:cNvPr id="3" name="Date Placeholder 2"/>
          <p:cNvSpPr>
            <a:spLocks noGrp="1"/>
          </p:cNvSpPr>
          <p:nvPr>
            <p:ph type="dt" sz="half" idx="15"/>
          </p:nvPr>
        </p:nvSpPr>
        <p:spPr/>
        <p:txBody>
          <a:bodyPr/>
          <a:lstStyle/>
          <a:p>
            <a:fld id="{06D0537B-7B7A-45DC-88A9-2B60093671B6}" type="datetime1">
              <a:rPr lang="en-US" smtClean="0"/>
              <a:t>3/21/2019</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990600" lvl="1" indent="-533400" algn="just">
              <a:lnSpc>
                <a:spcPct val="90000"/>
              </a:lnSpc>
            </a:pPr>
            <a:r>
              <a:rPr lang="id-ID" altLang="en-US" sz="1800" dirty="0"/>
              <a:t>Periode 1945-1959, masa demokrasi parlementer yang menonjolkan peranan parlemen serta partai-partai. Pada masa ini kelemahan demokrasi parlementer memberi peluang untuk dominasi partai-partai politik dan DPR. Akibatnya persatuan yang digalang selama perjuangan melawan musuh bersama menjadi kendor dan tidak dapat dibina menjadi kekuatan konstruktif sesudah kemerdekaan.</a:t>
            </a:r>
          </a:p>
        </p:txBody>
      </p:sp>
      <p:sp>
        <p:nvSpPr>
          <p:cNvPr id="5" name="Date Placeholder 4"/>
          <p:cNvSpPr>
            <a:spLocks noGrp="1"/>
          </p:cNvSpPr>
          <p:nvPr>
            <p:ph type="dt" sz="half" idx="15"/>
          </p:nvPr>
        </p:nvSpPr>
        <p:spPr/>
        <p:txBody>
          <a:bodyPr/>
          <a:lstStyle/>
          <a:p>
            <a:fld id="{C996505C-3C74-4FE3-8B7A-23CF6B182768}" type="datetime1">
              <a:rPr lang="en-US" smtClean="0"/>
              <a:t>3/21/2019</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457200" lvl="1" indent="-457200" algn="just">
              <a:buSzTx/>
              <a:buFont typeface="Wingdings" panose="05000000000000000000" pitchFamily="2" charset="2"/>
              <a:buChar char="§"/>
            </a:pPr>
            <a:r>
              <a:rPr lang="id-ID" altLang="en-US" sz="2000" dirty="0"/>
              <a:t>Periode 1959-1965, masa Demokrasi Terpimpin yang dalam banyak aspek telah menyimpang dari demokrasi konstitusional dan lebih menampilkan beberapa aspek dari demokrasi rakyat. Masa ini ditandai dengan dominasi presiden, terbatasnya peran partai politik, perkembangan pengaruh komunis, dan peran ABRI sebagai unsur sosial politik, semakin luas.</a:t>
            </a:r>
            <a:endParaRPr lang="en-US" altLang="en-US" sz="2000" dirty="0"/>
          </a:p>
          <a:p>
            <a:pPr algn="just"/>
            <a:endParaRPr lang="en-US" altLang="en-US" sz="2000" dirty="0"/>
          </a:p>
        </p:txBody>
      </p:sp>
      <p:sp>
        <p:nvSpPr>
          <p:cNvPr id="5" name="Date Placeholder 4"/>
          <p:cNvSpPr>
            <a:spLocks noGrp="1"/>
          </p:cNvSpPr>
          <p:nvPr>
            <p:ph type="dt" sz="half" idx="15"/>
          </p:nvPr>
        </p:nvSpPr>
        <p:spPr/>
        <p:txBody>
          <a:bodyPr/>
          <a:lstStyle/>
          <a:p>
            <a:fld id="{C996505C-3C74-4FE3-8B7A-23CF6B182768}" type="datetime1">
              <a:rPr lang="en-US" smtClean="0"/>
              <a:t>3/21/2019</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9</a:t>
            </a:fld>
            <a:endParaRPr lang="en-US"/>
          </a:p>
        </p:txBody>
      </p:sp>
    </p:spTree>
    <p:extLst>
      <p:ext uri="{BB962C8B-B14F-4D97-AF65-F5344CB8AC3E}">
        <p14:creationId xmlns:p14="http://schemas.microsoft.com/office/powerpoint/2010/main" val="2955556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582</Words>
  <Application>Microsoft Office PowerPoint</Application>
  <PresentationFormat>On-screen Show (16:9)</PresentationFormat>
  <Paragraphs>97</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Times New Roman</vt:lpstr>
      <vt:lpstr>Tw Cen MT</vt:lpstr>
      <vt:lpstr>Wingdings</vt:lpstr>
      <vt:lpstr>Wingdings 2</vt:lpstr>
      <vt:lpstr>WidescreenPresentation</vt:lpstr>
      <vt:lpstr>DEMOKRASI INDONESIA</vt:lpstr>
      <vt:lpstr>ARTI DEMOKRASI SECARA UMUM</vt:lpstr>
      <vt:lpstr>PENGERTIAN DEMOKRASI  MENURUT PARA AHLI</vt:lpstr>
      <vt:lpstr>PowerPoint Presentation</vt:lpstr>
      <vt:lpstr>CIRI-CIRI SISTEM DEMOKRASI</vt:lpstr>
      <vt:lpstr>CIRI-CIRI KEPRIBADIAN YANG DEMOKRATIS</vt:lpstr>
      <vt:lpstr>NILAI-NILAI DEMOKRASI</vt:lpstr>
      <vt:lpstr>PELAKSANAAN DEMOKRASI DI INDONESIA</vt:lpstr>
      <vt:lpstr>PELAKSANAAN DEMOKRASI DI INDONESIA</vt:lpstr>
      <vt:lpstr>PELAKSANAAN DEMOKRASI DI INDONESIA</vt:lpstr>
      <vt:lpstr>PELAKSANAAN DEMOKRASI DI INDONESIA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2018-05-30T12:28:34Z</dcterms:created>
  <dcterms:modified xsi:type="dcterms:W3CDTF">2019-03-21T16:52:51Z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