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35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3465-F36B-4BCC-80CC-AB26EE382AF2}" type="datetimeFigureOut">
              <a:rPr lang="en-ID" smtClean="0"/>
              <a:t>24/03/2019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B0C3-C203-4C59-A3C7-F81C92FABEDB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76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631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285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788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1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5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0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8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3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2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9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7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6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6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48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D28-68C6-48D0-A2E9-77460E8D3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Kalkulus</a:t>
            </a:r>
            <a:r>
              <a:rPr lang="en-US"/>
              <a:t> </a:t>
            </a:r>
            <a:r>
              <a:rPr lang="en-US" err="1"/>
              <a:t>proposisi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B478E-3F7D-4FDF-98A1-7DF2FFE9B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/>
              <a:t>LOGIKA MATEMATIKA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EE973-C26F-4354-AABC-AE79416D7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190" y="0"/>
            <a:ext cx="4223810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27F8-489B-41AF-86D7-9CCEFBD0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Interpretasi dan Tabel Kebenaran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BDC0-D615-47B5-AC8D-802B6F01D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D"/>
                  <a:t>Satu baris tabel kebenaran bersesuaian dengan satu interpretasi dari proposisi.</a:t>
                </a:r>
              </a:p>
              <a:p>
                <a:r>
                  <a:rPr lang="en-ID"/>
                  <a:t>Misalkan A adalah formula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~q)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q), tabel kebenaran untuk A dapat diperoleh sebagai berikut</a:t>
                </a:r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r>
                  <a:rPr lang="en-ID"/>
                  <a:t>dengan k = 1; 2; 3; 4.</a:t>
                </a:r>
                <a:endParaRPr lang="en-ID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BDC0-D615-47B5-AC8D-802B6F01D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858962-4D0F-4165-9D1C-0D3BD8D5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9" t="36175" r="21406" b="43608"/>
          <a:stretch/>
        </p:blipFill>
        <p:spPr>
          <a:xfrm>
            <a:off x="2145425" y="2990299"/>
            <a:ext cx="7890501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027B8-EEC9-471D-944C-69833A8D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/>
              <a:t>Sifat-sifat Formula Logika Proposisi</a:t>
            </a:r>
            <a:endParaRPr lang="en-ID" sz="3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CC117-6F96-41E2-875F-02FF89655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2400"/>
              <a:t>Berdasarkan Semantiknya</a:t>
            </a:r>
            <a:endParaRPr lang="en-ID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9CCD4-EB0D-402E-94B9-947B5F75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190" y="0"/>
            <a:ext cx="4223810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710A4-DB23-4002-B6FD-484E82E7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66426"/>
          </a:xfrm>
        </p:spPr>
        <p:txBody>
          <a:bodyPr>
            <a:noAutofit/>
          </a:bodyPr>
          <a:lstStyle/>
          <a:p>
            <a:pPr algn="l"/>
            <a:r>
              <a:rPr lang="en-ID" sz="2800"/>
              <a:t>Keabsahan (Validity), Keterpenuhan (Satisfability), dan Kontradiksi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5F708-4560-44BC-9BA4-2EDCECA9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44914"/>
            <a:ext cx="10170277" cy="453208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ID" sz="2200"/>
              <a:t>Definisi</a:t>
            </a:r>
          </a:p>
          <a:p>
            <a:pPr marL="36900" indent="0">
              <a:buNone/>
            </a:pPr>
            <a:r>
              <a:rPr lang="en-ID" sz="2200"/>
              <a:t>Misalkan A adalah sebuah formula logika proposisi</a:t>
            </a:r>
          </a:p>
          <a:p>
            <a:r>
              <a:rPr lang="en-ID" sz="2200"/>
              <a:t>A dikatakan absah (valid) jika A benilai benar (T) untuk setiap interpretasi yang diberikan pada A. Dalam hal ini A juga dikatakan sebagai suatu tautologi.</a:t>
            </a:r>
          </a:p>
          <a:p>
            <a:r>
              <a:rPr lang="en-ID" sz="2200"/>
              <a:t>A dikatakan terpenuhi (satisfable) jika terdapat setidaknya sebuah interpretasi I untuk A yang membuat A bernilai benar (T). </a:t>
            </a:r>
          </a:p>
          <a:p>
            <a:r>
              <a:rPr lang="en-ID" sz="2200"/>
              <a:t>A dikatakan kontradiksi/ tak dapat terpenuhi (contradictory/ unsatisfiable) jika A benilai salah (F) untuk setiap interpretasi yang diberikan pada A.</a:t>
            </a:r>
          </a:p>
          <a:p>
            <a:r>
              <a:rPr lang="en-ID" sz="2200"/>
              <a:t>A dikatakan contingency jika A tidak absah dan tidak juga kontradiksi.</a:t>
            </a:r>
          </a:p>
        </p:txBody>
      </p:sp>
    </p:spTree>
    <p:extLst>
      <p:ext uri="{BB962C8B-B14F-4D97-AF65-F5344CB8AC3E}">
        <p14:creationId xmlns:p14="http://schemas.microsoft.com/office/powerpoint/2010/main" val="18279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02E2-4E86-4E1F-8636-093D9617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3200"/>
              <a:t>Koleksi Formula yang Konsisten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561CF-1582-43F5-A3A5-8555CF4FA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:r>
                  <a:rPr lang="en-ID"/>
                  <a:t>Misalkan {A1,A2, …, An} adalah suatu koleksi/ kumpulan formula. Koleksi </a:t>
                </a:r>
                <a:r>
                  <a:rPr lang="sv-SE"/>
                  <a:t>formula {A1,A2, ... ,An}  dikatakan konsisten (consistent) bila terdapat suatu </a:t>
                </a:r>
                <a:r>
                  <a:rPr lang="en-ID"/>
                  <a:t>interpretasi I yang mengakibatkan</a:t>
                </a:r>
              </a:p>
              <a:p>
                <a:pPr marL="36900" indent="0" algn="ctr">
                  <a:buNone/>
                </a:pPr>
                <a:r>
                  <a:rPr lang="pt-BR"/>
                  <a:t>I (A1) = I (A2) = ...= I (An) = T.</a:t>
                </a:r>
              </a:p>
              <a:p>
                <a:pPr marL="36900" indent="0">
                  <a:buNone/>
                </a:pPr>
                <a:endParaRPr lang="en-ID"/>
              </a:p>
              <a:p>
                <a:pPr marL="36900" indent="0">
                  <a:buNone/>
                </a:pPr>
                <a:r>
                  <a:rPr lang="en-ID"/>
                  <a:t>Pernyataan bahwa koleksi formula {A1,A2, …, An} konsisten setara dengan mengatakan bahwa formula yang merupakan konjungsi dari</a:t>
                </a:r>
              </a:p>
              <a:p>
                <a:pPr marL="36900" indent="0" algn="ctr">
                  <a:buNone/>
                </a:pPr>
                <a:r>
                  <a:rPr lang="en-ID"/>
                  <a:t>A1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A2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ID"/>
                  <a:t> …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An</a:t>
                </a:r>
              </a:p>
              <a:p>
                <a:pPr marL="36900" indent="0">
                  <a:buNone/>
                </a:pPr>
                <a:r>
                  <a:rPr lang="en-ID"/>
                  <a:t>bersifat terpenuhi (satisfable).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561CF-1582-43F5-A3A5-8555CF4FA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0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F7F6-0FB4-43B7-A859-F90C6846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/>
              <a:t>Contoh 1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49E34-F8FE-48BF-B1A8-085CDECE4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86857"/>
                <a:ext cx="10170277" cy="4628244"/>
              </a:xfrm>
            </p:spPr>
            <p:txBody>
              <a:bodyPr>
                <a:normAutofit/>
              </a:bodyPr>
              <a:lstStyle/>
              <a:p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⊕∼</m:t>
                    </m:r>
                  </m:oMath>
                </a14:m>
                <a:r>
                  <a:rPr lang="en-ID"/>
                  <a:t> q) bersifat absah, terpenuhi, atau kontradiksi.</a:t>
                </a:r>
              </a:p>
              <a:p>
                <a:r>
                  <a:rPr lang="en-ID"/>
                  <a:t>Solusi: dengan tabel kebenaran, perhatikan bahwa</a:t>
                </a:r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r>
                  <a:rPr lang="en-ID"/>
                  <a:t>Karena terdapat sebuah interpretasi yang mengakibatkan A bernilai benar, maka A merupakan formula yang terpenuhi. Kemudian, karena setiap interpretasi yang diberikan pada A mengakibatkan A bernilai benar, maka A merupakan formula yang absah.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49E34-F8FE-48BF-B1A8-085CDECE4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86857"/>
                <a:ext cx="10170277" cy="4628244"/>
              </a:xfrm>
              <a:blipFill>
                <a:blip r:embed="rId2"/>
                <a:stretch>
                  <a:fillRect l="-600" t="-144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4EAB7A-F19E-4D18-9B0B-F53258A28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2" t="44998" r="34844" b="31935"/>
          <a:stretch/>
        </p:blipFill>
        <p:spPr>
          <a:xfrm>
            <a:off x="3772807" y="3159935"/>
            <a:ext cx="37909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32D9-045E-490B-88A2-6482697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/>
              <a:t>Latihan 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3440A-1DE4-4526-97EA-6A37F03C8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(~p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~q) bersifat absah, terpenuhi, atau kontradiksi.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~r bersifat terpenuhi. Apakah A bersifat absah? Apakah A bersifat kontradiksi? Apakah A merupakan contingency?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3440A-1DE4-4526-97EA-6A37F03C8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r="-42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1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33AC4-32E1-403F-AD53-FA17A95F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762250"/>
            <a:ext cx="9590550" cy="2334683"/>
          </a:xfrm>
        </p:spPr>
        <p:txBody>
          <a:bodyPr>
            <a:normAutofit/>
          </a:bodyPr>
          <a:lstStyle/>
          <a:p>
            <a:r>
              <a:rPr lang="sv-SE"/>
              <a:t>Pembuktian Keabsahan tanpa Tabel Kebenaran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575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04E9054-B003-4FF7-ADE6-D645349239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522514"/>
                <a:ext cx="10353762" cy="253365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ID" sz="2800" b="1"/>
                  <a:t>Permasalahan</a:t>
                </a:r>
                <a:br>
                  <a:rPr lang="en-ID" sz="2800" b="1"/>
                </a:br>
                <a:r>
                  <a:rPr lang="pt-BR" sz="2400"/>
                  <a:t>Diberikan formula A := ~(p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z="2400"/>
                  <a:t>q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z="2400"/>
                  <a:t> r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z="2400"/>
                  <a:t> s)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400"/>
                  <a:t> (~p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~q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~r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~s). Untuk</a:t>
                </a:r>
                <a:br>
                  <a:rPr lang="pt-BR" sz="2400"/>
                </a:br>
                <a:r>
                  <a:rPr lang="en-ID" sz="2400"/>
                  <a:t>memeriksa apakah A bersifat absah (valid), apakah kita harus menggunakan table kebenaran?</a:t>
                </a:r>
                <a:br>
                  <a:rPr lang="en-ID" sz="2400"/>
                </a:br>
                <a:endParaRPr lang="en-ID" sz="2400"/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04E9054-B003-4FF7-ADE6-D64534923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522514"/>
                <a:ext cx="10353762" cy="2533650"/>
              </a:xfrm>
              <a:blipFill>
                <a:blip r:embed="rId2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7767C-4CE3-4155-8FF5-D87AC3A0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38450"/>
            <a:ext cx="10353762" cy="2952750"/>
          </a:xfrm>
        </p:spPr>
        <p:txBody>
          <a:bodyPr>
            <a:normAutofit/>
          </a:bodyPr>
          <a:lstStyle/>
          <a:p>
            <a:r>
              <a:rPr lang="sv-SE"/>
              <a:t>Penggunaan tabel kebenaran untuk memeriksa keabsahan formula tidak </a:t>
            </a:r>
            <a:r>
              <a:rPr lang="en-ID"/>
              <a:t>selamanya efisien. Formula A di atas memerlukan tabel kebenaran yang memuat 24 = 16 baris.</a:t>
            </a:r>
          </a:p>
          <a:p>
            <a:r>
              <a:rPr lang="en-ID"/>
              <a:t>Suatu formula yang absah (valid) dapat dibuktikan keabsahannya melalui falsifikasi (falsification) atau metode kontradiksi.</a:t>
            </a:r>
          </a:p>
          <a:p>
            <a:r>
              <a:rPr lang="en-ID"/>
              <a:t>Dalam metode ini, suatu formula diasumsikan tidak absah, selanjutnya kita berusaha untuk menunjukkan bahwa hal ini akan mengakibatkan suatu kontradiksi (tidak mungkin benar).</a:t>
            </a:r>
          </a:p>
        </p:txBody>
      </p:sp>
    </p:spTree>
    <p:extLst>
      <p:ext uri="{BB962C8B-B14F-4D97-AF65-F5344CB8AC3E}">
        <p14:creationId xmlns:p14="http://schemas.microsoft.com/office/powerpoint/2010/main" val="371112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61375"/>
          </a:xfrm>
        </p:spPr>
        <p:txBody>
          <a:bodyPr>
            <a:normAutofit/>
          </a:bodyPr>
          <a:lstStyle/>
          <a:p>
            <a:pPr algn="l"/>
            <a:r>
              <a:rPr lang="en-US" sz="3200" err="1">
                <a:solidFill>
                  <a:srgbClr val="C00000"/>
                </a:solidFill>
              </a:rPr>
              <a:t>Contoh</a:t>
            </a:r>
            <a:r>
              <a:rPr lang="en-US" sz="320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31" t="24616" r="11501" b="16280"/>
          <a:stretch/>
        </p:blipFill>
        <p:spPr>
          <a:xfrm>
            <a:off x="829483" y="1170975"/>
            <a:ext cx="9324168" cy="51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23" y="899886"/>
            <a:ext cx="10353762" cy="704850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Contoh 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6023" y="1865994"/>
                <a:ext cx="10668605" cy="481965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z="2400"/>
                  <a:t>Tunjukkan </a:t>
                </a:r>
                <a:r>
                  <a:rPr lang="en-US" sz="2400" err="1"/>
                  <a:t>bahwa</a:t>
                </a:r>
                <a:r>
                  <a:rPr lang="en-US" sz="2400"/>
                  <a:t> (p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/>
                  <a:t>q)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(~p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q) </a:t>
                </a:r>
                <a:r>
                  <a:rPr lang="en-US" sz="2400" err="1"/>
                  <a:t>adalah</a:t>
                </a:r>
                <a:r>
                  <a:rPr lang="en-US" sz="2400"/>
                  <a:t> formula yang </a:t>
                </a:r>
                <a:r>
                  <a:rPr lang="en-US" sz="2400" err="1"/>
                  <a:t>absah</a:t>
                </a:r>
                <a:r>
                  <a:rPr lang="en-US" sz="2400"/>
                  <a:t> </a:t>
                </a:r>
                <a:r>
                  <a:rPr lang="en-US" sz="2400" err="1"/>
                  <a:t>tanpa</a:t>
                </a:r>
                <a:r>
                  <a:rPr lang="en-US" sz="2400"/>
                  <a:t> </a:t>
                </a:r>
                <a:r>
                  <a:rPr lang="en-US" sz="2400" err="1"/>
                  <a:t>memakai</a:t>
                </a:r>
                <a:r>
                  <a:rPr lang="en-US" sz="2400"/>
                  <a:t> </a:t>
                </a:r>
                <a:r>
                  <a:rPr lang="en-US" sz="2400" err="1"/>
                  <a:t>tabel</a:t>
                </a:r>
                <a:r>
                  <a:rPr lang="en-US" sz="2400"/>
                  <a:t> </a:t>
                </a:r>
                <a:r>
                  <a:rPr lang="en-US" sz="2400" err="1"/>
                  <a:t>kebenaran</a:t>
                </a:r>
                <a:r>
                  <a:rPr lang="en-US" sz="2400"/>
                  <a:t>.</a:t>
                </a:r>
              </a:p>
              <a:p>
                <a:pPr marL="36900" indent="0">
                  <a:buNone/>
                </a:pPr>
                <a:r>
                  <a:rPr lang="en-US" sz="2400" b="1" err="1"/>
                  <a:t>Solusi</a:t>
                </a:r>
                <a:r>
                  <a:rPr lang="en-US" sz="2400" b="1"/>
                  <a:t>:</a:t>
                </a:r>
              </a:p>
              <a:p>
                <a:pPr marL="36900" indent="0">
                  <a:buNone/>
                </a:pPr>
                <a:r>
                  <a:rPr lang="en-US" sz="2400" err="1"/>
                  <a:t>Misalkan</a:t>
                </a:r>
                <a:r>
                  <a:rPr lang="en-US" sz="2400"/>
                  <a:t> (p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/>
                  <a:t> q)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(~p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q) </a:t>
                </a:r>
                <a:r>
                  <a:rPr lang="en-US" sz="2400" err="1"/>
                  <a:t>adalah</a:t>
                </a:r>
                <a:r>
                  <a:rPr lang="en-US" sz="2400"/>
                  <a:t> formula yang </a:t>
                </a:r>
                <a:r>
                  <a:rPr lang="en-US" sz="2400" err="1"/>
                  <a:t>tidak</a:t>
                </a:r>
                <a:r>
                  <a:rPr lang="en-US" sz="2400"/>
                  <a:t> </a:t>
                </a:r>
                <a:r>
                  <a:rPr lang="en-US" sz="2400" err="1"/>
                  <a:t>absah</a:t>
                </a:r>
                <a:r>
                  <a:rPr lang="en-US" sz="2400"/>
                  <a:t>, </a:t>
                </a:r>
                <a:r>
                  <a:rPr lang="en-US" sz="2400" err="1"/>
                  <a:t>maka</a:t>
                </a:r>
                <a:r>
                  <a:rPr lang="en-US" sz="2400"/>
                  <a:t> </a:t>
                </a:r>
                <a:r>
                  <a:rPr lang="en-US" sz="2400" err="1"/>
                  <a:t>terdapat</a:t>
                </a:r>
                <a:r>
                  <a:rPr lang="en-US" sz="2400"/>
                  <a:t> </a:t>
                </a:r>
                <a:r>
                  <a:rPr lang="en-US" sz="2400" err="1"/>
                  <a:t>suatu</a:t>
                </a:r>
                <a:r>
                  <a:rPr lang="en-US" sz="2400"/>
                  <a:t> </a:t>
                </a:r>
                <a:r>
                  <a:rPr lang="en-US" sz="2400" err="1"/>
                  <a:t>interpretasi</a:t>
                </a:r>
                <a:r>
                  <a:rPr lang="en-US" sz="2400"/>
                  <a:t> I yang </a:t>
                </a:r>
                <a:r>
                  <a:rPr lang="en-US" sz="2400" err="1"/>
                  <a:t>mengakibatkan</a:t>
                </a:r>
                <a:r>
                  <a:rPr lang="en-US" sz="2400"/>
                  <a:t> I ((p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/>
                  <a:t> q)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(~p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q)) = F.</a:t>
                </a:r>
              </a:p>
              <a:p>
                <a:pPr marL="36900" indent="0">
                  <a:buNone/>
                </a:pPr>
                <a:r>
                  <a:rPr lang="en-US" sz="2400" err="1"/>
                  <a:t>Untuk</a:t>
                </a:r>
                <a:r>
                  <a:rPr lang="en-US" sz="2400"/>
                  <a:t> </a:t>
                </a:r>
                <a:r>
                  <a:rPr lang="en-US" sz="2400" err="1"/>
                  <a:t>mempermudah</a:t>
                </a:r>
                <a:r>
                  <a:rPr lang="en-US" sz="2400"/>
                  <a:t>, </a:t>
                </a:r>
                <a:r>
                  <a:rPr lang="en-US" sz="2400" err="1"/>
                  <a:t>misalkan</a:t>
                </a:r>
                <a:r>
                  <a:rPr lang="en-US" sz="2400"/>
                  <a:t> A := p </a:t>
                </a:r>
                <a:r>
                  <a:rPr lang="en-US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/>
                  <a:t>q  </a:t>
                </a:r>
                <a:r>
                  <a:rPr lang="en-US" sz="2400" err="1"/>
                  <a:t>dan</a:t>
                </a:r>
                <a:r>
                  <a:rPr lang="en-US" sz="2400"/>
                  <a:t> B := 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</a:t>
                </a:r>
              </a:p>
              <a:p>
                <a:pPr marL="36900" indent="0">
                  <a:buNone/>
                </a:pPr>
                <a:r>
                  <a:rPr lang="en-US" sz="2400"/>
                  <a:t>Mengingat I (A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B) = F </a:t>
                </a:r>
                <a:r>
                  <a:rPr lang="en-US" sz="2400" err="1"/>
                  <a:t>tepat</a:t>
                </a:r>
                <a:r>
                  <a:rPr lang="en-US" sz="2400"/>
                  <a:t> </a:t>
                </a:r>
                <a:r>
                  <a:rPr lang="en-US" sz="2400" err="1"/>
                  <a:t>ketika</a:t>
                </a:r>
                <a:r>
                  <a:rPr lang="en-US" sz="2400"/>
                  <a:t> I (A)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I (B), </a:t>
                </a:r>
                <a:r>
                  <a:rPr lang="en-US" sz="2400" err="1"/>
                  <a:t>maka</a:t>
                </a:r>
                <a:r>
                  <a:rPr lang="en-US" sz="2400"/>
                  <a:t>  </a:t>
                </a:r>
                <a:r>
                  <a:rPr lang="en-US" sz="2400" err="1"/>
                  <a:t>memiliki</a:t>
                </a:r>
                <a:r>
                  <a:rPr lang="en-US" sz="2400"/>
                  <a:t> </a:t>
                </a:r>
                <a:r>
                  <a:rPr lang="en-US" sz="2400" err="1"/>
                  <a:t>dua</a:t>
                </a:r>
                <a:r>
                  <a:rPr lang="en-US" sz="2400"/>
                  <a:t> </a:t>
                </a:r>
                <a:r>
                  <a:rPr lang="nn-NO" sz="2400"/>
                  <a:t>kemungkinan, </a:t>
                </a:r>
                <a:r>
                  <a:rPr lang="nn-NO" sz="2400" smtClean="0"/>
                  <a:t>yaitu </a:t>
                </a:r>
                <a:r>
                  <a:rPr lang="nn-NO" sz="2400"/>
                  <a:t>I (A) = T dan I (B) = F, atau I (A) = F dan I (B) = T.</a:t>
                </a:r>
              </a:p>
              <a:p>
                <a:pPr marL="36900" indent="0">
                  <a:buNone/>
                </a:pPr>
                <a:r>
                  <a:rPr lang="en-US" sz="2400" err="1"/>
                  <a:t>Untuk</a:t>
                </a:r>
                <a:r>
                  <a:rPr lang="en-US" sz="2400"/>
                  <a:t> </a:t>
                </a:r>
                <a:r>
                  <a:rPr lang="en-US" sz="2400" err="1"/>
                  <a:t>mempermudah</a:t>
                </a:r>
                <a:r>
                  <a:rPr lang="en-US" sz="2400"/>
                  <a:t> </a:t>
                </a:r>
                <a:r>
                  <a:rPr lang="en-US" sz="2400" err="1"/>
                  <a:t>misalkan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(A) = T </a:t>
                </a:r>
                <a:r>
                  <a:rPr lang="en-US" sz="2400" err="1"/>
                  <a:t>dan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(B) = F, </a:t>
                </a:r>
                <a:r>
                  <a:rPr lang="en-US" sz="2400" err="1"/>
                  <a:t>serta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/>
                  <a:t> (A) = F </a:t>
                </a:r>
                <a:r>
                  <a:rPr lang="en-US" sz="2400" err="1"/>
                  <a:t>dan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/>
                  <a:t> (B) = 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6023" y="1865994"/>
                <a:ext cx="10668605" cy="4819650"/>
              </a:xfrm>
              <a:blipFill>
                <a:blip r:embed="rId2"/>
                <a:stretch>
                  <a:fillRect l="-1429" t="-1770" r="-10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22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7F210E-03F0-4CFA-B9A7-10841316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Tujuan</a:t>
            </a:r>
            <a:r>
              <a:rPr lang="en-ID"/>
              <a:t> </a:t>
            </a:r>
            <a:r>
              <a:rPr lang="en-ID" err="1"/>
              <a:t>pembelajaran</a:t>
            </a:r>
            <a:endParaRPr lang="en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7F8D4-F0D9-4CC6-831E-AD5CCF218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err="1"/>
              <a:t>Mahasiswa</a:t>
            </a:r>
            <a:r>
              <a:rPr lang="en-ID" sz="2400"/>
              <a:t> </a:t>
            </a:r>
            <a:r>
              <a:rPr lang="en-ID" sz="2400" err="1"/>
              <a:t>dapat</a:t>
            </a:r>
            <a:r>
              <a:rPr lang="en-ID" sz="2400"/>
              <a:t> 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ID" sz="2400" err="1"/>
              <a:t>menentukan</a:t>
            </a:r>
            <a:r>
              <a:rPr lang="en-ID" sz="2400"/>
              <a:t> </a:t>
            </a:r>
            <a:r>
              <a:rPr lang="en-ID" sz="2400" err="1"/>
              <a:t>interpretasi</a:t>
            </a:r>
            <a:r>
              <a:rPr lang="en-ID" sz="2400"/>
              <a:t> </a:t>
            </a:r>
            <a:r>
              <a:rPr lang="en-ID" sz="2400" err="1"/>
              <a:t>proposisi</a:t>
            </a:r>
            <a:endParaRPr lang="en-ID" sz="2400"/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ID" sz="2400" err="1"/>
              <a:t>memahami</a:t>
            </a:r>
            <a:r>
              <a:rPr lang="en-ID" sz="2400"/>
              <a:t> </a:t>
            </a:r>
            <a:r>
              <a:rPr lang="en-ID" sz="2400" err="1"/>
              <a:t>semantik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, 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ID" sz="2400" err="1"/>
              <a:t>menentukan</a:t>
            </a:r>
            <a:r>
              <a:rPr lang="en-ID" sz="2400"/>
              <a:t> </a:t>
            </a:r>
            <a:r>
              <a:rPr lang="en-ID" sz="2400" err="1"/>
              <a:t>sifat</a:t>
            </a:r>
            <a:r>
              <a:rPr lang="en-ID" sz="2400"/>
              <a:t> dan </a:t>
            </a:r>
            <a:r>
              <a:rPr lang="en-ID" sz="2400" err="1"/>
              <a:t>skema</a:t>
            </a:r>
            <a:r>
              <a:rPr lang="en-ID" sz="2400"/>
              <a:t> formula, 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ID" sz="2400" err="1"/>
              <a:t>konsekuensi</a:t>
            </a:r>
            <a:r>
              <a:rPr lang="en-ID" sz="2400"/>
              <a:t> dan </a:t>
            </a:r>
            <a:r>
              <a:rPr lang="en-ID" sz="2400" err="1"/>
              <a:t>kesetaraan</a:t>
            </a:r>
            <a:r>
              <a:rPr lang="en-ID" sz="2400"/>
              <a:t> </a:t>
            </a:r>
            <a:r>
              <a:rPr lang="en-ID" sz="2400" err="1"/>
              <a:t>logika</a:t>
            </a:r>
            <a:r>
              <a:rPr lang="en-ID" sz="2400"/>
              <a:t> 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ID" sz="2400" err="1"/>
              <a:t>menggunakan</a:t>
            </a:r>
            <a:r>
              <a:rPr lang="en-ID" sz="2400"/>
              <a:t> </a:t>
            </a:r>
            <a:r>
              <a:rPr lang="en-ID" sz="2400" err="1"/>
              <a:t>hukum-hukum</a:t>
            </a:r>
            <a:r>
              <a:rPr lang="en-ID" sz="2400"/>
              <a:t> </a:t>
            </a:r>
            <a:r>
              <a:rPr lang="en-ID" sz="2400" err="1"/>
              <a:t>logika</a:t>
            </a: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246920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9909" y="633282"/>
                <a:ext cx="10353762" cy="5197642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/>
                  <a:t>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, kita memiliki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(A) = T </a:t>
                </a:r>
                <a:r>
                  <a:rPr lang="en-US" err="1"/>
                  <a:t>dan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(B) = F</a:t>
                </a:r>
              </a:p>
              <a:p>
                <a:r>
                  <a:rPr lang="en-US"/>
                  <a:t>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(B)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q) = F diperoleh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(~p)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(q) = F, akibatnya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/>
                  <a:t>(p) = T. Dari hasil ini didapat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/>
                  <a:t> (p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/>
                  <a:t> q) = F.</a:t>
                </a:r>
              </a:p>
              <a:p>
                <a:r>
                  <a:rPr lang="en-US"/>
                  <a:t>Hal ini bertentangan dengan asumsi bahwa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q) = T 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 marL="36900" indent="0">
                  <a:buNone/>
                </a:pPr>
                <a:endParaRPr lang="en-US"/>
              </a:p>
              <a:p>
                <a:pPr marL="36900" indent="0">
                  <a:buNone/>
                </a:pPr>
                <a:r>
                  <a:rPr lang="en-US"/>
                  <a:t>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memiliki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(A) = F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(B) = T.</a:t>
                </a:r>
              </a:p>
              <a:p>
                <a:r>
                  <a:rPr lang="it-IT"/>
                  <a:t>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/>
                  <a:t>(A)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 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/>
                  <a:t> q) = F diperoleh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 (p) = T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 (q) = F, akibatnya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 (~p) = F. Dari hasil ini didapat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it-IT"/>
                  <a:t> q) = F.</a:t>
                </a:r>
              </a:p>
              <a:p>
                <a:r>
                  <a:rPr lang="en-US"/>
                  <a:t>Hal ini bertentangan dengan asumsi bahwa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(B)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q) = T 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pPr marL="36900" indent="0">
                  <a:buNone/>
                </a:pPr>
                <a:endParaRPr lang="en-US"/>
              </a:p>
              <a:p>
                <a:pPr marL="36900" indent="0">
                  <a:buNone/>
                </a:pPr>
                <a:r>
                  <a:rPr lang="en-US"/>
                  <a:t>Jadi tidak ada interpretasi I yang mengakibatkan I ((p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q)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q)) = F.</a:t>
                </a:r>
              </a:p>
              <a:p>
                <a:pPr marL="36900" indent="0">
                  <a:buNone/>
                </a:pPr>
                <a:r>
                  <a:rPr lang="en-US"/>
                  <a:t>Dengan demikian 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q)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q)  bersifat absah.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9909" y="633282"/>
                <a:ext cx="10353762" cy="5197642"/>
              </a:xfrm>
              <a:blipFill>
                <a:blip r:embed="rId2"/>
                <a:stretch>
                  <a:fillRect l="-1178" t="-12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45432"/>
            <a:ext cx="10353762" cy="3689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>
                <a:solidFill>
                  <a:srgbClr val="C00000"/>
                </a:solidFill>
              </a:rPr>
              <a:t>Contoh 4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026695"/>
                <a:ext cx="10353762" cy="4764506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en-US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adalah formula yang absah tanpa memakai table kebenaran.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026695"/>
                <a:ext cx="10353762" cy="47645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56" t="37336" r="18436" b="13103"/>
          <a:stretch/>
        </p:blipFill>
        <p:spPr>
          <a:xfrm>
            <a:off x="1093844" y="1533167"/>
            <a:ext cx="99936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Kesimpulan contoh 4 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Absah atau tidak abash ?</a:t>
            </a:r>
          </a:p>
          <a:p>
            <a:r>
              <a:rPr lang="en-US" smtClean="0"/>
              <a:t>Jelaskan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17528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</a:rPr>
              <a:t>Latihan 3 </a:t>
            </a:r>
            <a:r>
              <a:rPr lang="en-US" sz="3200" b="1" smtClean="0">
                <a:solidFill>
                  <a:srgbClr val="C00000"/>
                </a:solidFill>
              </a:rPr>
              <a:t>: buktikan keabsahan formula berikut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96" t="34046" r="40191" b="18958"/>
          <a:stretch/>
        </p:blipFill>
        <p:spPr>
          <a:xfrm>
            <a:off x="913795" y="1371600"/>
            <a:ext cx="70531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4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Skema Formula, Konsekuensi Logis, dan Kesetaraan Logika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7967" y="275772"/>
            <a:ext cx="10353762" cy="593558"/>
          </a:xfrm>
        </p:spPr>
        <p:txBody>
          <a:bodyPr>
            <a:normAutofit/>
          </a:bodyPr>
          <a:lstStyle/>
          <a:p>
            <a:r>
              <a:rPr lang="en-US" sz="3200"/>
              <a:t>Skema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87967" y="1041209"/>
                <a:ext cx="10353762" cy="495701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/>
                  <a:t>Melalui tabel kebenaran, dapat melihat bahwa ketiga formula berikut merupakan formula yang absah: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:= 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~p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:= 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~q</a:t>
                </a:r>
              </a:p>
              <a:p>
                <a:r>
                  <a:rPr lang="pt-BR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/>
                  <a:t> := (p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/>
                  <a:t>q)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/>
                  <a:t> ~ (p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pt-BR"/>
                  <a:t>q)</a:t>
                </a:r>
              </a:p>
              <a:p>
                <a:pPr marL="36900" indent="0">
                  <a:buNone/>
                </a:pPr>
                <a:r>
                  <a:rPr lang="sv-SE"/>
                  <a:t>Terlihat bahwa ketiga formula di atas memiliki bentuk yang ”serupa” </a:t>
                </a:r>
                <a:r>
                  <a:rPr lang="en-US"/>
                  <a:t>Agar tidak perlu tiga kali membuktikan keabsahan tiga formula tersebut, dapat memakai skema formula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~A. </a:t>
                </a:r>
              </a:p>
              <a:p>
                <a:pPr marL="36900" indent="0">
                  <a:buNone/>
                </a:pPr>
                <a:r>
                  <a:rPr lang="en-US"/>
                  <a:t>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diambil p sebagai A,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diambil q sebagai A, dan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diambil p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q  sebagai A.</a:t>
                </a:r>
              </a:p>
              <a:p>
                <a:pPr marL="36900" indent="0">
                  <a:buNone/>
                </a:pPr>
                <a:r>
                  <a:rPr lang="it-IT"/>
                  <a:t>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/>
                  <a:t> yang diperoleh dengan mengganti A menjadi formula </a:t>
                </a:r>
                <a:r>
                  <a:rPr lang="en-US"/>
                  <a:t>tertentu disebut sebagai formula nyata/ kalimat nyata (instance) dari skema formula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~A.</a:t>
                </a:r>
              </a:p>
              <a:p>
                <a:pPr marL="36900" indent="0">
                  <a:buNone/>
                </a:pPr>
                <a:r>
                  <a:rPr lang="en-US"/>
                  <a:t>Apabila skema formula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~A  terbukti absah, maka setiap formula nyata dari skema formula ini juga absah.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7967" y="1041209"/>
                <a:ext cx="10353762" cy="4957010"/>
              </a:xfrm>
              <a:blipFill>
                <a:blip r:embed="rId2"/>
                <a:stretch>
                  <a:fillRect l="-1118" t="-135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57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01486"/>
            <a:ext cx="10353762" cy="577516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Contoh 5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821926"/>
                <a:ext cx="10353762" cy="4491789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/>
                  <a:t>Tunjukkan bahwa formula-formula berikut:</a:t>
                </a:r>
              </a:p>
              <a:p>
                <a:r>
                  <a:rPr lang="fr-FR"/>
                  <a:t>~(p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/>
                  <a:t> q)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/>
                  <a:t>  ~p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fr-FR"/>
                  <a:t> ~q</a:t>
                </a:r>
              </a:p>
              <a:p>
                <a:r>
                  <a:rPr lang="pt-BR"/>
                  <a:t>~(p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q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s)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/>
                  <a:t>  ~(p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/>
                  <a:t> ~q</a:t>
                </a:r>
                <a:r>
                  <a:rPr lang="pt-BR"/>
                  <a:t>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/>
                  <a:t> ~ (r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s)</a:t>
                </a:r>
              </a:p>
              <a:p>
                <a:r>
                  <a:rPr lang="en-US"/>
                  <a:t> </a:t>
                </a:r>
                <a:r>
                  <a:rPr lang="pt-BR"/>
                  <a:t>~(p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q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s)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/>
                  <a:t>  ~(p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/>
                  <a:t> ~q</a:t>
                </a:r>
                <a:r>
                  <a:rPr lang="pt-BR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/>
                  <a:t> r)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~ (s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/>
                  <a:t> 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</a:t>
                </a:r>
                <a:r>
                  <a:rPr lang="en-US"/>
                  <a:t>u) adalah formula-formula yang absah.</a:t>
                </a:r>
              </a:p>
              <a:p>
                <a:pPr marL="36900" indent="0">
                  <a:buNone/>
                </a:pPr>
                <a:r>
                  <a:rPr lang="en-US"/>
                  <a:t>Solusi:</a:t>
                </a:r>
              </a:p>
              <a:p>
                <a:r>
                  <a:rPr lang="sv-SE"/>
                  <a:t>Perhatikan bahwa setiap formula di atas dapat dipandang sebagai formula dengan </a:t>
                </a:r>
                <a:r>
                  <a:rPr lang="pt-BR"/>
                  <a:t>skema  </a:t>
                </a:r>
                <a:r>
                  <a:rPr lang="pt-BR" smtClean="0"/>
                  <a:t>~(</a:t>
                </a:r>
                <a:r>
                  <a:rPr lang="pt-BR"/>
                  <a:t>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/>
                  <a:t> ~A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/>
                  <a:t>  ~B. Pada formula pertama A = p dan B = q, pada formula kedua  </a:t>
                </a:r>
                <a:r>
                  <a:rPr lang="pt-BR" smtClean="0"/>
                  <a:t>A </a:t>
                </a:r>
                <a:r>
                  <a:rPr lang="pt-BR"/>
                  <a:t>= 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/>
                  <a:t> q dan B = 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/>
                  <a:t>s, serta pada formula terakhir A = 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/>
                  <a:t>q</a:t>
                </a:r>
                <a:r>
                  <a:rPr lang="fr-FR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/>
                  <a:t>r </a:t>
                </a:r>
                <a:r>
                  <a:rPr lang="nl-NL"/>
                  <a:t>dan B = 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nl-NL"/>
                  <a:t> 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nl-NL"/>
                  <a:t> u.</a:t>
                </a:r>
              </a:p>
              <a:p>
                <a:r>
                  <a:rPr lang="en-US"/>
                  <a:t>Akibatnya, untuk membuktikan bahwa ketiga formula di atas absah maka cukup menunjukkan bahwa skema formula ~(A ^ 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~A</a:t>
                </a:r>
                <a:r>
                  <a:rPr lang="fr-FR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/>
                  <a:t>  ~B</a:t>
                </a:r>
                <a:r>
                  <a:rPr lang="en-US"/>
                  <a:t> juga absah.</a:t>
                </a:r>
              </a:p>
              <a:p>
                <a:r>
                  <a:rPr lang="en-US"/>
                  <a:t>Pembuktian dapat dilakukan dengan metode falsifikasi.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821926"/>
                <a:ext cx="10353762" cy="4491789"/>
              </a:xfrm>
              <a:blipFill>
                <a:blip r:embed="rId2"/>
                <a:stretch>
                  <a:fillRect l="-1178" t="-1493" r="-64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343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79" t="24835" r="18066" b="26261"/>
          <a:stretch/>
        </p:blipFill>
        <p:spPr>
          <a:xfrm>
            <a:off x="569028" y="713776"/>
            <a:ext cx="11043295" cy="4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3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70" y="272089"/>
            <a:ext cx="10058400" cy="860025"/>
          </a:xfrm>
        </p:spPr>
        <p:txBody>
          <a:bodyPr>
            <a:normAutofit/>
          </a:bodyPr>
          <a:lstStyle/>
          <a:p>
            <a:r>
              <a:rPr lang="fi-FI" sz="3200"/>
              <a:t>Konsekuensi Logis dan Kesetaraan Logika</a:t>
            </a:r>
            <a:endParaRPr 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6970" y="1364343"/>
                <a:ext cx="11205029" cy="4988332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Definisi </a:t>
                </a:r>
              </a:p>
              <a:p>
                <a:pPr marL="36900" indent="0">
                  <a:buNone/>
                </a:pPr>
                <a:r>
                  <a:rPr lang="en-US"/>
                  <a:t>Misalkan A dan B adalah dua formula logika proposisi: </a:t>
                </a:r>
              </a:p>
              <a:p>
                <a:pPr marL="36900" indent="0">
                  <a:buNone/>
                </a:pPr>
                <a:r>
                  <a:rPr lang="en-US"/>
                  <a:t>Formula A dan B dikatakan setara atau ekuivalen (logically equivalent) jika formula 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r>
                  <a:rPr lang="en-US">
                    <a:effectLst/>
                    <a:ea typeface="Cambria Math" panose="02040503050406030204" pitchFamily="18" charset="0"/>
                  </a:rPr>
                  <a:t>Merupakan tautologi. Hal ini dituliskan dengan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6900" indent="0" algn="just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Formula B dikatakan sebgai konsekuensi logis (logical consequence) dari A jika formula    </a:t>
                </a: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 algn="just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Merupakan tautology. Hal ini dituliskan dengan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6900" indent="0" algn="just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 menunjukkan konsekuensi logis manapun setara logika antar dua formula, maka kita dapat:</a:t>
                </a:r>
              </a:p>
              <a:p>
                <a:pPr marL="363538" indent="-363538" algn="just">
                  <a:buFont typeface="Wingdings" panose="05000000000000000000" pitchFamily="2" charset="2"/>
                  <a:buChar char="§"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Menggunakan </a:t>
                </a:r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tabel 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kebenaran</a:t>
                </a:r>
              </a:p>
              <a:p>
                <a:pPr marL="363538" indent="-363538" algn="just">
                  <a:buFont typeface="Wingdings" panose="05000000000000000000" pitchFamily="2" charset="2"/>
                  <a:buChar char="§"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Menggunakan hukum-hukum ekuivalensi logika</a:t>
                </a:r>
              </a:p>
              <a:p>
                <a:pPr marL="36900" indent="0" algn="ctr">
                  <a:buNone/>
                </a:pP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6970" y="1364343"/>
                <a:ext cx="11205029" cy="4988332"/>
              </a:xfrm>
              <a:blipFill>
                <a:blip r:embed="rId2"/>
                <a:stretch>
                  <a:fillRect l="-1306" t="-13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98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899886"/>
            <a:ext cx="10353762" cy="641684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Contoh konsekuensi logis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895259"/>
                <a:ext cx="10353762" cy="4331369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Ditunjukkan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r>
                  <a:rPr lang="en-US"/>
                  <a:t>Solusi </a:t>
                </a:r>
                <a:r>
                  <a:rPr lang="en-US" smtClean="0"/>
                  <a:t>: dengan tabel </a:t>
                </a:r>
                <a:r>
                  <a:rPr lang="en-US"/>
                  <a:t>kebenaran akan ditunjukkan bahwa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adalah tautology, tinjau bahwa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Konsekuensi logis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juga dinamakan sebagai modus ponens (dibahas dalam materi inferensi)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895259"/>
                <a:ext cx="10353762" cy="4331369"/>
              </a:xfrm>
              <a:blipFill>
                <a:blip r:embed="rId2"/>
                <a:stretch>
                  <a:fillRect l="-648" t="-154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273" t="51809" r="28177" b="27357"/>
          <a:stretch/>
        </p:blipFill>
        <p:spPr>
          <a:xfrm>
            <a:off x="2462839" y="3038258"/>
            <a:ext cx="7255673" cy="20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0F6F-4F33-430F-87AA-3B7600F5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Pokok</a:t>
            </a:r>
            <a:r>
              <a:rPr lang="en-ID"/>
              <a:t> </a:t>
            </a:r>
            <a:r>
              <a:rPr lang="en-ID" err="1"/>
              <a:t>Bahasan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4E69-EDA3-498B-8582-0126ACBF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§"/>
            </a:pPr>
            <a:r>
              <a:rPr lang="en-ID" sz="2400" err="1"/>
              <a:t>Interpretasi</a:t>
            </a:r>
            <a:r>
              <a:rPr lang="en-ID" sz="2400"/>
              <a:t> dan semantik formula logika </a:t>
            </a:r>
            <a:r>
              <a:rPr lang="en-ID" sz="2400" err="1"/>
              <a:t>proposisi</a:t>
            </a:r>
            <a:endParaRPr lang="en-ID" sz="2400"/>
          </a:p>
          <a:p>
            <a:pPr marL="449263" indent="-449263">
              <a:buFont typeface="Wingdings" panose="05000000000000000000" pitchFamily="2" charset="2"/>
              <a:buChar char="§"/>
            </a:pPr>
            <a:r>
              <a:rPr lang="en-ID" sz="2400" err="1"/>
              <a:t>Sifat-sifat</a:t>
            </a:r>
            <a:r>
              <a:rPr lang="en-ID" sz="2400"/>
              <a:t> </a:t>
            </a:r>
            <a:r>
              <a:rPr lang="en-ID" sz="2400" err="1"/>
              <a:t>logika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berdasarkan</a:t>
            </a:r>
            <a:r>
              <a:rPr lang="en-ID" sz="2400"/>
              <a:t> semantik</a:t>
            </a:r>
          </a:p>
          <a:p>
            <a:pPr marL="449263" indent="-449263">
              <a:buFont typeface="Wingdings" panose="05000000000000000000" pitchFamily="2" charset="2"/>
              <a:buChar char="§"/>
            </a:pPr>
            <a:r>
              <a:rPr lang="en-ID" sz="2400" err="1"/>
              <a:t>Skema</a:t>
            </a:r>
            <a:r>
              <a:rPr lang="en-ID" sz="2400"/>
              <a:t> formula, </a:t>
            </a:r>
            <a:r>
              <a:rPr lang="en-ID" sz="2400" err="1"/>
              <a:t>konsekuensi</a:t>
            </a:r>
            <a:r>
              <a:rPr lang="en-ID" sz="2400"/>
              <a:t> </a:t>
            </a:r>
            <a:r>
              <a:rPr lang="en-ID" sz="2400" err="1"/>
              <a:t>logis</a:t>
            </a:r>
            <a:r>
              <a:rPr lang="en-ID" sz="2400"/>
              <a:t> dan </a:t>
            </a:r>
            <a:r>
              <a:rPr lang="en-ID" sz="2400" err="1"/>
              <a:t>kesetaraan</a:t>
            </a:r>
            <a:r>
              <a:rPr lang="en-ID" sz="2400"/>
              <a:t> </a:t>
            </a:r>
            <a:r>
              <a:rPr lang="en-ID" sz="2400" err="1"/>
              <a:t>logika</a:t>
            </a: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6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/>
              <a:t>Latihan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94100" indent="-457200">
                  <a:buFont typeface="+mj-lt"/>
                  <a:buAutoNum type="arabicPeriod"/>
                </a:pPr>
                <a:r>
                  <a:rPr lang="en-US"/>
                  <a:t>Tunjukkan bahwa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/>
              </a:p>
              <a:p>
                <a:pPr marL="494100" indent="-457200">
                  <a:buFont typeface="+mj-lt"/>
                  <a:buAutoNum type="arabicPeriod"/>
                </a:pPr>
                <a:r>
                  <a:rPr lang="en-US"/>
                  <a:t> Tunjukkan bahwa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pPr marL="494100" indent="-457200">
                  <a:buFont typeface="+mj-lt"/>
                  <a:buAutoNum type="arabicPeriod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1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Hukum-hukum Logika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smtClean="0">
                    <a:solidFill>
                      <a:schemeClr val="tx1"/>
                    </a:solidFill>
                  </a:rPr>
                  <a:t>Hukum logika yg melibatkan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~</m:t>
                    </m:r>
                  </m:oMath>
                </a14:m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5" b="-142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14" t="34923" r="34219" b="26480"/>
          <a:stretch/>
        </p:blipFill>
        <p:spPr>
          <a:xfrm>
            <a:off x="996524" y="1880618"/>
            <a:ext cx="4749007" cy="349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190" t="23520" r="25464" b="36787"/>
          <a:stretch/>
        </p:blipFill>
        <p:spPr>
          <a:xfrm>
            <a:off x="5745531" y="2081932"/>
            <a:ext cx="6160168" cy="34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4"/>
                <a:ext cx="10058400" cy="826289"/>
              </a:xfrm>
            </p:spPr>
            <p:txBody>
              <a:bodyPr>
                <a:normAutofit/>
              </a:bodyPr>
              <a:lstStyle/>
              <a:p>
                <a:r>
                  <a:rPr lang="en-US" sz="3200" smtClean="0">
                    <a:solidFill>
                      <a:schemeClr val="tx1"/>
                    </a:solidFill>
                  </a:rPr>
                  <a:t>Hukum logika yg melibatkan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4"/>
                <a:ext cx="10058400" cy="826289"/>
              </a:xfrm>
              <a:blipFill>
                <a:blip r:embed="rId2"/>
                <a:stretch>
                  <a:fillRect l="-1515" b="-2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452" t="31634" r="33108" b="16392"/>
          <a:stretch/>
        </p:blipFill>
        <p:spPr>
          <a:xfrm>
            <a:off x="3566158" y="1340946"/>
            <a:ext cx="5117432" cy="47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1030515"/>
            <a:ext cx="10353762" cy="625642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Contoh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917414"/>
                <a:ext cx="10353762" cy="455595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menggunakan hukum-hukum ekuivalensi yang ada</a:t>
                </a:r>
              </a:p>
              <a:p>
                <a:r>
                  <a:rPr lang="en-US"/>
                  <a:t>Solusi 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Ekuivalensi skema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dapat dibuktikan dengan metode falsifikasi terhadap keabsahan skema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Sifat ekuivalensi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juga diistilahkan sebagai sifat eksportasi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917414"/>
                <a:ext cx="10353762" cy="4555958"/>
              </a:xfrm>
              <a:blipFill>
                <a:blip r:embed="rId2"/>
                <a:stretch>
                  <a:fillRect l="-648" t="-1473" r="-5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87" t="44353" r="23368" b="31963"/>
          <a:stretch/>
        </p:blipFill>
        <p:spPr>
          <a:xfrm>
            <a:off x="2370243" y="2439928"/>
            <a:ext cx="7440866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2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92715"/>
            <a:ext cx="10353762" cy="609600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Contoh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868524"/>
                <a:ext cx="10353762" cy="4459705"/>
              </a:xfrm>
            </p:spPr>
            <p:txBody>
              <a:bodyPr/>
              <a:lstStyle/>
              <a:p>
                <a:r>
                  <a:rPr lang="en-US"/>
                  <a:t>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ekuivalen</a:t>
                </a:r>
                <a:r>
                  <a:rPr lang="en-US" dirty="0"/>
                  <a:t> </a:t>
                </a:r>
                <a:r>
                  <a:rPr lang="en-US" err="1"/>
                  <a:t>menggunakan</a:t>
                </a:r>
                <a:r>
                  <a:rPr lang="en-US"/>
                  <a:t> </a:t>
                </a:r>
                <a:r>
                  <a:rPr lang="en-US" smtClean="0"/>
                  <a:t>hukum-hukum </a:t>
                </a:r>
                <a:r>
                  <a:rPr lang="en-US"/>
                  <a:t>ekuivalensi yang ada.</a:t>
                </a:r>
              </a:p>
              <a:p>
                <a:r>
                  <a:rPr lang="en-US"/>
                  <a:t>Solusi 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868524"/>
                <a:ext cx="10353762" cy="4459705"/>
              </a:xfrm>
              <a:blipFill>
                <a:blip r:embed="rId2"/>
                <a:stretch>
                  <a:fillRect l="-648" t="-15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012" t="52467" r="18313" b="18805"/>
          <a:stretch/>
        </p:blipFill>
        <p:spPr>
          <a:xfrm>
            <a:off x="1223578" y="3222553"/>
            <a:ext cx="9734196" cy="26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5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47750"/>
            <a:ext cx="10353762" cy="529389"/>
          </a:xfrm>
        </p:spPr>
        <p:txBody>
          <a:bodyPr>
            <a:noAutofit/>
          </a:bodyPr>
          <a:lstStyle/>
          <a:p>
            <a:pPr algn="l"/>
            <a:r>
              <a:rPr lang="en-US" sz="3200"/>
              <a:t>Latihan</a:t>
            </a:r>
            <a:r>
              <a:rPr lang="en-US" sz="440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991226"/>
                <a:ext cx="10353762" cy="452387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smtClean="0"/>
                  <a:t>Tunjukkan bahwa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  </a:t>
                </a:r>
                <a:r>
                  <a:rPr lang="en-US" sz="2400" smtClean="0"/>
                  <a:t>adalah formula yang absah (valid) dengan memakai hukum-hukum ekuivalensi yang ada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/>
                  <a:t>Tunjukkan bahwa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  </a:t>
                </a:r>
                <a:r>
                  <a:rPr lang="en-US" sz="2400"/>
                  <a:t>adalah formula </a:t>
                </a:r>
                <a:r>
                  <a:rPr lang="en-US" sz="2400"/>
                  <a:t>yang </a:t>
                </a:r>
                <a:r>
                  <a:rPr lang="en-US" sz="2400" smtClean="0"/>
                  <a:t>absah </a:t>
                </a:r>
                <a:r>
                  <a:rPr lang="en-US" sz="2400"/>
                  <a:t>(valid) dengan memakai hukum-hukum ekuivalensi </a:t>
                </a:r>
                <a:r>
                  <a:rPr lang="en-US" sz="2400"/>
                  <a:t>yang </a:t>
                </a:r>
                <a:r>
                  <a:rPr lang="en-US" sz="2400" smtClean="0"/>
                  <a:t>ada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/>
              </a:p>
              <a:p>
                <a:pPr marL="457200" indent="-457200">
                  <a:buFont typeface="+mj-lt"/>
                  <a:buAutoNum type="arabicPeriod"/>
                </a:pPr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991226"/>
                <a:ext cx="10353762" cy="4523874"/>
              </a:xfrm>
              <a:blipFill>
                <a:blip r:embed="rId2"/>
                <a:stretch>
                  <a:fillRect l="-1826" t="-2156" r="-13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13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E4D3-FB2B-4B21-9D0B-B80333D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sz="2400"/>
              <a:t> 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5EAD2-3F6A-41AB-B89F-86303FAD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04686"/>
            <a:ext cx="10058400" cy="466440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ID" sz="3200" b="1" err="1"/>
              <a:t>Interpretasi</a:t>
            </a:r>
            <a:endParaRPr lang="en-ID" sz="3200" b="1"/>
          </a:p>
          <a:p>
            <a:endParaRPr lang="en-ID" sz="2400"/>
          </a:p>
          <a:p>
            <a:pPr marL="36900" indent="0" algn="ctr">
              <a:buNone/>
            </a:pPr>
            <a:r>
              <a:rPr lang="en-ID" sz="2400" err="1"/>
              <a:t>Interpretasi</a:t>
            </a:r>
            <a:r>
              <a:rPr lang="en-ID" sz="2400"/>
              <a:t> </a:t>
            </a:r>
            <a:r>
              <a:rPr lang="en-ID" sz="2400" err="1"/>
              <a:t>dari</a:t>
            </a:r>
            <a:r>
              <a:rPr lang="en-ID" sz="2400"/>
              <a:t> </a:t>
            </a:r>
            <a:r>
              <a:rPr lang="en-ID" sz="2400" err="1"/>
              <a:t>suatu</a:t>
            </a:r>
            <a:r>
              <a:rPr lang="en-ID" sz="2400"/>
              <a:t> formula </a:t>
            </a:r>
            <a:r>
              <a:rPr lang="en-ID" sz="2400" err="1"/>
              <a:t>logika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adalah</a:t>
            </a:r>
            <a:r>
              <a:rPr lang="en-ID" sz="2400"/>
              <a:t> </a:t>
            </a:r>
            <a:r>
              <a:rPr lang="en-ID" sz="2400" err="1"/>
              <a:t>pemberian</a:t>
            </a:r>
            <a:r>
              <a:rPr lang="en-ID" sz="2400"/>
              <a:t> </a:t>
            </a:r>
            <a:r>
              <a:rPr lang="en-ID" sz="2400" err="1"/>
              <a:t>nilai</a:t>
            </a:r>
            <a:r>
              <a:rPr lang="en-ID" sz="2400"/>
              <a:t> </a:t>
            </a:r>
            <a:r>
              <a:rPr lang="en-ID" sz="2400" err="1"/>
              <a:t>kebenaran</a:t>
            </a:r>
            <a:r>
              <a:rPr lang="en-ID" sz="2400"/>
              <a:t> </a:t>
            </a:r>
            <a:r>
              <a:rPr lang="fr-FR" sz="2400" err="1"/>
              <a:t>terhadap</a:t>
            </a:r>
            <a:r>
              <a:rPr lang="fr-FR" sz="2400"/>
              <a:t> </a:t>
            </a:r>
            <a:r>
              <a:rPr lang="fr-FR" sz="2400" err="1"/>
              <a:t>proposisi</a:t>
            </a:r>
            <a:r>
              <a:rPr lang="fr-FR" sz="2400"/>
              <a:t> tersebut. </a:t>
            </a:r>
            <a:r>
              <a:rPr lang="en-ID" sz="2400"/>
              <a:t>Interpretasi </a:t>
            </a:r>
            <a:r>
              <a:rPr lang="en-ID" sz="2400" err="1"/>
              <a:t>merupakan</a:t>
            </a:r>
            <a:r>
              <a:rPr lang="en-ID" sz="2400"/>
              <a:t> </a:t>
            </a:r>
            <a:r>
              <a:rPr lang="en-ID" sz="2400" err="1"/>
              <a:t>pemetaan</a:t>
            </a:r>
            <a:r>
              <a:rPr lang="en-ID" sz="2400"/>
              <a:t> </a:t>
            </a:r>
            <a:r>
              <a:rPr lang="en-ID" sz="2400" err="1"/>
              <a:t>antara</a:t>
            </a:r>
            <a:r>
              <a:rPr lang="en-ID" sz="2400"/>
              <a:t> </a:t>
            </a:r>
            <a:r>
              <a:rPr lang="en-ID" sz="2400" err="1"/>
              <a:t>suatu</a:t>
            </a:r>
            <a:r>
              <a:rPr lang="en-ID" sz="2400"/>
              <a:t> </a:t>
            </a:r>
            <a:r>
              <a:rPr lang="en-ID" sz="2400" err="1"/>
              <a:t>variabel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terhadap</a:t>
            </a:r>
            <a:r>
              <a:rPr lang="en-ID" sz="2400"/>
              <a:t> </a:t>
            </a:r>
            <a:r>
              <a:rPr lang="en-ID" sz="2400" err="1"/>
              <a:t>nilai</a:t>
            </a:r>
            <a:r>
              <a:rPr lang="en-ID" sz="2400"/>
              <a:t> </a:t>
            </a:r>
            <a:r>
              <a:rPr lang="en-ID" sz="2400" err="1"/>
              <a:t>kebenarannya</a:t>
            </a:r>
            <a:r>
              <a:rPr lang="en-ID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52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86FC5-967B-4138-A2F8-A690F211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Interpretasi </a:t>
            </a:r>
            <a:r>
              <a:rPr lang="en-ID" err="1"/>
              <a:t>Proposisi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9C8FF-2820-4178-8DD8-4E2C7B711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err="1"/>
              <a:t>Interpretasi</a:t>
            </a:r>
            <a:r>
              <a:rPr lang="en-ID" b="1"/>
              <a:t> </a:t>
            </a:r>
            <a:r>
              <a:rPr lang="en-ID" b="1" err="1"/>
              <a:t>proposisi</a:t>
            </a:r>
            <a:r>
              <a:rPr lang="en-ID" b="1"/>
              <a:t> atomik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A539D-4E97-473E-9F52-CB3C91D48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72" y="2635342"/>
            <a:ext cx="4876344" cy="3155858"/>
          </a:xfrm>
        </p:spPr>
        <p:txBody>
          <a:bodyPr>
            <a:normAutofit/>
          </a:bodyPr>
          <a:lstStyle/>
          <a:p>
            <a:r>
              <a:rPr lang="en-ID"/>
              <a:t>I (p) = T </a:t>
            </a:r>
            <a:r>
              <a:rPr lang="en-ID" err="1"/>
              <a:t>berarti</a:t>
            </a:r>
            <a:r>
              <a:rPr lang="en-ID"/>
              <a:t> p </a:t>
            </a:r>
            <a:r>
              <a:rPr lang="en-ID" err="1"/>
              <a:t>diinterpretasikan</a:t>
            </a:r>
            <a:r>
              <a:rPr lang="en-ID"/>
              <a:t> </a:t>
            </a:r>
            <a:r>
              <a:rPr lang="en-ID" err="1"/>
              <a:t>benar</a:t>
            </a:r>
            <a:r>
              <a:rPr lang="en-ID"/>
              <a:t> oleh </a:t>
            </a:r>
            <a:r>
              <a:rPr lang="en-ID" err="1"/>
              <a:t>interpretasi</a:t>
            </a:r>
            <a:r>
              <a:rPr lang="en-ID"/>
              <a:t> I</a:t>
            </a:r>
          </a:p>
          <a:p>
            <a:r>
              <a:rPr lang="it-IT"/>
              <a:t>I (q) = F berarti q diinterpretasikan salah oleh interpretasi I</a:t>
            </a:r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925040-7BEB-453C-BB48-94BF2DCCA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b="1" err="1"/>
              <a:t>Interpretasi</a:t>
            </a:r>
            <a:r>
              <a:rPr lang="en-ID" b="1"/>
              <a:t> </a:t>
            </a:r>
            <a:r>
              <a:rPr lang="en-ID" b="1" err="1"/>
              <a:t>proposisi</a:t>
            </a:r>
            <a:r>
              <a:rPr lang="en-ID" b="1"/>
              <a:t> </a:t>
            </a:r>
            <a:r>
              <a:rPr lang="en-ID" b="1" err="1"/>
              <a:t>majemuk</a:t>
            </a:r>
            <a:endParaRPr lang="en-ID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11E71-CD8C-4053-912D-794B4998B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967" y="2507226"/>
            <a:ext cx="4895330" cy="3283974"/>
          </a:xfrm>
        </p:spPr>
        <p:txBody>
          <a:bodyPr>
            <a:normAutofit/>
          </a:bodyPr>
          <a:lstStyle/>
          <a:p>
            <a:r>
              <a:rPr lang="en-ID"/>
              <a:t>Nilai </a:t>
            </a:r>
            <a:r>
              <a:rPr lang="en-ID" err="1"/>
              <a:t>kebenaran</a:t>
            </a:r>
            <a:r>
              <a:rPr lang="en-ID"/>
              <a:t> </a:t>
            </a:r>
            <a:r>
              <a:rPr lang="en-ID" err="1"/>
              <a:t>proposisi</a:t>
            </a:r>
            <a:r>
              <a:rPr lang="en-ID"/>
              <a:t> </a:t>
            </a:r>
            <a:r>
              <a:rPr lang="en-ID" err="1"/>
              <a:t>majemuk</a:t>
            </a:r>
            <a:r>
              <a:rPr lang="en-ID"/>
              <a:t>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ditentukan</a:t>
            </a:r>
            <a:r>
              <a:rPr lang="en-ID"/>
              <a:t> </a:t>
            </a:r>
            <a:r>
              <a:rPr lang="en-ID" err="1"/>
              <a:t>dari</a:t>
            </a:r>
            <a:r>
              <a:rPr lang="en-ID"/>
              <a:t> </a:t>
            </a:r>
            <a:r>
              <a:rPr lang="en-ID" err="1"/>
              <a:t>nilai</a:t>
            </a:r>
            <a:r>
              <a:rPr lang="en-ID"/>
              <a:t> </a:t>
            </a:r>
            <a:r>
              <a:rPr lang="en-ID" err="1"/>
              <a:t>kebenaran</a:t>
            </a:r>
            <a:r>
              <a:rPr lang="en-ID"/>
              <a:t> </a:t>
            </a:r>
            <a:r>
              <a:rPr lang="en-ID" err="1"/>
              <a:t>proposisi</a:t>
            </a:r>
            <a:r>
              <a:rPr lang="en-ID"/>
              <a:t> atom yang </a:t>
            </a:r>
            <a:r>
              <a:rPr lang="en-ID" err="1"/>
              <a:t>menyusunnya</a:t>
            </a:r>
            <a:r>
              <a:rPr lang="en-ID"/>
              <a:t>.</a:t>
            </a:r>
          </a:p>
          <a:p>
            <a:r>
              <a:rPr lang="en-ID" err="1"/>
              <a:t>Untuk</a:t>
            </a:r>
            <a:r>
              <a:rPr lang="en-ID"/>
              <a:t> formula yang </a:t>
            </a:r>
            <a:r>
              <a:rPr lang="en-ID" err="1"/>
              <a:t>kompleks</a:t>
            </a:r>
            <a:r>
              <a:rPr lang="en-ID"/>
              <a:t>, </a:t>
            </a:r>
            <a:r>
              <a:rPr lang="en-ID" err="1"/>
              <a:t>interpretasi</a:t>
            </a:r>
            <a:r>
              <a:rPr lang="en-ID"/>
              <a:t> (</a:t>
            </a:r>
            <a:r>
              <a:rPr lang="en-ID" err="1"/>
              <a:t>disebut</a:t>
            </a:r>
            <a:r>
              <a:rPr lang="en-ID"/>
              <a:t> juga </a:t>
            </a:r>
            <a:r>
              <a:rPr lang="en-ID" err="1"/>
              <a:t>sebagai</a:t>
            </a:r>
            <a:r>
              <a:rPr lang="en-ID"/>
              <a:t> </a:t>
            </a:r>
            <a:r>
              <a:rPr lang="en-ID" err="1"/>
              <a:t>semantik</a:t>
            </a:r>
            <a:r>
              <a:rPr lang="en-ID"/>
              <a:t>)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ditentukan</a:t>
            </a:r>
            <a:r>
              <a:rPr lang="en-ID"/>
              <a:t> </a:t>
            </a:r>
            <a:r>
              <a:rPr lang="en-ID" err="1"/>
              <a:t>dengan</a:t>
            </a:r>
            <a:r>
              <a:rPr lang="en-ID"/>
              <a:t> </a:t>
            </a:r>
            <a:r>
              <a:rPr lang="en-ID" err="1"/>
              <a:t>meninjau</a:t>
            </a:r>
            <a:r>
              <a:rPr lang="en-ID"/>
              <a:t> </a:t>
            </a:r>
            <a:r>
              <a:rPr lang="en-ID" err="1"/>
              <a:t>interpretasi</a:t>
            </a:r>
            <a:r>
              <a:rPr lang="en-ID"/>
              <a:t> </a:t>
            </a:r>
            <a:r>
              <a:rPr lang="en-ID" err="1"/>
              <a:t>setiap</a:t>
            </a:r>
            <a:r>
              <a:rPr lang="en-ID"/>
              <a:t> </a:t>
            </a:r>
            <a:r>
              <a:rPr lang="en-ID" err="1"/>
              <a:t>subformula</a:t>
            </a:r>
            <a:r>
              <a:rPr lang="en-ID"/>
              <a:t> yang </a:t>
            </a:r>
            <a:r>
              <a:rPr lang="en-ID" err="1"/>
              <a:t>ada</a:t>
            </a:r>
            <a:r>
              <a:rPr lang="en-ID"/>
              <a:t> pada formula </a:t>
            </a:r>
            <a:r>
              <a:rPr lang="en-ID" err="1"/>
              <a:t>tersebut</a:t>
            </a:r>
            <a:r>
              <a:rPr lang="en-ID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74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375F2-9105-48AA-9038-0A071DF5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99886"/>
            <a:ext cx="10353762" cy="590550"/>
          </a:xfrm>
        </p:spPr>
        <p:txBody>
          <a:bodyPr>
            <a:normAutofit/>
          </a:bodyPr>
          <a:lstStyle/>
          <a:p>
            <a:r>
              <a:rPr lang="en-ID" sz="3600" err="1"/>
              <a:t>Aturan</a:t>
            </a:r>
            <a:r>
              <a:rPr lang="en-ID" sz="3600"/>
              <a:t> </a:t>
            </a:r>
            <a:r>
              <a:rPr lang="en-ID" sz="3600" err="1"/>
              <a:t>Semantik</a:t>
            </a:r>
            <a:endParaRPr lang="en-ID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B761B-A106-4095-9656-A609DC91E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809750"/>
                <a:ext cx="10353762" cy="5048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/>
                  <a:t>Misalkan A </a:t>
                </a:r>
                <a:r>
                  <a:rPr lang="en-ID" err="1"/>
                  <a:t>adalah</a:t>
                </a:r>
                <a:r>
                  <a:rPr lang="en-ID"/>
                  <a:t> </a:t>
                </a:r>
                <a:r>
                  <a:rPr lang="en-ID" err="1"/>
                  <a:t>sebuah</a:t>
                </a:r>
                <a:r>
                  <a:rPr lang="en-ID"/>
                  <a:t> formula dan I </a:t>
                </a:r>
                <a:r>
                  <a:rPr lang="en-ID" err="1"/>
                  <a:t>adalah</a:t>
                </a:r>
                <a:r>
                  <a:rPr lang="en-ID"/>
                  <a:t> </a:t>
                </a:r>
                <a:r>
                  <a:rPr lang="en-ID" err="1"/>
                  <a:t>interpretasi</a:t>
                </a:r>
                <a:r>
                  <a:rPr lang="en-ID"/>
                  <a:t> yang </a:t>
                </a:r>
                <a:r>
                  <a:rPr lang="en-ID" err="1"/>
                  <a:t>terdefinisi</a:t>
                </a:r>
                <a:endParaRPr lang="en-ID"/>
              </a:p>
              <a:p>
                <a:pPr marL="36900" indent="0">
                  <a:buNone/>
                </a:pPr>
                <a:r>
                  <a:rPr lang="en-ID"/>
                  <a:t>Untuk </a:t>
                </a:r>
                <a:r>
                  <a:rPr lang="en-ID" err="1"/>
                  <a:t>setiap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 yang </a:t>
                </a:r>
                <a:r>
                  <a:rPr lang="en-ID" err="1"/>
                  <a:t>muncul</a:t>
                </a:r>
                <a:r>
                  <a:rPr lang="en-ID"/>
                  <a:t> di A. </a:t>
                </a:r>
                <a:r>
                  <a:rPr lang="en-ID" err="1"/>
                  <a:t>Interpretasi</a:t>
                </a:r>
                <a:r>
                  <a:rPr lang="en-ID"/>
                  <a:t> </a:t>
                </a:r>
                <a:r>
                  <a:rPr lang="en-ID" err="1"/>
                  <a:t>untuk</a:t>
                </a:r>
                <a:r>
                  <a:rPr lang="en-ID"/>
                  <a:t> A </a:t>
                </a:r>
                <a:r>
                  <a:rPr lang="en-ID" err="1"/>
                  <a:t>didefinisikan</a:t>
                </a:r>
                <a:r>
                  <a:rPr lang="en-ID"/>
                  <a:t> </a:t>
                </a:r>
                <a:r>
                  <a:rPr lang="en-ID" err="1"/>
                  <a:t>sebagai</a:t>
                </a:r>
                <a:r>
                  <a:rPr lang="en-ID"/>
                  <a:t> berikut:</a:t>
                </a:r>
              </a:p>
              <a:p>
                <a:r>
                  <a:rPr lang="en-ID" err="1"/>
                  <a:t>Jika</a:t>
                </a:r>
                <a:r>
                  <a:rPr lang="en-ID"/>
                  <a:t> A = p (</a:t>
                </a:r>
                <a:r>
                  <a:rPr lang="en-ID" err="1"/>
                  <a:t>suatu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atom), </a:t>
                </a:r>
                <a:r>
                  <a:rPr lang="en-ID" err="1"/>
                  <a:t>maka</a:t>
                </a:r>
                <a:r>
                  <a:rPr lang="en-ID"/>
                  <a:t> I (A) = I (p), dan </a:t>
                </a:r>
                <a:r>
                  <a:rPr lang="en-ID" err="1"/>
                  <a:t>nilainya</a:t>
                </a:r>
                <a:r>
                  <a:rPr lang="en-ID"/>
                  <a:t> </a:t>
                </a:r>
                <a:r>
                  <a:rPr lang="en-ID" err="1"/>
                  <a:t>sesuai</a:t>
                </a:r>
                <a:r>
                  <a:rPr lang="en-ID"/>
                  <a:t> </a:t>
                </a:r>
                <a:r>
                  <a:rPr lang="en-ID" err="1"/>
                  <a:t>dengan</a:t>
                </a:r>
                <a:r>
                  <a:rPr lang="en-ID"/>
                  <a:t> </a:t>
                </a:r>
                <a:r>
                  <a:rPr lang="en-ID" err="1"/>
                  <a:t>definisi</a:t>
                </a:r>
                <a:r>
                  <a:rPr lang="en-ID"/>
                  <a:t> I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 p yang </a:t>
                </a:r>
                <a:r>
                  <a:rPr lang="en-ID" err="1"/>
                  <a:t>bersesuaian</a:t>
                </a:r>
                <a:r>
                  <a:rPr lang="en-ID"/>
                  <a:t>.</a:t>
                </a:r>
              </a:p>
              <a:p>
                <a:r>
                  <a:rPr lang="pl-PL"/>
                  <a:t>Jika A = T, maka I (A) = I (T) =</a:t>
                </a:r>
                <a:r>
                  <a:rPr lang="en-ID"/>
                  <a:t>T. </a:t>
                </a:r>
                <a:r>
                  <a:rPr lang="en-ID" err="1"/>
                  <a:t>Kemudian</a:t>
                </a:r>
                <a:r>
                  <a:rPr lang="en-ID"/>
                  <a:t> </a:t>
                </a:r>
                <a:r>
                  <a:rPr lang="en-ID" err="1"/>
                  <a:t>jika</a:t>
                </a:r>
                <a:r>
                  <a:rPr lang="en-ID"/>
                  <a:t> A = F, </a:t>
                </a:r>
                <a:r>
                  <a:rPr lang="en-ID" err="1"/>
                  <a:t>maka</a:t>
                </a:r>
                <a:r>
                  <a:rPr lang="en-ID"/>
                  <a:t> I (A) = I (F) = F.</a:t>
                </a:r>
              </a:p>
              <a:p>
                <a:r>
                  <a:rPr lang="en-ID" err="1"/>
                  <a:t>Jika</a:t>
                </a:r>
                <a:r>
                  <a:rPr lang="en-ID"/>
                  <a:t> A = ~B,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suatu</a:t>
                </a:r>
                <a:r>
                  <a:rPr lang="en-ID"/>
                  <a:t> formula B, </a:t>
                </a:r>
                <a:r>
                  <a:rPr lang="en-ID" err="1"/>
                  <a:t>maka</a:t>
                </a:r>
                <a:r>
                  <a:rPr lang="en-ID"/>
                  <a:t> </a:t>
                </a:r>
              </a:p>
              <a:p>
                <a:pPr marL="36900" indent="0">
                  <a:buNone/>
                </a:pPr>
                <a:r>
                  <a:rPr lang="en-ID"/>
                  <a:t>		I (A) = I (~B) = ~I (B)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r>
                  <a:rPr lang="en-ID" err="1"/>
                  <a:t>Jika</a:t>
                </a:r>
                <a:r>
                  <a:rPr lang="en-ID"/>
                  <a:t>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en-ID"/>
                  <a:t> C,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suatu</a:t>
                </a:r>
                <a:r>
                  <a:rPr lang="en-ID"/>
                  <a:t> formula B dan C, </a:t>
                </a:r>
                <a:r>
                  <a:rPr lang="en-ID" err="1"/>
                  <a:t>maka</a:t>
                </a:r>
                <a:r>
                  <a:rPr lang="en-ID"/>
                  <a:t> 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pl-PL"/>
                  <a:t> 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a:rPr lang="en-ID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ID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endParaRPr lang="pl-PL"/>
              </a:p>
              <a:p>
                <a:endParaRPr lang="en-ID"/>
              </a:p>
              <a:p>
                <a:pPr marL="36900" indent="0">
                  <a:buNone/>
                </a:pPr>
                <a:endParaRPr lang="en-ID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B761B-A106-4095-9656-A609DC91E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809750"/>
                <a:ext cx="10353762" cy="5048250"/>
              </a:xfrm>
              <a:blipFill>
                <a:blip r:embed="rId2"/>
                <a:stretch>
                  <a:fillRect l="-1531" t="-132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5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1BBA-11BC-4FAE-943E-70844729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457200"/>
          </a:xfrm>
        </p:spPr>
        <p:txBody>
          <a:bodyPr>
            <a:noAutofit/>
          </a:bodyPr>
          <a:lstStyle/>
          <a:p>
            <a:r>
              <a:rPr lang="en-ID" sz="3200"/>
              <a:t>Aturan Semantik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777C2-2A70-4057-BA96-08EB5634A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33500"/>
                <a:ext cx="10353762" cy="52959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ID"/>
                  <a:t>Jika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pl-PL"/>
                  <a:t> 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lainnya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r>
                  <a:rPr lang="en-ID"/>
                  <a:t>Jika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</a:t>
                </a:r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 </a:t>
                </a:r>
                <a:r>
                  <a:rPr lang="pl-PL"/>
                  <a:t>I (C) =</a:t>
                </a:r>
                <a:r>
                  <a:rPr lang="en-ID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  <m:r>
                              <a:rPr lang="en-ID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endParaRPr lang="en-ID"/>
              </a:p>
              <a:p>
                <a:r>
                  <a:rPr lang="pl-PL"/>
                  <a:t>Jika A = B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/>
                  <a:t> C, untuk suatu formula B dan C, maka I (A) =</a:t>
                </a:r>
              </a:p>
              <a:p>
                <a:pPr marL="36900" indent="0">
                  <a:buNone/>
                </a:pPr>
                <a:r>
                  <a:rPr lang="en-ID"/>
                  <a:t>		I (B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/>
                  <a:t>C) = I (B)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I (C)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namun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lainnya</m:t>
                            </m:r>
                            <m:r>
                              <m:rPr>
                                <m:nor/>
                              </m:rPr>
                              <a:rPr lang="en-ID" b="0" i="0" smtClean="0"/>
                              <m:t>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pPr marL="36900" indent="0">
                  <a:buNone/>
                </a:pPr>
                <a:endParaRPr lang="en-ID"/>
              </a:p>
              <a:p>
                <a:r>
                  <a:rPr lang="en-ID"/>
                  <a:t>Jika A = B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pl-PL"/>
                  <a:t> C) = I (B) </a:t>
                </a:r>
                <a:r>
                  <a:rPr lang="en-ID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pl-PL"/>
                  <a:t>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  <m:r>
                              <a:rPr lang="en-ID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</m:eqArr>
                      </m:e>
                    </m:d>
                  </m:oMath>
                </a14:m>
                <a:endParaRPr lang="pl-PL"/>
              </a:p>
              <a:p>
                <a:endParaRPr lang="en-ID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777C2-2A70-4057-BA96-08EB5634A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33500"/>
                <a:ext cx="10353762" cy="5295900"/>
              </a:xfrm>
              <a:blipFill>
                <a:blip r:embed="rId2"/>
                <a:stretch>
                  <a:fillRect l="-589" t="-14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76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0B37-EECA-4356-BD3B-1A18A378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3447"/>
          </a:xfrm>
        </p:spPr>
        <p:txBody>
          <a:bodyPr>
            <a:normAutofit/>
          </a:bodyPr>
          <a:lstStyle/>
          <a:p>
            <a:pPr algn="l"/>
            <a:r>
              <a:rPr lang="en-ID" sz="2800"/>
              <a:t>Contoh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50FBA-4CD3-4FC2-952A-D092D3578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13879"/>
                <a:ext cx="10353762" cy="4668349"/>
              </a:xfrm>
            </p:spPr>
            <p:txBody>
              <a:bodyPr>
                <a:normAutofit/>
              </a:bodyPr>
              <a:lstStyle/>
              <a:p>
                <a:r>
                  <a:rPr lang="en-ID"/>
                  <a:t>Misalkan A adalah formula 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q</a:t>
                </a:r>
                <a14:m>
                  <m:oMath xmlns:m="http://schemas.openxmlformats.org/officeDocument/2006/math">
                    <m:r>
                      <a:rPr lang="en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 dan I adalah interpretasi dengan definisi:</a:t>
                </a:r>
              </a:p>
              <a:p>
                <a:pPr marL="36900" indent="0">
                  <a:buNone/>
                </a:pPr>
                <a:r>
                  <a:rPr lang="en-ID"/>
                  <a:t>	I (p) = F, I (q) = T, dan I (r) = F. Maka interpretasi untuk A, yaitu I (A) dapat ditentukan 	sebagai berikut</a:t>
                </a:r>
              </a:p>
              <a:p>
                <a:pPr marL="1458000" lvl="4" indent="0">
                  <a:buNone/>
                </a:pPr>
                <a:r>
                  <a:rPr lang="pt-BR" sz="2000"/>
                  <a:t>I (A)   = I (</a:t>
                </a:r>
                <a:r>
                  <a:rPr lang="en-ID" sz="2000"/>
                  <a:t>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r </a:t>
                </a:r>
                <a:r>
                  <a:rPr lang="pt-BR" sz="2000"/>
                  <a:t>)</a:t>
                </a:r>
              </a:p>
              <a:p>
                <a:pPr marL="2185800" lvl="6" indent="0">
                  <a:buNone/>
                </a:pPr>
                <a:r>
                  <a:rPr lang="en-ID" sz="2000"/>
                  <a:t>= I ((p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q)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r )</a:t>
                </a:r>
              </a:p>
              <a:p>
                <a:pPr marL="2185800" lvl="6" indent="0">
                  <a:buNone/>
                </a:pPr>
                <a:r>
                  <a:rPr lang="pt-BR" sz="2000"/>
                  <a:t>= I (</a:t>
                </a:r>
                <a:r>
                  <a:rPr lang="en-ID" sz="2000"/>
                  <a:t>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q)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I(r )</a:t>
                </a:r>
                <a:endParaRPr lang="pt-BR" sz="2000"/>
              </a:p>
              <a:p>
                <a:pPr marL="2185800" lvl="6" indent="0">
                  <a:buNone/>
                </a:pPr>
                <a:r>
                  <a:rPr lang="en-ID" sz="2000"/>
                  <a:t>= (I (p)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I (q))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I (r)</a:t>
                </a:r>
              </a:p>
              <a:p>
                <a:pPr marL="2185800" lvl="6" indent="0">
                  <a:buNone/>
                </a:pPr>
                <a:r>
                  <a:rPr lang="en-ID" sz="2000"/>
                  <a:t>= (F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T) </a:t>
                </a:r>
                <a:r>
                  <a:rPr lang="en-ID" sz="2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 sz="2000"/>
                  <a:t>F = F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F = T.</a:t>
                </a:r>
              </a:p>
              <a:p>
                <a:pPr marL="36900" indent="0">
                  <a:buNone/>
                </a:pPr>
                <a:r>
                  <a:rPr lang="sv-SE"/>
                  <a:t>	Atau dapat pula dikerjakan secara ringkas sebagai berikut</a:t>
                </a:r>
              </a:p>
              <a:p>
                <a:pPr marL="36900" indent="0">
                  <a:buNone/>
                </a:pPr>
                <a:r>
                  <a:rPr lang="en-ID"/>
                  <a:t>			I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q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r) = (I (p)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I (q))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/>
                  <a:t>I (r) = (F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T)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F = F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F = 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50FBA-4CD3-4FC2-952A-D092D3578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13879"/>
                <a:ext cx="10353762" cy="4668349"/>
              </a:xfrm>
              <a:blipFill>
                <a:blip r:embed="rId2"/>
                <a:stretch>
                  <a:fillRect l="-589" t="-143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76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A82E-C94B-4984-9F05-00D5250E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/>
              <a:t>Latihan 1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4CB31-F5B9-4894-A47D-8107B3DA0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2823" y="1950164"/>
                <a:ext cx="10592405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en-ID"/>
                  <a:t>Misalkan I dan J adalah dua interpretasi yang didefinisikan untuk proposisi-proposisi atom berikut: </a:t>
                </a:r>
              </a:p>
              <a:p>
                <a:r>
                  <a:rPr lang="en-ID"/>
                  <a:t>I (p) = T, I (q) = F, I (r) = F, </a:t>
                </a:r>
              </a:p>
              <a:p>
                <a:r>
                  <a:rPr lang="en-ID"/>
                  <a:t>J (p) = F, J (q) = F, J (r) = T. </a:t>
                </a:r>
              </a:p>
              <a:p>
                <a:pPr marL="36900" indent="0">
                  <a:buNone/>
                </a:pPr>
                <a:r>
                  <a:rPr lang="en-ID"/>
                  <a:t>Tentukan interpretasi dari formula 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q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r dan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r) terhadap interpretasi I dan J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4CB31-F5B9-4894-A47D-8107B3DA0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2823" y="1950164"/>
                <a:ext cx="10592405" cy="4058751"/>
              </a:xfrm>
              <a:blipFill>
                <a:blip r:embed="rId2"/>
                <a:stretch>
                  <a:fillRect l="-1151" t="-165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0906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1263</TotalTime>
  <Words>1567</Words>
  <Application>Microsoft Office PowerPoint</Application>
  <PresentationFormat>Widescreen</PresentationFormat>
  <Paragraphs>195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Cambria Math</vt:lpstr>
      <vt:lpstr>Wingdings</vt:lpstr>
      <vt:lpstr>Retrospect</vt:lpstr>
      <vt:lpstr>Kalkulus proposisi</vt:lpstr>
      <vt:lpstr>Tujuan pembelajaran</vt:lpstr>
      <vt:lpstr>Pokok Bahasan</vt:lpstr>
      <vt:lpstr> </vt:lpstr>
      <vt:lpstr>Interpretasi Proposisi</vt:lpstr>
      <vt:lpstr>Aturan Semantik</vt:lpstr>
      <vt:lpstr>Aturan Semantik</vt:lpstr>
      <vt:lpstr>Contoh </vt:lpstr>
      <vt:lpstr>Latihan 1 </vt:lpstr>
      <vt:lpstr>Interpretasi dan Tabel Kebenaran</vt:lpstr>
      <vt:lpstr>Sifat-sifat Formula Logika Proposisi</vt:lpstr>
      <vt:lpstr>Keabsahan (Validity), Keterpenuhan (Satisfability), dan Kontradiksi</vt:lpstr>
      <vt:lpstr>Koleksi Formula yang Konsisten</vt:lpstr>
      <vt:lpstr>Contoh 1 </vt:lpstr>
      <vt:lpstr>Latihan 2 </vt:lpstr>
      <vt:lpstr>PowerPoint Presentation</vt:lpstr>
      <vt:lpstr>Permasalahan Diberikan formula A := ~(p ∧ q ∧ r ∧ s) → (~p ∨ ~q ∨ ~r ∨ ~s). Untuk memeriksa apakah A bersifat absah (valid), apakah kita harus menggunakan table kebenaran? </vt:lpstr>
      <vt:lpstr>Contoh 2</vt:lpstr>
      <vt:lpstr>Contoh 3 </vt:lpstr>
      <vt:lpstr>PowerPoint Presentation</vt:lpstr>
      <vt:lpstr>Contoh 4 :</vt:lpstr>
      <vt:lpstr>Kesimpulan contoh 4 ?</vt:lpstr>
      <vt:lpstr>Latihan 3 : buktikan keabsahan formula berikut</vt:lpstr>
      <vt:lpstr>Skema Formula, Konsekuensi Logis, dan Kesetaraan Logika</vt:lpstr>
      <vt:lpstr>Skema formula</vt:lpstr>
      <vt:lpstr>Contoh 5 </vt:lpstr>
      <vt:lpstr>PowerPoint Presentation</vt:lpstr>
      <vt:lpstr>Konsekuensi Logis dan Kesetaraan Logika</vt:lpstr>
      <vt:lpstr>Contoh konsekuensi logis</vt:lpstr>
      <vt:lpstr>Latihan 5</vt:lpstr>
      <vt:lpstr>Hukum-hukum Logika </vt:lpstr>
      <vt:lpstr>Hukum logika yg melibatkan ∧,  ∨,  ~</vt:lpstr>
      <vt:lpstr>Hukum logika yg melibatkan →,  ↔</vt:lpstr>
      <vt:lpstr>Contoh 6</vt:lpstr>
      <vt:lpstr>Contoh 7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Kalkulus proposisi</dc:title>
  <dc:creator>indiwidi</dc:creator>
  <cp:lastModifiedBy>indiwidi</cp:lastModifiedBy>
  <cp:revision>55</cp:revision>
  <dcterms:created xsi:type="dcterms:W3CDTF">2019-03-10T08:43:49Z</dcterms:created>
  <dcterms:modified xsi:type="dcterms:W3CDTF">2019-03-24T11:00:18Z</dcterms:modified>
</cp:coreProperties>
</file>