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12"/>
  </p:handoutMasterIdLst>
  <p:sldIdLst>
    <p:sldId id="275" r:id="rId2"/>
    <p:sldId id="257" r:id="rId3"/>
    <p:sldId id="258" r:id="rId4"/>
    <p:sldId id="259" r:id="rId5"/>
    <p:sldId id="280" r:id="rId6"/>
    <p:sldId id="281" r:id="rId7"/>
    <p:sldId id="283" r:id="rId8"/>
    <p:sldId id="282" r:id="rId9"/>
    <p:sldId id="260" r:id="rId10"/>
    <p:sldId id="279" r:id="rId11"/>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296" autoAdjust="0"/>
  </p:normalViewPr>
  <p:slideViewPr>
    <p:cSldViewPr>
      <p:cViewPr varScale="1">
        <p:scale>
          <a:sx n="67" d="100"/>
          <a:sy n="67" d="100"/>
        </p:scale>
        <p:origin x="-138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E5140887-F92B-44E9-AF55-C56ED206C4BB}" type="datetimeFigureOut">
              <a:rPr lang="id-ID" smtClean="0"/>
              <a:t>24/03/2019</a:t>
            </a:fld>
            <a:endParaRPr lang="id-ID"/>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4812E0DD-530A-432B-A8EB-6B0520C4BE95}" type="slidenum">
              <a:rPr lang="id-ID" smtClean="0"/>
              <a:t>‹#›</a:t>
            </a:fld>
            <a:endParaRPr lang="id-ID"/>
          </a:p>
        </p:txBody>
      </p:sp>
    </p:spTree>
    <p:extLst>
      <p:ext uri="{BB962C8B-B14F-4D97-AF65-F5344CB8AC3E}">
        <p14:creationId xmlns:p14="http://schemas.microsoft.com/office/powerpoint/2010/main" val="68286112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9DE2D7-3D2E-4841-A83A-D31D60D78D5E}" type="datetimeFigureOut">
              <a:rPr lang="en-US" smtClean="0"/>
              <a:pPr/>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932DF0-B6C5-4034-AFA0-59666CE90AC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9DE2D7-3D2E-4841-A83A-D31D60D78D5E}"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9DE2D7-3D2E-4841-A83A-D31D60D78D5E}" type="datetimeFigureOut">
              <a:rPr lang="en-US" smtClean="0"/>
              <a:pPr/>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9DE2D7-3D2E-4841-A83A-D31D60D78D5E}" type="datetimeFigureOut">
              <a:rPr lang="en-US" smtClean="0"/>
              <a:pPr/>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DE2D7-3D2E-4841-A83A-D31D60D78D5E}" type="datetimeFigureOut">
              <a:rPr lang="en-US" smtClean="0"/>
              <a:pPr/>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932DF0-B6C5-4034-AFA0-59666CE90A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9DE2D7-3D2E-4841-A83A-D31D60D78D5E}" type="datetimeFigureOut">
              <a:rPr lang="en-US" smtClean="0"/>
              <a:pPr/>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932DF0-B6C5-4034-AFA0-59666CE90AC6}"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4E9DE2D7-3D2E-4841-A83A-D31D60D78D5E}" type="datetimeFigureOut">
              <a:rPr lang="en-US" smtClean="0"/>
              <a:pPr/>
              <a:t>3/24/2019</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F932DF0-B6C5-4034-AFA0-59666CE90AC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E9DE2D7-3D2E-4841-A83A-D31D60D78D5E}" type="datetimeFigureOut">
              <a:rPr lang="en-US" smtClean="0"/>
              <a:pPr/>
              <a:t>3/24/2019</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F932DF0-B6C5-4034-AFA0-59666CE90A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352800"/>
            <a:ext cx="8610600" cy="2206752"/>
          </a:xfrm>
        </p:spPr>
        <p:txBody>
          <a:bodyPr>
            <a:normAutofit/>
          </a:bodyPr>
          <a:lstStyle/>
          <a:p>
            <a:pPr marL="900113" indent="-900113"/>
            <a:r>
              <a:rPr lang="id-ID" sz="3600" dirty="0" smtClean="0"/>
              <a:t>BY. Dr. Desayu Eka Surya, S.Sos., M.Si.</a:t>
            </a:r>
            <a:endParaRPr lang="id-ID" sz="3600" dirty="0"/>
          </a:p>
        </p:txBody>
      </p:sp>
      <p:sp>
        <p:nvSpPr>
          <p:cNvPr id="3" name="Subtitle 2"/>
          <p:cNvSpPr>
            <a:spLocks noGrp="1"/>
          </p:cNvSpPr>
          <p:nvPr>
            <p:ph type="subTitle" idx="1"/>
          </p:nvPr>
        </p:nvSpPr>
        <p:spPr/>
        <p:txBody>
          <a:bodyPr>
            <a:normAutofit/>
          </a:bodyPr>
          <a:lstStyle/>
          <a:p>
            <a:r>
              <a:rPr lang="id-ID" sz="4800" b="1" dirty="0" smtClean="0"/>
              <a:t>KEPRIBADIAN</a:t>
            </a:r>
            <a:endParaRPr lang="id-ID" sz="4800" b="1" dirty="0"/>
          </a:p>
        </p:txBody>
      </p:sp>
    </p:spTree>
    <p:extLst>
      <p:ext uri="{BB962C8B-B14F-4D97-AF65-F5344CB8AC3E}">
        <p14:creationId xmlns:p14="http://schemas.microsoft.com/office/powerpoint/2010/main" val="2434304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76600"/>
            <a:ext cx="8229600" cy="1252728"/>
          </a:xfrm>
        </p:spPr>
        <p:txBody>
          <a:bodyPr/>
          <a:lstStyle/>
          <a:p>
            <a:pPr algn="ctr"/>
            <a:r>
              <a:rPr lang="id-ID" dirty="0" smtClean="0"/>
              <a:t>TERIMAKASIH</a:t>
            </a:r>
            <a:endParaRPr lang="id-ID" dirty="0"/>
          </a:p>
        </p:txBody>
      </p:sp>
    </p:spTree>
    <p:extLst>
      <p:ext uri="{BB962C8B-B14F-4D97-AF65-F5344CB8AC3E}">
        <p14:creationId xmlns:p14="http://schemas.microsoft.com/office/powerpoint/2010/main" val="1471823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	ARTI DAN DEFINISI KEPRIBADIAN</a:t>
            </a:r>
            <a:endParaRPr lang="en-US" dirty="0"/>
          </a:p>
        </p:txBody>
      </p:sp>
      <p:sp>
        <p:nvSpPr>
          <p:cNvPr id="3" name="Content Placeholder 2"/>
          <p:cNvSpPr>
            <a:spLocks noGrp="1"/>
          </p:cNvSpPr>
          <p:nvPr>
            <p:ph idx="1"/>
          </p:nvPr>
        </p:nvSpPr>
        <p:spPr/>
        <p:txBody>
          <a:bodyPr/>
          <a:lstStyle/>
          <a:p>
            <a:r>
              <a:rPr lang="en-US" dirty="0" smtClean="0"/>
              <a:t>MENURUT NY. M.A.S TEKO,</a:t>
            </a:r>
          </a:p>
          <a:p>
            <a:pPr marL="118872" indent="0">
              <a:buNone/>
            </a:pPr>
            <a:endParaRPr lang="id-ID" dirty="0" smtClean="0"/>
          </a:p>
          <a:p>
            <a:pPr marL="118872" indent="0">
              <a:buNone/>
            </a:pPr>
            <a:r>
              <a:rPr lang="en-US" dirty="0" smtClean="0"/>
              <a:t>KEPRIBADIAN ADALAH :</a:t>
            </a:r>
          </a:p>
          <a:p>
            <a:r>
              <a:rPr lang="en-US" dirty="0" smtClean="0"/>
              <a:t>INTEGRASI SIKAP / SIFAT WARISAN MAUPUN YANG DIDAPATKAN DARI LINGKUNGAN SEHINGGA MENIMBULKAN KESAN PADA ORANG LAIN.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KEPRIBADIAN MENURUT PENGERTIAN SEHARI – HARI :</a:t>
            </a:r>
            <a:endParaRPr lang="en-US" dirty="0"/>
          </a:p>
        </p:txBody>
      </p:sp>
      <p:sp>
        <p:nvSpPr>
          <p:cNvPr id="3" name="Content Placeholder 2"/>
          <p:cNvSpPr>
            <a:spLocks noGrp="1"/>
          </p:cNvSpPr>
          <p:nvPr>
            <p:ph idx="1"/>
          </p:nvPr>
        </p:nvSpPr>
        <p:spPr/>
        <p:txBody>
          <a:bodyPr/>
          <a:lstStyle/>
          <a:p>
            <a:pPr algn="just"/>
            <a:endParaRPr lang="id-ID" dirty="0" smtClean="0"/>
          </a:p>
          <a:p>
            <a:pPr marL="118872" indent="0" algn="ctr">
              <a:buNone/>
            </a:pPr>
            <a:r>
              <a:rPr lang="en-US" sz="3600" dirty="0" smtClean="0"/>
              <a:t>MENUNJUK PADA BAGAIMANA INDIVIDU TAMPIL DAN MENIMBULKAN KESAN BAGI INDIVIDU – INDIVIDU LAINNYA. </a:t>
            </a:r>
            <a:endParaRPr 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KEPRIBADIAN MENURUT PSIKOLOGI</a:t>
            </a:r>
            <a:endParaRPr lang="en-US" dirty="0"/>
          </a:p>
        </p:txBody>
      </p:sp>
      <p:sp>
        <p:nvSpPr>
          <p:cNvPr id="3" name="Content Placeholder 2"/>
          <p:cNvSpPr>
            <a:spLocks noGrp="1"/>
          </p:cNvSpPr>
          <p:nvPr>
            <p:ph idx="1"/>
          </p:nvPr>
        </p:nvSpPr>
        <p:spPr/>
        <p:txBody>
          <a:bodyPr>
            <a:normAutofit fontScale="70000" lnSpcReduction="20000"/>
          </a:bodyPr>
          <a:lstStyle/>
          <a:p>
            <a:pPr marL="118872" indent="0">
              <a:buNone/>
            </a:pPr>
            <a:r>
              <a:rPr lang="en-US" b="1" dirty="0" smtClean="0"/>
              <a:t>GEORGE KELLY :</a:t>
            </a:r>
          </a:p>
          <a:p>
            <a:pPr algn="just"/>
            <a:r>
              <a:rPr lang="en-US" dirty="0" smtClean="0"/>
              <a:t>MEMANDANG KEPRIBADIAN SEBAGAI CARA YANG UNIK DARI INDIVIDU DALAM MENGARTIKAN  PENGALAMAN – PENGALAMAN HIDUPNYA.</a:t>
            </a:r>
            <a:endParaRPr lang="id-ID" dirty="0" smtClean="0"/>
          </a:p>
          <a:p>
            <a:pPr marL="118872" indent="0" algn="just">
              <a:buNone/>
            </a:pPr>
            <a:endParaRPr lang="en-US" dirty="0" smtClean="0"/>
          </a:p>
          <a:p>
            <a:pPr marL="118872" indent="0">
              <a:buNone/>
            </a:pPr>
            <a:r>
              <a:rPr lang="en-US" b="1" dirty="0" smtClean="0"/>
              <a:t>GORDON ALLPORT :</a:t>
            </a:r>
          </a:p>
          <a:p>
            <a:pPr algn="just"/>
            <a:r>
              <a:rPr lang="en-US" dirty="0" smtClean="0"/>
              <a:t>MERUMUSKAN KEPRIBADIAN SEBAGAI SESUATU YANG TERDAPAT DALAM DIRI INDIVIDU YANG MEMBIMBING DAN MEMBERI ARAH KEPADA SELURUH TINGKAH LAKU INDIVIDU YANG BERSANGKUTAN.</a:t>
            </a:r>
            <a:endParaRPr lang="id-ID" dirty="0" smtClean="0"/>
          </a:p>
          <a:p>
            <a:pPr algn="just"/>
            <a:endParaRPr lang="en-US" dirty="0" smtClean="0"/>
          </a:p>
          <a:p>
            <a:pPr marL="118872" indent="0">
              <a:buNone/>
            </a:pPr>
            <a:r>
              <a:rPr lang="en-US" b="1" dirty="0" smtClean="0"/>
              <a:t>SIGMUN FREUD :</a:t>
            </a:r>
          </a:p>
          <a:p>
            <a:pPr algn="just"/>
            <a:r>
              <a:rPr lang="en-US" dirty="0" smtClean="0"/>
              <a:t>MEMANDANG KEPRIBADIAN SEBAGAI SUATU STRUKTUR YANG TERDIRI DARI TIGA SISTEM, YAKNI ID, EGO, DAN SUPEREGO</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118872" indent="0">
              <a:buNone/>
            </a:pPr>
            <a:r>
              <a:rPr lang="id-ID" b="1" dirty="0" smtClean="0"/>
              <a:t>ID adalah</a:t>
            </a:r>
            <a:r>
              <a:rPr lang="id-ID" dirty="0" smtClean="0"/>
              <a:t> sumber segala energi Psikis, sehingga ID merupakan komponen utama dalam kepribadian. Id Komponen Kepribadian yang hadir sejak lahir, dan aspek kepribadian sadar dan termasuk dalam perilaku naluriah dan primitif. Id didorong oleh prinsip kesenangan yang berusaha untuk memenuhi semua keinginan dan kebutuhan, dan apabila tidak terpenuhi akan timbul kecemasan dan ketegangan</a:t>
            </a:r>
            <a:endParaRPr lang="id-ID" dirty="0"/>
          </a:p>
        </p:txBody>
      </p:sp>
    </p:spTree>
    <p:extLst>
      <p:ext uri="{BB962C8B-B14F-4D97-AF65-F5344CB8AC3E}">
        <p14:creationId xmlns:p14="http://schemas.microsoft.com/office/powerpoint/2010/main" val="4229427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pPr marL="118872" indent="0">
              <a:buNone/>
            </a:pPr>
            <a:r>
              <a:rPr lang="id-ID" dirty="0" smtClean="0"/>
              <a:t>Ego adalah:</a:t>
            </a:r>
          </a:p>
          <a:p>
            <a:pPr>
              <a:buFontTx/>
              <a:buChar char="-"/>
            </a:pPr>
            <a:r>
              <a:rPr lang="id-ID" dirty="0" smtClean="0"/>
              <a:t>Komponen kepribadian yang bertanggungjawab untuk menangani dengan Realitas.</a:t>
            </a:r>
          </a:p>
          <a:p>
            <a:pPr>
              <a:buFontTx/>
              <a:buChar char="-"/>
            </a:pPr>
            <a:r>
              <a:rPr lang="id-ID" dirty="0" smtClean="0"/>
              <a:t>Ego berkembang dari ID, dan memastikan bahwa dorongan dari ID, dapat dinyatakan dalam cara yang dapat diterima  di dunia nyata.</a:t>
            </a:r>
          </a:p>
          <a:p>
            <a:pPr>
              <a:buFontTx/>
              <a:buChar char="-"/>
            </a:pPr>
            <a:r>
              <a:rPr lang="id-ID" dirty="0" smtClean="0"/>
              <a:t>Fungsi ego baik dipikiran sadar dan tidak sadar.</a:t>
            </a:r>
          </a:p>
          <a:p>
            <a:pPr>
              <a:buFontTx/>
              <a:buChar char="-"/>
            </a:pPr>
            <a:r>
              <a:rPr lang="id-ID" dirty="0" smtClean="0"/>
              <a:t>Ego beroperasi menurut proses sekunder, yaitu proses yang bertujuan mencegah terjadinya ketegangansampai ditemukannya suatu objek yang cocok untuk pemuasan kebutuhan.</a:t>
            </a:r>
          </a:p>
          <a:p>
            <a:pPr>
              <a:buFontTx/>
              <a:buChar char="-"/>
            </a:pPr>
            <a:r>
              <a:rPr lang="id-ID" dirty="0" smtClean="0"/>
              <a:t>Fungsi ego menyaring dorongan-dorongan yang ingin diuaskan oleh ID berdasarkan kenyataan.</a:t>
            </a:r>
            <a:endParaRPr lang="id-ID" dirty="0"/>
          </a:p>
        </p:txBody>
      </p:sp>
    </p:spTree>
    <p:extLst>
      <p:ext uri="{BB962C8B-B14F-4D97-AF65-F5344CB8AC3E}">
        <p14:creationId xmlns:p14="http://schemas.microsoft.com/office/powerpoint/2010/main" val="733640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KESIMPULANNYA</a:t>
            </a:r>
            <a:endParaRPr lang="id-ID" dirty="0"/>
          </a:p>
        </p:txBody>
      </p:sp>
      <p:sp>
        <p:nvSpPr>
          <p:cNvPr id="3" name="Content Placeholder 2"/>
          <p:cNvSpPr>
            <a:spLocks noGrp="1"/>
          </p:cNvSpPr>
          <p:nvPr>
            <p:ph idx="1"/>
          </p:nvPr>
        </p:nvSpPr>
        <p:spPr/>
        <p:txBody>
          <a:bodyPr/>
          <a:lstStyle/>
          <a:p>
            <a:r>
              <a:rPr lang="id-ID" dirty="0" smtClean="0"/>
              <a:t>ID, EGO dan SUPEREGO saling mempengaruhi satusama lain, Ego bersama superego mengatur dan mengarahkan pemenuhan kebutuahan ID berdsarkan aturan2 yang benar dalam masyarakat, agam dan perilaku yang baik dan buruk.</a:t>
            </a:r>
          </a:p>
          <a:p>
            <a:r>
              <a:rPr lang="id-ID" dirty="0" smtClean="0"/>
              <a:t>Menurut Sigmud Freud Kunci Kepribadian yang sehat adalah keseimbangan antara ID, EGO dan SUPEREGO</a:t>
            </a:r>
          </a:p>
          <a:p>
            <a:endParaRPr lang="id-ID" dirty="0"/>
          </a:p>
        </p:txBody>
      </p:sp>
    </p:spTree>
    <p:extLst>
      <p:ext uri="{BB962C8B-B14F-4D97-AF65-F5344CB8AC3E}">
        <p14:creationId xmlns:p14="http://schemas.microsoft.com/office/powerpoint/2010/main" val="3522654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118872" indent="0">
              <a:buNone/>
            </a:pPr>
            <a:r>
              <a:rPr lang="id-ID" dirty="0" smtClean="0"/>
              <a:t>Superego adalah:</a:t>
            </a:r>
          </a:p>
          <a:p>
            <a:pPr>
              <a:buFontTx/>
              <a:buChar char="-"/>
            </a:pPr>
            <a:r>
              <a:rPr lang="id-ID" dirty="0" smtClean="0"/>
              <a:t>Suatu gambaran kesadaran akan nilai-nilai dan moral masyarakat yang ditanam oleh adat istiadat, agama, orangtua dan lingkungan.</a:t>
            </a:r>
          </a:p>
          <a:p>
            <a:pPr>
              <a:buFontTx/>
              <a:buChar char="-"/>
            </a:pPr>
            <a:r>
              <a:rPr lang="id-ID" dirty="0" smtClean="0"/>
              <a:t>Pada Dasarnya Superego adalah hati nurani, jadi Superego memberikan pedoman untuk  membuat penilaian yang benar atau salah.</a:t>
            </a:r>
          </a:p>
          <a:p>
            <a:pPr>
              <a:buFontTx/>
              <a:buChar char="-"/>
            </a:pPr>
            <a:r>
              <a:rPr lang="id-ID" dirty="0" smtClean="0"/>
              <a:t>Superego hadir dalam sadar, prasadar dan tidaksadar.</a:t>
            </a:r>
            <a:endParaRPr lang="id-ID" dirty="0"/>
          </a:p>
        </p:txBody>
      </p:sp>
    </p:spTree>
    <p:extLst>
      <p:ext uri="{BB962C8B-B14F-4D97-AF65-F5344CB8AC3E}">
        <p14:creationId xmlns:p14="http://schemas.microsoft.com/office/powerpoint/2010/main" val="29748164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252728"/>
          </a:xfrm>
        </p:spPr>
        <p:txBody>
          <a:bodyPr/>
          <a:lstStyle/>
          <a:p>
            <a:r>
              <a:rPr lang="en-US" dirty="0" smtClean="0"/>
              <a:t>10 ASPEK KEPRIBADIAN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1. SIKAP / SIFAT INDIVIDU</a:t>
            </a:r>
          </a:p>
          <a:p>
            <a:r>
              <a:rPr lang="en-US" dirty="0" smtClean="0"/>
              <a:t>2. PENGETAHUAN</a:t>
            </a:r>
          </a:p>
          <a:p>
            <a:r>
              <a:rPr lang="en-US" dirty="0" smtClean="0"/>
              <a:t>3. KET</a:t>
            </a:r>
            <a:r>
              <a:rPr lang="id-ID" dirty="0" smtClean="0"/>
              <a:t>E</a:t>
            </a:r>
            <a:r>
              <a:rPr lang="en-US" dirty="0" smtClean="0"/>
              <a:t>RAMPILAN </a:t>
            </a:r>
          </a:p>
          <a:p>
            <a:r>
              <a:rPr lang="en-US" dirty="0" smtClean="0"/>
              <a:t>4. KECERDASAN</a:t>
            </a:r>
          </a:p>
          <a:p>
            <a:r>
              <a:rPr lang="en-US" dirty="0" smtClean="0"/>
              <a:t>5. KESEHATAN</a:t>
            </a:r>
          </a:p>
          <a:p>
            <a:r>
              <a:rPr lang="en-US" dirty="0" smtClean="0"/>
              <a:t>6.PENAMPILAN</a:t>
            </a:r>
          </a:p>
          <a:p>
            <a:r>
              <a:rPr lang="en-US" dirty="0" smtClean="0"/>
              <a:t>7. SIKAP TERHADAP ORANG LAIN</a:t>
            </a:r>
          </a:p>
          <a:p>
            <a:r>
              <a:rPr lang="en-US" dirty="0" smtClean="0"/>
              <a:t>8. PENGENDALIAN DIRI / EMOSI</a:t>
            </a:r>
          </a:p>
          <a:p>
            <a:r>
              <a:rPr lang="en-US" dirty="0" smtClean="0"/>
              <a:t>9. NILAI / KEYAKINAN</a:t>
            </a:r>
          </a:p>
          <a:p>
            <a:r>
              <a:rPr lang="en-US" dirty="0" smtClean="0"/>
              <a:t>10. PERANAN / KEDUDUKAN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1337</TotalTime>
  <Words>411</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BY. Dr. Desayu Eka Surya, S.Sos., M.Si.</vt:lpstr>
      <vt:lpstr> ARTI DAN DEFINISI KEPRIBADIAN</vt:lpstr>
      <vt:lpstr>KEPRIBADIAN MENURUT PENGERTIAN SEHARI – HARI :</vt:lpstr>
      <vt:lpstr>KEPRIBADIAN MENURUT PSIKOLOGI</vt:lpstr>
      <vt:lpstr>PowerPoint Presentation</vt:lpstr>
      <vt:lpstr>PowerPoint Presentation</vt:lpstr>
      <vt:lpstr>KESIMPULANNYA</vt:lpstr>
      <vt:lpstr>PowerPoint Presentation</vt:lpstr>
      <vt:lpstr>10 ASPEK KEPRIBADIAN</vt:lpstr>
      <vt:lpstr>TERIMAKASIH</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KEPRIBADIAN DAN ETIKA PROFESI</dc:title>
  <dc:creator>Universitas Komputer Indonesia</dc:creator>
  <cp:lastModifiedBy>User</cp:lastModifiedBy>
  <cp:revision>54</cp:revision>
  <cp:lastPrinted>2018-03-22T00:48:07Z</cp:lastPrinted>
  <dcterms:created xsi:type="dcterms:W3CDTF">2010-03-21T12:22:06Z</dcterms:created>
  <dcterms:modified xsi:type="dcterms:W3CDTF">2019-03-24T15:16:24Z</dcterms:modified>
</cp:coreProperties>
</file>