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70" r:id="rId3"/>
    <p:sldId id="265" r:id="rId4"/>
    <p:sldId id="257" r:id="rId5"/>
    <p:sldId id="258" r:id="rId6"/>
    <p:sldId id="259" r:id="rId7"/>
    <p:sldId id="260" r:id="rId8"/>
    <p:sldId id="261" r:id="rId9"/>
    <p:sldId id="262" r:id="rId10"/>
    <p:sldId id="263" r:id="rId11"/>
    <p:sldId id="264"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1" autoAdjust="0"/>
    <p:restoredTop sz="94660" autoAdjust="0"/>
  </p:normalViewPr>
  <p:slideViewPr>
    <p:cSldViewPr snapToGrid="0">
      <p:cViewPr varScale="1">
        <p:scale>
          <a:sx n="71" d="100"/>
          <a:sy n="71" d="100"/>
        </p:scale>
        <p:origin x="414" y="60"/>
      </p:cViewPr>
      <p:guideLst>
        <p:guide orient="horz" pos="2160"/>
        <p:guide pos="3840"/>
      </p:guideLst>
    </p:cSldViewPr>
  </p:slideViewPr>
  <p:outlineViewPr>
    <p:cViewPr>
      <p:scale>
        <a:sx n="33" d="100"/>
        <a:sy n="33" d="100"/>
      </p:scale>
      <p:origin x="0" y="163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95CF14-D832-4312-A19D-113D896806A4}" type="datetimeFigureOut">
              <a:rPr lang="en-US"/>
              <a:pPr/>
              <a:t>3/2/2018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2187DE-10BB-4290-BB8B-C8BEC12FBFAC}" type="slidenum">
              <a:rPr lang="en-US"/>
              <a:pPr/>
              <a:t>‹#›</a:t>
            </a:fld>
            <a:endParaRPr lang="en-US"/>
          </a:p>
        </p:txBody>
      </p:sp>
    </p:spTree>
    <p:extLst>
      <p:ext uri="{BB962C8B-B14F-4D97-AF65-F5344CB8AC3E}">
        <p14:creationId xmlns:p14="http://schemas.microsoft.com/office/powerpoint/2010/main" val="253579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2187DE-10BB-4290-BB8B-C8BEC12FBFAC}" type="slidenum">
              <a:rPr lang="en-US"/>
              <a:pPr/>
              <a:t>1</a:t>
            </a:fld>
            <a:endParaRPr lang="en-US"/>
          </a:p>
        </p:txBody>
      </p:sp>
    </p:spTree>
    <p:extLst>
      <p:ext uri="{BB962C8B-B14F-4D97-AF65-F5344CB8AC3E}">
        <p14:creationId xmlns:p14="http://schemas.microsoft.com/office/powerpoint/2010/main" val="1342585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3/2/2018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3/2/2018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3/2/2018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3/2/2018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038" y="681038"/>
            <a:ext cx="8143875" cy="3555711"/>
          </a:xfrm>
        </p:spPr>
        <p:txBody>
          <a:bodyPr/>
          <a:lstStyle/>
          <a:p>
            <a:r>
              <a:rPr lang="en-US" sz="2800" dirty="0"/>
              <a:t/>
            </a:r>
            <a:br>
              <a:rPr lang="en-US" sz="2800" dirty="0"/>
            </a:br>
            <a:r>
              <a:rPr lang="en-US" sz="2800" dirty="0"/>
              <a:t/>
            </a:r>
            <a:br>
              <a:rPr lang="en-US" sz="2800" dirty="0"/>
            </a:br>
            <a:r>
              <a:rPr lang="en-US" sz="2800" dirty="0"/>
              <a:t/>
            </a:r>
            <a:br>
              <a:rPr lang="en-US" sz="2800" dirty="0"/>
            </a:br>
            <a:r>
              <a:rPr lang="en-US" sz="2800" dirty="0"/>
              <a:t>AKUNTANSI MANAJEMEN</a:t>
            </a:r>
            <a:br>
              <a:rPr lang="en-US" sz="2800" dirty="0"/>
            </a:br>
            <a:r>
              <a:rPr lang="en-US" dirty="0"/>
              <a:t/>
            </a:r>
            <a:br>
              <a:rPr lang="en-US" dirty="0"/>
            </a:br>
            <a:r>
              <a:rPr lang="en-US" dirty="0">
                <a:solidFill>
                  <a:srgbClr val="FFFFFF"/>
                </a:solidFill>
                <a:latin typeface="Trebuchet MS"/>
              </a:rPr>
              <a:t>KONSEP-KONSEP DASAR AKUNTANSI MANAJEMEN</a:t>
            </a:r>
          </a:p>
        </p:txBody>
      </p:sp>
      <p:sp>
        <p:nvSpPr>
          <p:cNvPr id="3" name="Subtitle 2"/>
          <p:cNvSpPr>
            <a:spLocks noGrp="1"/>
          </p:cNvSpPr>
          <p:nvPr>
            <p:ph type="subTitle" idx="1"/>
          </p:nvPr>
        </p:nvSpPr>
        <p:spPr>
          <a:xfrm>
            <a:off x="681038" y="4394200"/>
            <a:ext cx="8143875" cy="1429327"/>
          </a:xfrm>
        </p:spPr>
        <p:txBody>
          <a:bodyPr/>
          <a:lstStyle/>
          <a:p>
            <a:r>
              <a:rPr lang="en-US" dirty="0" smtClean="0"/>
              <a:t>Angky Febriansyah SE.,MM.</a:t>
            </a:r>
            <a:endParaRPr lang="en-US" dirty="0"/>
          </a:p>
        </p:txBody>
      </p:sp>
    </p:spTree>
    <p:extLst>
      <p:ext uri="{BB962C8B-B14F-4D97-AF65-F5344CB8AC3E}">
        <p14:creationId xmlns:p14="http://schemas.microsoft.com/office/powerpoint/2010/main" val="2211856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PENGAMBILAN KEPUTUSAN</a:t>
            </a:r>
            <a:endParaRPr lang="id-ID" dirty="0"/>
          </a:p>
        </p:txBody>
      </p:sp>
      <p:sp>
        <p:nvSpPr>
          <p:cNvPr id="3" name="Content Placeholder 2"/>
          <p:cNvSpPr>
            <a:spLocks noGrp="1"/>
          </p:cNvSpPr>
          <p:nvPr>
            <p:ph idx="1"/>
          </p:nvPr>
        </p:nvSpPr>
        <p:spPr>
          <a:xfrm>
            <a:off x="381001" y="2076450"/>
            <a:ext cx="9913182" cy="3859739"/>
          </a:xfrm>
        </p:spPr>
        <p:txBody>
          <a:bodyPr/>
          <a:lstStyle/>
          <a:p>
            <a:endParaRPr lang="id-ID" dirty="0"/>
          </a:p>
        </p:txBody>
      </p:sp>
      <p:sp>
        <p:nvSpPr>
          <p:cNvPr id="4" name="Cloud 3"/>
          <p:cNvSpPr/>
          <p:nvPr/>
        </p:nvSpPr>
        <p:spPr>
          <a:xfrm>
            <a:off x="495300" y="2095500"/>
            <a:ext cx="9791700" cy="3733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800" dirty="0" smtClean="0">
                <a:solidFill>
                  <a:schemeClr val="bg1"/>
                </a:solidFill>
              </a:rPr>
              <a:t> Adalah proses pemilihan di antara 	berbagai alternatif.</a:t>
            </a:r>
          </a:p>
          <a:p>
            <a:pPr>
              <a:buFont typeface="Wingdings" pitchFamily="2" charset="2"/>
              <a:buChar char="q"/>
            </a:pPr>
            <a:r>
              <a:rPr lang="id-ID" sz="2800" dirty="0" smtClean="0">
                <a:solidFill>
                  <a:schemeClr val="bg1"/>
                </a:solidFill>
              </a:rPr>
              <a:t> Berkaitan erat dengan perencanaan 	dan pengendalian</a:t>
            </a:r>
            <a:endParaRPr lang="id-ID" sz="28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590550"/>
            <a:ext cx="9613861" cy="5562600"/>
          </a:xfrm>
        </p:spPr>
        <p:txBody>
          <a:bodyPr/>
          <a:lstStyle/>
          <a:p>
            <a:pPr>
              <a:buNone/>
            </a:pPr>
            <a:endParaRPr lang="id-ID" dirty="0"/>
          </a:p>
        </p:txBody>
      </p:sp>
      <p:sp>
        <p:nvSpPr>
          <p:cNvPr id="4" name="Wave 3"/>
          <p:cNvSpPr/>
          <p:nvPr/>
        </p:nvSpPr>
        <p:spPr>
          <a:xfrm>
            <a:off x="819150" y="666750"/>
            <a:ext cx="9410700" cy="5372100"/>
          </a:xfrm>
          <a:prstGeom prst="wave">
            <a:avLst>
              <a:gd name="adj1" fmla="val 12500"/>
              <a:gd name="adj2" fmla="val 8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solidFill>
                  <a:schemeClr val="bg1"/>
                </a:solidFill>
              </a:rPr>
              <a:t>Peran utama dari sistem informasi akuntansi manajemen adalah :  menyediakan informasi yang memudahkan  proses pengambilan keputusan</a:t>
            </a:r>
            <a:r>
              <a:rPr lang="id-ID" sz="2800" dirty="0" smtClean="0">
                <a:solidFill>
                  <a:schemeClr val="bg1"/>
                </a:solidFill>
              </a:rPr>
              <a:t>.</a:t>
            </a:r>
            <a:endParaRPr lang="id-ID" sz="28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Perbandingan Akuntansi Manajemen dengan Akuntansi Keuangan</a:t>
            </a:r>
            <a:endParaRPr lang="id-ID" dirty="0"/>
          </a:p>
        </p:txBody>
      </p:sp>
      <p:sp>
        <p:nvSpPr>
          <p:cNvPr id="3" name="Text Placeholder 2"/>
          <p:cNvSpPr>
            <a:spLocks noGrp="1"/>
          </p:cNvSpPr>
          <p:nvPr>
            <p:ph type="body" idx="1"/>
          </p:nvPr>
        </p:nvSpPr>
        <p:spPr>
          <a:xfrm>
            <a:off x="906350" y="2190751"/>
            <a:ext cx="4472327" cy="609599"/>
          </a:xfrm>
        </p:spPr>
        <p:txBody>
          <a:bodyPr>
            <a:normAutofit/>
          </a:bodyPr>
          <a:lstStyle/>
          <a:p>
            <a:r>
              <a:rPr lang="id-ID" sz="2800" dirty="0" smtClean="0">
                <a:solidFill>
                  <a:schemeClr val="bg1"/>
                </a:solidFill>
              </a:rPr>
              <a:t>Akuntansi Manajemen</a:t>
            </a:r>
            <a:endParaRPr lang="id-ID" sz="2800" dirty="0">
              <a:solidFill>
                <a:schemeClr val="bg1"/>
              </a:solidFill>
            </a:endParaRPr>
          </a:p>
        </p:txBody>
      </p:sp>
      <p:sp>
        <p:nvSpPr>
          <p:cNvPr id="4" name="Content Placeholder 3"/>
          <p:cNvSpPr>
            <a:spLocks noGrp="1"/>
          </p:cNvSpPr>
          <p:nvPr>
            <p:ph sz="half" idx="2"/>
          </p:nvPr>
        </p:nvSpPr>
        <p:spPr>
          <a:xfrm>
            <a:off x="419100" y="3030008"/>
            <a:ext cx="5314950" cy="3504142"/>
          </a:xfrm>
        </p:spPr>
        <p:txBody>
          <a:bodyPr>
            <a:normAutofit fontScale="92500" lnSpcReduction="10000"/>
          </a:bodyPr>
          <a:lstStyle/>
          <a:p>
            <a:pPr marL="457200" indent="-457200">
              <a:buFont typeface="+mj-lt"/>
              <a:buAutoNum type="arabicPeriod"/>
            </a:pPr>
            <a:r>
              <a:rPr lang="id-ID" dirty="0" smtClean="0">
                <a:solidFill>
                  <a:schemeClr val="bg1"/>
                </a:solidFill>
              </a:rPr>
              <a:t>Fokus Internal</a:t>
            </a:r>
          </a:p>
          <a:p>
            <a:pPr marL="457200" indent="-457200">
              <a:buFont typeface="+mj-lt"/>
              <a:buAutoNum type="arabicPeriod"/>
            </a:pPr>
            <a:r>
              <a:rPr lang="id-ID" dirty="0" smtClean="0">
                <a:solidFill>
                  <a:schemeClr val="bg1"/>
                </a:solidFill>
              </a:rPr>
              <a:t>Tidak ada aturan yang mengikat.</a:t>
            </a:r>
          </a:p>
          <a:p>
            <a:pPr marL="457200" indent="-457200">
              <a:buFont typeface="+mj-lt"/>
              <a:buAutoNum type="arabicPeriod"/>
            </a:pPr>
            <a:r>
              <a:rPr lang="id-ID" dirty="0" smtClean="0">
                <a:solidFill>
                  <a:schemeClr val="bg1"/>
                </a:solidFill>
              </a:rPr>
              <a:t>Informasi keuangan dan non keuangan, dapat bersifat subjektif.</a:t>
            </a:r>
          </a:p>
          <a:p>
            <a:pPr marL="457200" indent="-457200">
              <a:buFont typeface="+mj-lt"/>
              <a:buAutoNum type="arabicPeriod"/>
            </a:pPr>
            <a:r>
              <a:rPr lang="id-ID" dirty="0" smtClean="0">
                <a:solidFill>
                  <a:schemeClr val="bg1"/>
                </a:solidFill>
              </a:rPr>
              <a:t>Penekanan pada masa yang akan datang.</a:t>
            </a:r>
          </a:p>
          <a:p>
            <a:pPr marL="457200" indent="-457200">
              <a:buFont typeface="+mj-lt"/>
              <a:buAutoNum type="arabicPeriod"/>
            </a:pPr>
            <a:r>
              <a:rPr lang="id-ID" dirty="0" smtClean="0">
                <a:solidFill>
                  <a:schemeClr val="bg1"/>
                </a:solidFill>
              </a:rPr>
              <a:t>Evaluasi dan keputusan internal didasarkan atas informasi yang sangat terperinci.</a:t>
            </a:r>
          </a:p>
          <a:p>
            <a:pPr marL="457200" indent="-457200">
              <a:buFont typeface="+mj-lt"/>
              <a:buAutoNum type="arabicPeriod"/>
            </a:pPr>
            <a:r>
              <a:rPr lang="id-ID" dirty="0" smtClean="0">
                <a:solidFill>
                  <a:schemeClr val="bg1"/>
                </a:solidFill>
              </a:rPr>
              <a:t>Sangat luas dan multidisiplin</a:t>
            </a:r>
            <a:endParaRPr lang="id-ID" dirty="0">
              <a:solidFill>
                <a:schemeClr val="bg1"/>
              </a:solidFill>
            </a:endParaRPr>
          </a:p>
        </p:txBody>
      </p:sp>
      <p:sp>
        <p:nvSpPr>
          <p:cNvPr id="5" name="Text Placeholder 4"/>
          <p:cNvSpPr>
            <a:spLocks noGrp="1"/>
          </p:cNvSpPr>
          <p:nvPr>
            <p:ph type="body" sz="quarter" idx="3"/>
          </p:nvPr>
        </p:nvSpPr>
        <p:spPr>
          <a:xfrm>
            <a:off x="5820154" y="2095501"/>
            <a:ext cx="4474028" cy="685799"/>
          </a:xfrm>
        </p:spPr>
        <p:txBody>
          <a:bodyPr>
            <a:normAutofit/>
          </a:bodyPr>
          <a:lstStyle/>
          <a:p>
            <a:r>
              <a:rPr lang="id-ID" sz="2800" dirty="0" smtClean="0">
                <a:solidFill>
                  <a:schemeClr val="bg1"/>
                </a:solidFill>
              </a:rPr>
              <a:t>Akuntansi Keuangan</a:t>
            </a:r>
            <a:endParaRPr lang="id-ID" sz="2800" dirty="0">
              <a:solidFill>
                <a:schemeClr val="bg1"/>
              </a:solidFill>
            </a:endParaRPr>
          </a:p>
        </p:txBody>
      </p:sp>
      <p:sp>
        <p:nvSpPr>
          <p:cNvPr id="6" name="Content Placeholder 5"/>
          <p:cNvSpPr>
            <a:spLocks noGrp="1"/>
          </p:cNvSpPr>
          <p:nvPr>
            <p:ph sz="quarter" idx="4"/>
          </p:nvPr>
        </p:nvSpPr>
        <p:spPr>
          <a:xfrm>
            <a:off x="6089423" y="2971800"/>
            <a:ext cx="4700059" cy="3352800"/>
          </a:xfrm>
        </p:spPr>
        <p:txBody>
          <a:bodyPr>
            <a:normAutofit fontScale="92500" lnSpcReduction="10000"/>
          </a:bodyPr>
          <a:lstStyle/>
          <a:p>
            <a:pPr marL="457200" indent="-457200">
              <a:buFont typeface="+mj-lt"/>
              <a:buAutoNum type="arabicPeriod"/>
            </a:pPr>
            <a:r>
              <a:rPr lang="id-ID" dirty="0" smtClean="0">
                <a:solidFill>
                  <a:schemeClr val="bg1"/>
                </a:solidFill>
              </a:rPr>
              <a:t>Fokus eksternal</a:t>
            </a:r>
          </a:p>
          <a:p>
            <a:pPr marL="457200" indent="-457200">
              <a:buFont typeface="+mj-lt"/>
              <a:buAutoNum type="arabicPeriod"/>
            </a:pPr>
            <a:r>
              <a:rPr lang="id-ID" dirty="0" smtClean="0">
                <a:solidFill>
                  <a:schemeClr val="bg1"/>
                </a:solidFill>
              </a:rPr>
              <a:t>Harus mengikuti aturan tertentu dari pihak eksternal.</a:t>
            </a:r>
          </a:p>
          <a:p>
            <a:pPr marL="457200" indent="-457200">
              <a:buFont typeface="+mj-lt"/>
              <a:buAutoNum type="arabicPeriod"/>
            </a:pPr>
            <a:r>
              <a:rPr lang="id-ID" dirty="0" smtClean="0">
                <a:solidFill>
                  <a:schemeClr val="bg1"/>
                </a:solidFill>
              </a:rPr>
              <a:t>Informasi keuangan yang bersifat objektif.</a:t>
            </a:r>
          </a:p>
          <a:p>
            <a:pPr marL="457200" indent="-457200">
              <a:buFont typeface="+mj-lt"/>
              <a:buAutoNum type="arabicPeriod"/>
            </a:pPr>
            <a:r>
              <a:rPr lang="id-ID" dirty="0" smtClean="0">
                <a:solidFill>
                  <a:schemeClr val="bg1"/>
                </a:solidFill>
              </a:rPr>
              <a:t>Berorientasi historis.</a:t>
            </a:r>
          </a:p>
          <a:p>
            <a:pPr marL="457200" indent="-457200">
              <a:buFont typeface="+mj-lt"/>
              <a:buAutoNum type="arabicPeriod"/>
            </a:pPr>
            <a:r>
              <a:rPr lang="id-ID" dirty="0" smtClean="0">
                <a:solidFill>
                  <a:schemeClr val="bg1"/>
                </a:solidFill>
              </a:rPr>
              <a:t>Informasi mengenai perusahaan secara keseluruhan.</a:t>
            </a:r>
          </a:p>
          <a:p>
            <a:pPr marL="457200" indent="-457200">
              <a:buFont typeface="+mj-lt"/>
              <a:buAutoNum type="arabicPeriod"/>
            </a:pPr>
            <a:r>
              <a:rPr lang="id-ID" dirty="0" smtClean="0">
                <a:solidFill>
                  <a:schemeClr val="bg1"/>
                </a:solidFill>
              </a:rPr>
              <a:t>Lebih independen</a:t>
            </a:r>
            <a:endParaRPr lang="id-ID"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TEMA BARU DALAM AKUNTANSI MANAJEMEN</a:t>
            </a:r>
            <a:endParaRPr lang="id-ID" dirty="0"/>
          </a:p>
        </p:txBody>
      </p:sp>
      <p:sp>
        <p:nvSpPr>
          <p:cNvPr id="3" name="Content Placeholder 2"/>
          <p:cNvSpPr>
            <a:spLocks noGrp="1"/>
          </p:cNvSpPr>
          <p:nvPr>
            <p:ph idx="1"/>
          </p:nvPr>
        </p:nvSpPr>
        <p:spPr>
          <a:xfrm>
            <a:off x="680321" y="2171700"/>
            <a:ext cx="9778129" cy="4305300"/>
          </a:xfrm>
        </p:spPr>
        <p:txBody>
          <a:bodyPr>
            <a:normAutofit fontScale="92500" lnSpcReduction="10000"/>
          </a:bodyPr>
          <a:lstStyle/>
          <a:p>
            <a:pPr marL="457200" indent="-457200">
              <a:buFont typeface="+mj-lt"/>
              <a:buAutoNum type="arabicPeriod"/>
            </a:pPr>
            <a:r>
              <a:rPr lang="id-ID" sz="2800" dirty="0" smtClean="0"/>
              <a:t>Dikembangkan sistem akuntansi manajemen berdasarkan aktivitas.</a:t>
            </a:r>
          </a:p>
          <a:p>
            <a:pPr marL="457200" indent="-457200">
              <a:buFont typeface="+mj-lt"/>
              <a:buAutoNum type="arabicPeriod"/>
            </a:pPr>
            <a:r>
              <a:rPr lang="id-ID" sz="2800" dirty="0" smtClean="0"/>
              <a:t>Fokus diperluas dengan orientasi pada pelanggan dengan penetapan posisi strategis dan mengelola rantai nilai (value chain) perusahaan.</a:t>
            </a:r>
          </a:p>
          <a:p>
            <a:pPr marL="457200" indent="-457200">
              <a:buFont typeface="+mj-lt"/>
              <a:buAutoNum type="arabicPeriod"/>
            </a:pPr>
            <a:r>
              <a:rPr lang="id-ID" sz="2800" dirty="0" smtClean="0"/>
              <a:t>Penekanan pada waktu, kualitas dan efisiensi untuk mengamankan dan mempertahankan keunggulan bersaing.</a:t>
            </a:r>
          </a:p>
          <a:p>
            <a:pPr marL="457200" indent="-457200">
              <a:buFont typeface="+mj-lt"/>
              <a:buAutoNum type="arabicPeriod"/>
            </a:pPr>
            <a:r>
              <a:rPr lang="id-ID" sz="2800" dirty="0" smtClean="0"/>
              <a:t>Munculnya bisnis secara elektronik (E-business) yang mensyaratkan sistem akuntansi manajemen untuk menyediakan informasi untuk menghadapi lingkungan baru ini.</a:t>
            </a:r>
          </a:p>
          <a:p>
            <a:pPr marL="457200" indent="-457200">
              <a:buFont typeface="+mj-lt"/>
              <a:buAutoNum type="arabicPeriod"/>
            </a:pP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AKUNTAN MANAJEMEN</a:t>
            </a:r>
            <a:endParaRPr lang="id-ID" dirty="0"/>
          </a:p>
        </p:txBody>
      </p:sp>
      <p:sp>
        <p:nvSpPr>
          <p:cNvPr id="3" name="Content Placeholder 2"/>
          <p:cNvSpPr>
            <a:spLocks noGrp="1"/>
          </p:cNvSpPr>
          <p:nvPr>
            <p:ph idx="1"/>
          </p:nvPr>
        </p:nvSpPr>
        <p:spPr>
          <a:xfrm>
            <a:off x="680321" y="2336872"/>
            <a:ext cx="9613861" cy="4082977"/>
          </a:xfrm>
        </p:spPr>
        <p:txBody>
          <a:bodyPr>
            <a:normAutofit/>
          </a:bodyPr>
          <a:lstStyle/>
          <a:p>
            <a:pPr marL="457200" indent="-457200">
              <a:buFont typeface="+mj-lt"/>
              <a:buAutoNum type="arabicPeriod"/>
            </a:pPr>
            <a:r>
              <a:rPr lang="id-ID" sz="2800" dirty="0" smtClean="0"/>
              <a:t>Akuntan manajemen bertanggung jawab mengidentifikasi, mengumpulkan, mengukur, menganalisis, menyiapkan, menginterpretasikan  dan mengkomunikasikan informasi yang digunakan oleh manajemen untuk mencapai tujuan dasar organisasi.</a:t>
            </a:r>
          </a:p>
          <a:p>
            <a:pPr marL="457200" indent="-457200">
              <a:buFont typeface="+mj-lt"/>
              <a:buAutoNum type="arabicPeriod"/>
            </a:pPr>
            <a:r>
              <a:rPr lang="id-ID" sz="2800" dirty="0" smtClean="0"/>
              <a:t>Akuntan manajemen harus mendukung manajemen dalam semua tahap pengambilan keputusan bisnis.</a:t>
            </a:r>
            <a:endParaRPr lang="id-ID"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MANAJEMEN DAN PERILAKU ETIS</a:t>
            </a:r>
            <a:endParaRPr lang="id-ID" dirty="0"/>
          </a:p>
        </p:txBody>
      </p:sp>
      <p:sp>
        <p:nvSpPr>
          <p:cNvPr id="3" name="Content Placeholder 2"/>
          <p:cNvSpPr>
            <a:spLocks noGrp="1"/>
          </p:cNvSpPr>
          <p:nvPr>
            <p:ph idx="1"/>
          </p:nvPr>
        </p:nvSpPr>
        <p:spPr/>
        <p:txBody>
          <a:bodyPr/>
          <a:lstStyle/>
          <a:p>
            <a:r>
              <a:rPr lang="id-ID" dirty="0" smtClean="0"/>
              <a:t>Semua praktik akuntansi manajemen dikembangkan untuk membantu manajer memaksimumkan laba, dimana secara tradisional kinerja ekonomi perusahaan menjadi pertimbangan utama. Namun demikian tujuan memaksimumkan laba harus dibatasi dengan persyaratan bahwa laba dicapai melalui cara-cara yang legal dan etis.</a:t>
            </a:r>
          </a:p>
          <a:p>
            <a:r>
              <a:rPr lang="id-ID" dirty="0" smtClean="0"/>
              <a:t>Dalam prakteknya, beberapa perusahaan telah mengembangkan kode etik yang disebut sebagai code of conduct. Kode etik tersebut berbeda dari satu perusahaan dengan perusahaan lainnya.</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err="1"/>
              <a:t>Bobot</a:t>
            </a:r>
            <a:r>
              <a:rPr lang="en-US" dirty="0"/>
              <a:t> </a:t>
            </a:r>
            <a:r>
              <a:rPr lang="en-US" dirty="0" err="1"/>
              <a:t>Penilaian</a:t>
            </a:r>
            <a:r>
              <a:rPr lang="en-US" dirty="0"/>
              <a:t> : </a:t>
            </a:r>
            <a:r>
              <a:rPr lang="en-US" dirty="0" err="1"/>
              <a:t>Kehadiran</a:t>
            </a:r>
            <a:r>
              <a:rPr lang="en-US" dirty="0"/>
              <a:t> (10%) + </a:t>
            </a:r>
            <a:r>
              <a:rPr lang="en-US" dirty="0" err="1"/>
              <a:t>Tugas</a:t>
            </a:r>
            <a:r>
              <a:rPr lang="id-ID" dirty="0"/>
              <a:t>/Quiz</a:t>
            </a:r>
            <a:r>
              <a:rPr lang="en-US" dirty="0"/>
              <a:t> </a:t>
            </a:r>
            <a:r>
              <a:rPr lang="en-US" dirty="0" smtClean="0"/>
              <a:t>(20</a:t>
            </a:r>
            <a:r>
              <a:rPr lang="en-US" dirty="0"/>
              <a:t>%) + UTS (30%) + UAS </a:t>
            </a:r>
            <a:r>
              <a:rPr lang="en-US" dirty="0" smtClean="0"/>
              <a:t>(40</a:t>
            </a:r>
            <a:r>
              <a:rPr lang="en-US" dirty="0"/>
              <a:t>%)</a:t>
            </a:r>
          </a:p>
          <a:p>
            <a:pPr marL="0" indent="0" algn="just">
              <a:buNone/>
            </a:pPr>
            <a:r>
              <a:rPr lang="en-US" u="sng" dirty="0" err="1"/>
              <a:t>Nilai</a:t>
            </a:r>
            <a:r>
              <a:rPr lang="en-US" u="sng" dirty="0"/>
              <a:t> </a:t>
            </a:r>
            <a:r>
              <a:rPr lang="en-US" u="sng" dirty="0" err="1"/>
              <a:t>Akhir</a:t>
            </a:r>
            <a:r>
              <a:rPr lang="en-US" u="sng" dirty="0"/>
              <a:t> : </a:t>
            </a:r>
            <a:endParaRPr lang="id-ID" u="sng"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id-ID" b="1" dirty="0">
              <a:solidFill>
                <a:srgbClr val="FF0000"/>
              </a:solidFill>
            </a:endParaRPr>
          </a:p>
          <a:p>
            <a:pPr marL="0" indent="0" algn="just">
              <a:buNone/>
            </a:pPr>
            <a:r>
              <a:rPr lang="en-US" b="1" dirty="0" err="1">
                <a:solidFill>
                  <a:schemeClr val="accent1"/>
                </a:solidFill>
              </a:rPr>
              <a:t>Kehadiran</a:t>
            </a:r>
            <a:r>
              <a:rPr lang="en-US" b="1" dirty="0">
                <a:solidFill>
                  <a:schemeClr val="accent1"/>
                </a:solidFill>
              </a:rPr>
              <a:t> Minimal 80% (</a:t>
            </a:r>
            <a:r>
              <a:rPr lang="en-US" b="1" dirty="0" err="1">
                <a:solidFill>
                  <a:schemeClr val="accent1"/>
                </a:solidFill>
              </a:rPr>
              <a:t>Maksimal</a:t>
            </a:r>
            <a:r>
              <a:rPr lang="en-US" b="1" dirty="0">
                <a:solidFill>
                  <a:schemeClr val="accent1"/>
                </a:solidFill>
              </a:rPr>
              <a:t> 3x Alfa)</a:t>
            </a:r>
          </a:p>
          <a:p>
            <a:endParaRPr lang="en-US" dirty="0"/>
          </a:p>
        </p:txBody>
      </p:sp>
      <p:pic>
        <p:nvPicPr>
          <p:cNvPr id="4" name="Picture 3"/>
          <p:cNvPicPr>
            <a:picLocks noChangeAspect="1"/>
          </p:cNvPicPr>
          <p:nvPr/>
        </p:nvPicPr>
        <p:blipFill>
          <a:blip r:embed="rId2"/>
          <a:stretch>
            <a:fillRect/>
          </a:stretch>
        </p:blipFill>
        <p:spPr>
          <a:xfrm>
            <a:off x="3317072" y="2741769"/>
            <a:ext cx="4188279" cy="2462242"/>
          </a:xfrm>
          <a:prstGeom prst="rect">
            <a:avLst/>
          </a:prstGeom>
          <a:ln>
            <a:solidFill>
              <a:schemeClr val="accent1"/>
            </a:solidFill>
          </a:ln>
        </p:spPr>
      </p:pic>
    </p:spTree>
    <p:extLst>
      <p:ext uri="{BB962C8B-B14F-4D97-AF65-F5344CB8AC3E}">
        <p14:creationId xmlns:p14="http://schemas.microsoft.com/office/powerpoint/2010/main" val="3276027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SEJARAH SINGKAT AKUNTANSI MANAJEMEN</a:t>
            </a:r>
            <a:endParaRPr lang="id-ID" dirty="0"/>
          </a:p>
        </p:txBody>
      </p:sp>
      <p:sp>
        <p:nvSpPr>
          <p:cNvPr id="3" name="Content Placeholder 2"/>
          <p:cNvSpPr>
            <a:spLocks noGrp="1"/>
          </p:cNvSpPr>
          <p:nvPr>
            <p:ph idx="1"/>
          </p:nvPr>
        </p:nvSpPr>
        <p:spPr>
          <a:xfrm>
            <a:off x="361951" y="1962150"/>
            <a:ext cx="10248900" cy="4629150"/>
          </a:xfrm>
        </p:spPr>
        <p:txBody>
          <a:bodyPr>
            <a:normAutofit fontScale="92500" lnSpcReduction="10000"/>
          </a:bodyPr>
          <a:lstStyle/>
          <a:p>
            <a:pPr>
              <a:buFont typeface="Wingdings" pitchFamily="2" charset="2"/>
              <a:buChar char="q"/>
            </a:pPr>
            <a:r>
              <a:rPr lang="id-ID" dirty="0" smtClean="0">
                <a:solidFill>
                  <a:schemeClr val="bg1"/>
                </a:solidFill>
              </a:rPr>
              <a:t> Sebagian besar prosedur perhitungan biaya produk dan akuntansi manajemen yang digunakan saat ini dikembangkan antara tahun 1880 dan 1925.</a:t>
            </a:r>
          </a:p>
          <a:p>
            <a:pPr>
              <a:buFont typeface="Wingdings" pitchFamily="2" charset="2"/>
              <a:buChar char="q"/>
            </a:pPr>
            <a:r>
              <a:rPr lang="id-ID" dirty="0" smtClean="0">
                <a:solidFill>
                  <a:schemeClr val="bg1"/>
                </a:solidFill>
              </a:rPr>
              <a:t> Penekanan awal adalah pada perhitungan biaya produk dengan menelusuri tingkat laba perusahaan ke tiap produk.</a:t>
            </a:r>
          </a:p>
          <a:p>
            <a:pPr>
              <a:buFont typeface="Wingdings" pitchFamily="2" charset="2"/>
              <a:buChar char="q"/>
            </a:pPr>
            <a:r>
              <a:rPr lang="id-ID" dirty="0" smtClean="0">
                <a:solidFill>
                  <a:schemeClr val="bg1"/>
                </a:solidFill>
              </a:rPr>
              <a:t> Pada tahun 1925, penekanan berubah menjadi perhitungan biaya persediaan yang berawal dari penekanan pada pelaporan untuk pihak eksternal.</a:t>
            </a:r>
          </a:p>
          <a:p>
            <a:pPr>
              <a:buFont typeface="Wingdings" pitchFamily="2" charset="2"/>
              <a:buChar char="q"/>
            </a:pPr>
            <a:r>
              <a:rPr lang="id-ID" dirty="0" smtClean="0">
                <a:solidFill>
                  <a:schemeClr val="bg1"/>
                </a:solidFill>
              </a:rPr>
              <a:t> Pada tahun 1950 dan 1960 an, dilakukan usaha perbaikan untuk meningkatkan kegunaan manajerial  dari sistem biaya konvensional .</a:t>
            </a:r>
          </a:p>
          <a:p>
            <a:pPr>
              <a:buFont typeface="Wingdings" pitchFamily="2" charset="2"/>
              <a:buChar char="q"/>
            </a:pPr>
            <a:r>
              <a:rPr lang="id-ID" dirty="0" smtClean="0">
                <a:solidFill>
                  <a:schemeClr val="bg1"/>
                </a:solidFill>
              </a:rPr>
              <a:t> Pada tahun 1980 dan 1990 an, banyak ditemukan praktik akuntansi manajemen tradisional yang sudah tidak mampu lagi melayani kebutuhan manajerial.</a:t>
            </a:r>
          </a:p>
          <a:p>
            <a:pPr>
              <a:buFont typeface="Wingdings" pitchFamily="2" charset="2"/>
              <a:buChar char="q"/>
            </a:pPr>
            <a:r>
              <a:rPr lang="id-ID" dirty="0" smtClean="0">
                <a:solidFill>
                  <a:schemeClr val="bg1"/>
                </a:solidFill>
              </a:rPr>
              <a:t>Pada tahun-tahun belakangan dilakukan berbagai usaha untuk mengembangkan sistem akuntansi manajemen baru yang dapat memenuhi kebutuhan lingkungan ekonomi saat ini.</a:t>
            </a:r>
            <a:endParaRPr lang="id-ID"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 INFORMASI AKUNTANSI MANAJEMEN</a:t>
            </a:r>
            <a:endParaRPr lang="id-ID" dirty="0"/>
          </a:p>
        </p:txBody>
      </p:sp>
      <p:sp>
        <p:nvSpPr>
          <p:cNvPr id="3" name="Content Placeholder 2"/>
          <p:cNvSpPr>
            <a:spLocks noGrp="1"/>
          </p:cNvSpPr>
          <p:nvPr>
            <p:ph idx="1"/>
          </p:nvPr>
        </p:nvSpPr>
        <p:spPr>
          <a:xfrm>
            <a:off x="781050" y="2336872"/>
            <a:ext cx="9867900" cy="3873427"/>
          </a:xfrm>
        </p:spPr>
        <p:txBody>
          <a:bodyPr>
            <a:normAutofit/>
          </a:bodyPr>
          <a:lstStyle/>
          <a:p>
            <a:pPr>
              <a:buNone/>
            </a:pPr>
            <a:r>
              <a:rPr lang="id-ID" sz="2800" dirty="0" smtClean="0">
                <a:solidFill>
                  <a:schemeClr val="bg1"/>
                </a:solidFill>
              </a:rPr>
              <a:t>Tiga Tujuan Umum Sistem Informasi Akuntansi Manajemen:</a:t>
            </a:r>
          </a:p>
          <a:p>
            <a:pPr marL="457200" indent="-457200">
              <a:buFont typeface="+mj-lt"/>
              <a:buAutoNum type="arabicPeriod"/>
            </a:pPr>
            <a:r>
              <a:rPr lang="id-ID" sz="2800" dirty="0" smtClean="0">
                <a:solidFill>
                  <a:schemeClr val="bg1"/>
                </a:solidFill>
              </a:rPr>
              <a:t>Menyediakan informasi untuk penghitungan biaya jasa, produk atau objek lainnya yang ditentukan oleh manajemen.</a:t>
            </a:r>
          </a:p>
          <a:p>
            <a:pPr marL="457200" indent="-457200">
              <a:buFont typeface="+mj-lt"/>
              <a:buAutoNum type="arabicPeriod"/>
            </a:pPr>
            <a:r>
              <a:rPr lang="id-ID" sz="2800" dirty="0" smtClean="0">
                <a:solidFill>
                  <a:schemeClr val="bg1"/>
                </a:solidFill>
              </a:rPr>
              <a:t>Menyediakan informasi untuk perencanaan, pengendalian, pengevaluasian dan perbaikan berkelanjutan.</a:t>
            </a:r>
          </a:p>
          <a:p>
            <a:pPr marL="457200" indent="-457200">
              <a:buFont typeface="+mj-lt"/>
              <a:buAutoNum type="arabicPeriod"/>
            </a:pPr>
            <a:r>
              <a:rPr lang="id-ID" sz="2800" dirty="0" smtClean="0">
                <a:solidFill>
                  <a:schemeClr val="bg1"/>
                </a:solidFill>
              </a:rPr>
              <a:t>Menyediakan informasi untuk pengambilan keputusan</a:t>
            </a:r>
            <a:r>
              <a:rPr lang="id-ID" dirty="0" smtClean="0">
                <a:solidFill>
                  <a:schemeClr val="bg1"/>
                </a:solidFill>
              </a:rPr>
              <a:t>.</a:t>
            </a:r>
            <a:endParaRPr lang="id-ID"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operasional Sistem Informasi Akuntansi Manajemen</a:t>
            </a:r>
            <a:endParaRPr lang="id-ID" dirty="0"/>
          </a:p>
        </p:txBody>
      </p:sp>
      <p:sp>
        <p:nvSpPr>
          <p:cNvPr id="3" name="Content Placeholder 2"/>
          <p:cNvSpPr>
            <a:spLocks noGrp="1"/>
          </p:cNvSpPr>
          <p:nvPr>
            <p:ph idx="1"/>
          </p:nvPr>
        </p:nvSpPr>
        <p:spPr>
          <a:xfrm>
            <a:off x="680321" y="2114550"/>
            <a:ext cx="9613861" cy="4267199"/>
          </a:xfrm>
        </p:spPr>
        <p:txBody>
          <a:bodyPr/>
          <a:lstStyle/>
          <a:p>
            <a:endParaRPr lang="id-ID" dirty="0"/>
          </a:p>
        </p:txBody>
      </p:sp>
      <p:sp>
        <p:nvSpPr>
          <p:cNvPr id="4" name="Rectangle 3"/>
          <p:cNvSpPr/>
          <p:nvPr/>
        </p:nvSpPr>
        <p:spPr>
          <a:xfrm>
            <a:off x="1276350" y="3352800"/>
            <a:ext cx="18288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Kegiatan ekonomi</a:t>
            </a:r>
            <a:endParaRPr lang="id-ID" dirty="0">
              <a:solidFill>
                <a:schemeClr val="bg1"/>
              </a:solidFill>
            </a:endParaRPr>
          </a:p>
        </p:txBody>
      </p:sp>
      <p:sp>
        <p:nvSpPr>
          <p:cNvPr id="5" name="Rectangle 4"/>
          <p:cNvSpPr/>
          <p:nvPr/>
        </p:nvSpPr>
        <p:spPr>
          <a:xfrm>
            <a:off x="4324350" y="2247900"/>
            <a:ext cx="1733550" cy="1885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Pengumpulan</a:t>
            </a:r>
          </a:p>
          <a:p>
            <a:pPr algn="ctr"/>
            <a:r>
              <a:rPr lang="id-ID" dirty="0" smtClean="0">
                <a:solidFill>
                  <a:schemeClr val="bg1"/>
                </a:solidFill>
              </a:rPr>
              <a:t>pengukuran penyimpanan analisis pelaporan pengelolaan</a:t>
            </a:r>
            <a:endParaRPr lang="id-ID" dirty="0">
              <a:solidFill>
                <a:schemeClr val="bg1"/>
              </a:solidFill>
            </a:endParaRPr>
          </a:p>
        </p:txBody>
      </p:sp>
      <p:sp>
        <p:nvSpPr>
          <p:cNvPr id="8" name="Rectangle 7"/>
          <p:cNvSpPr/>
          <p:nvPr/>
        </p:nvSpPr>
        <p:spPr>
          <a:xfrm>
            <a:off x="6953250" y="2266950"/>
            <a:ext cx="2628900" cy="18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Laporan khusus</a:t>
            </a:r>
          </a:p>
          <a:p>
            <a:pPr algn="ctr"/>
            <a:r>
              <a:rPr lang="id-ID" dirty="0" smtClean="0">
                <a:solidFill>
                  <a:schemeClr val="bg1"/>
                </a:solidFill>
              </a:rPr>
              <a:t>Biaya produk</a:t>
            </a:r>
          </a:p>
          <a:p>
            <a:pPr algn="ctr"/>
            <a:r>
              <a:rPr lang="id-ID" dirty="0" smtClean="0">
                <a:solidFill>
                  <a:schemeClr val="bg1"/>
                </a:solidFill>
              </a:rPr>
              <a:t>Biaya Pelanggan</a:t>
            </a:r>
          </a:p>
          <a:p>
            <a:pPr algn="ctr"/>
            <a:r>
              <a:rPr lang="id-ID" dirty="0" smtClean="0">
                <a:solidFill>
                  <a:schemeClr val="bg1"/>
                </a:solidFill>
              </a:rPr>
              <a:t>Anggaran</a:t>
            </a:r>
          </a:p>
          <a:p>
            <a:pPr algn="ctr"/>
            <a:r>
              <a:rPr lang="id-ID" dirty="0" smtClean="0">
                <a:solidFill>
                  <a:schemeClr val="bg1"/>
                </a:solidFill>
              </a:rPr>
              <a:t>Laporan Kinerja</a:t>
            </a:r>
          </a:p>
          <a:p>
            <a:pPr algn="ctr"/>
            <a:r>
              <a:rPr lang="id-ID" dirty="0" smtClean="0">
                <a:solidFill>
                  <a:schemeClr val="bg1"/>
                </a:solidFill>
              </a:rPr>
              <a:t>Komunikasi pribad</a:t>
            </a:r>
            <a:r>
              <a:rPr lang="id-ID" dirty="0" smtClean="0"/>
              <a:t>i</a:t>
            </a:r>
            <a:endParaRPr lang="id-ID" dirty="0"/>
          </a:p>
        </p:txBody>
      </p:sp>
      <p:sp>
        <p:nvSpPr>
          <p:cNvPr id="9" name="Rectangle 8"/>
          <p:cNvSpPr/>
          <p:nvPr/>
        </p:nvSpPr>
        <p:spPr>
          <a:xfrm>
            <a:off x="1238250" y="4381500"/>
            <a:ext cx="1924050"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rPr>
              <a:t>MASUKAN</a:t>
            </a:r>
            <a:endParaRPr lang="id-ID" b="1" dirty="0">
              <a:solidFill>
                <a:schemeClr val="bg1"/>
              </a:solidFill>
            </a:endParaRPr>
          </a:p>
        </p:txBody>
      </p:sp>
      <p:sp>
        <p:nvSpPr>
          <p:cNvPr id="10" name="Rectangle 9"/>
          <p:cNvSpPr/>
          <p:nvPr/>
        </p:nvSpPr>
        <p:spPr>
          <a:xfrm>
            <a:off x="4171950" y="4381500"/>
            <a:ext cx="2400300"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rPr>
              <a:t>PROSES</a:t>
            </a:r>
            <a:endParaRPr lang="id-ID" b="1" dirty="0">
              <a:solidFill>
                <a:schemeClr val="bg1"/>
              </a:solidFill>
            </a:endParaRPr>
          </a:p>
        </p:txBody>
      </p:sp>
      <p:sp>
        <p:nvSpPr>
          <p:cNvPr id="11" name="Rectangle 10"/>
          <p:cNvSpPr/>
          <p:nvPr/>
        </p:nvSpPr>
        <p:spPr>
          <a:xfrm>
            <a:off x="7353300" y="4305300"/>
            <a:ext cx="222885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bg1"/>
                </a:solidFill>
              </a:rPr>
              <a:t>KELUARAN</a:t>
            </a:r>
            <a:endParaRPr lang="id-ID" b="1" dirty="0">
              <a:solidFill>
                <a:schemeClr val="bg1"/>
              </a:solidFill>
            </a:endParaRPr>
          </a:p>
        </p:txBody>
      </p:sp>
      <p:sp>
        <p:nvSpPr>
          <p:cNvPr id="12" name="Rectangle 11"/>
          <p:cNvSpPr/>
          <p:nvPr/>
        </p:nvSpPr>
        <p:spPr>
          <a:xfrm>
            <a:off x="4286250" y="5581650"/>
            <a:ext cx="2228850" cy="6477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PENGGUNA</a:t>
            </a:r>
            <a:endParaRPr lang="id-ID" b="1" dirty="0">
              <a:solidFill>
                <a:schemeClr val="tx1"/>
              </a:solidFill>
            </a:endParaRPr>
          </a:p>
        </p:txBody>
      </p:sp>
      <p:cxnSp>
        <p:nvCxnSpPr>
          <p:cNvPr id="15" name="Straight Arrow Connector 14"/>
          <p:cNvCxnSpPr>
            <a:stCxn id="9" idx="3"/>
            <a:endCxn id="10" idx="1"/>
          </p:cNvCxnSpPr>
          <p:nvPr/>
        </p:nvCxnSpPr>
        <p:spPr>
          <a:xfrm>
            <a:off x="3162300" y="4791075"/>
            <a:ext cx="100965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a:endCxn id="11" idx="1"/>
          </p:cNvCxnSpPr>
          <p:nvPr/>
        </p:nvCxnSpPr>
        <p:spPr>
          <a:xfrm flipV="1">
            <a:off x="6610350" y="4781550"/>
            <a:ext cx="742950" cy="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hape 25"/>
          <p:cNvCxnSpPr>
            <a:stCxn id="11" idx="2"/>
            <a:endCxn id="12" idx="3"/>
          </p:cNvCxnSpPr>
          <p:nvPr/>
        </p:nvCxnSpPr>
        <p:spPr>
          <a:xfrm rot="5400000">
            <a:off x="7167563" y="4605338"/>
            <a:ext cx="647700" cy="1952625"/>
          </a:xfrm>
          <a:prstGeom prst="bentConnector2">
            <a:avLst/>
          </a:prstGeom>
          <a:ln>
            <a:tailEnd type="arrow"/>
          </a:ln>
        </p:spPr>
        <p:style>
          <a:lnRef idx="3">
            <a:schemeClr val="dk1"/>
          </a:lnRef>
          <a:fillRef idx="0">
            <a:schemeClr val="dk1"/>
          </a:fillRef>
          <a:effectRef idx="2">
            <a:schemeClr val="dk1"/>
          </a:effectRef>
          <a:fontRef idx="minor">
            <a:schemeClr val="tx1"/>
          </a:fontRef>
        </p:style>
      </p:cxnSp>
      <p:cxnSp>
        <p:nvCxnSpPr>
          <p:cNvPr id="28" name="Shape 27"/>
          <p:cNvCxnSpPr>
            <a:stCxn id="12" idx="1"/>
            <a:endCxn id="9" idx="2"/>
          </p:cNvCxnSpPr>
          <p:nvPr/>
        </p:nvCxnSpPr>
        <p:spPr>
          <a:xfrm rot="10800000">
            <a:off x="2200276" y="5200650"/>
            <a:ext cx="2085975" cy="704850"/>
          </a:xfrm>
          <a:prstGeom prst="bentConnector2">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MANAJEMEN</a:t>
            </a:r>
            <a:endParaRPr lang="id-ID" dirty="0"/>
          </a:p>
        </p:txBody>
      </p:sp>
      <p:sp>
        <p:nvSpPr>
          <p:cNvPr id="6" name="Content Placeholder 5"/>
          <p:cNvSpPr>
            <a:spLocks noGrp="1"/>
          </p:cNvSpPr>
          <p:nvPr>
            <p:ph idx="1"/>
          </p:nvPr>
        </p:nvSpPr>
        <p:spPr/>
        <p:txBody>
          <a:bodyPr/>
          <a:lstStyle/>
          <a:p>
            <a:endParaRPr lang="id-ID" dirty="0"/>
          </a:p>
        </p:txBody>
      </p:sp>
      <p:sp>
        <p:nvSpPr>
          <p:cNvPr id="4" name="Cloud Callout 3"/>
          <p:cNvSpPr/>
          <p:nvPr/>
        </p:nvSpPr>
        <p:spPr>
          <a:xfrm>
            <a:off x="533400" y="2152650"/>
            <a:ext cx="10115550" cy="398145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800" dirty="0" smtClean="0">
                <a:solidFill>
                  <a:schemeClr val="bg1"/>
                </a:solidFill>
              </a:rPr>
              <a:t> Didefinisikan sebagai aktivitas-	aktivitas perencanaan, pengendalian 	&amp; pengambilan keputusan.</a:t>
            </a:r>
          </a:p>
          <a:p>
            <a:pPr>
              <a:buFont typeface="Wingdings" pitchFamily="2" charset="2"/>
              <a:buChar char="q"/>
            </a:pPr>
            <a:r>
              <a:rPr lang="id-ID" sz="2800" dirty="0" smtClean="0">
                <a:solidFill>
                  <a:schemeClr val="bg1"/>
                </a:solidFill>
              </a:rPr>
              <a:t> Mendeskripsikan fungsi-fungsi yang 	dilaksanakan oleh para manajer &amp; 	pekerja  yang diberdayakan</a:t>
            </a:r>
            <a:endParaRPr lang="id-ID" sz="2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PERENCANAAN</a:t>
            </a:r>
            <a:endParaRPr lang="id-ID" dirty="0"/>
          </a:p>
        </p:txBody>
      </p:sp>
      <p:sp>
        <p:nvSpPr>
          <p:cNvPr id="3" name="Content Placeholder 2"/>
          <p:cNvSpPr>
            <a:spLocks noGrp="1"/>
          </p:cNvSpPr>
          <p:nvPr>
            <p:ph idx="1"/>
          </p:nvPr>
        </p:nvSpPr>
        <p:spPr>
          <a:xfrm>
            <a:off x="419100" y="2019300"/>
            <a:ext cx="10363199" cy="4419599"/>
          </a:xfrm>
        </p:spPr>
        <p:txBody>
          <a:bodyPr/>
          <a:lstStyle/>
          <a:p>
            <a:endParaRPr lang="id-ID" dirty="0"/>
          </a:p>
        </p:txBody>
      </p:sp>
      <p:sp>
        <p:nvSpPr>
          <p:cNvPr id="4" name="Cloud 3"/>
          <p:cNvSpPr/>
          <p:nvPr/>
        </p:nvSpPr>
        <p:spPr>
          <a:xfrm>
            <a:off x="476250" y="2133600"/>
            <a:ext cx="10191750" cy="413385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400" dirty="0" smtClean="0">
                <a:solidFill>
                  <a:schemeClr val="bg1"/>
                </a:solidFill>
              </a:rPr>
              <a:t> </a:t>
            </a:r>
            <a:r>
              <a:rPr lang="id-ID" sz="2800" dirty="0" smtClean="0">
                <a:solidFill>
                  <a:schemeClr val="bg1"/>
                </a:solidFill>
              </a:rPr>
              <a:t>Adalah formulasi terperinci dari 	kegiatan untuk mencapai suatu 	tujuan akhir tertentu.</a:t>
            </a:r>
          </a:p>
          <a:p>
            <a:pPr>
              <a:buFont typeface="Wingdings" pitchFamily="2" charset="2"/>
              <a:buChar char="q"/>
            </a:pPr>
            <a:r>
              <a:rPr lang="id-ID" sz="2800" dirty="0" smtClean="0">
                <a:solidFill>
                  <a:schemeClr val="bg1"/>
                </a:solidFill>
              </a:rPr>
              <a:t> Perencanaan memerlukan penetapan	tujuan dan pengidentifikasian 	metode untuk mencapai tujuan 	tersebut</a:t>
            </a:r>
            <a:r>
              <a:rPr lang="id-ID" sz="2400" dirty="0" smtClean="0">
                <a:solidFill>
                  <a:schemeClr val="bg1"/>
                </a:solidFill>
              </a:rPr>
              <a:t>.</a:t>
            </a:r>
            <a:endParaRPr lang="id-ID" sz="2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a:t>
            </a:r>
            <a:endParaRPr lang="id-ID" dirty="0"/>
          </a:p>
        </p:txBody>
      </p:sp>
      <p:sp>
        <p:nvSpPr>
          <p:cNvPr id="6" name="Content Placeholder 5"/>
          <p:cNvSpPr>
            <a:spLocks noGrp="1"/>
          </p:cNvSpPr>
          <p:nvPr>
            <p:ph idx="1"/>
          </p:nvPr>
        </p:nvSpPr>
        <p:spPr>
          <a:xfrm>
            <a:off x="680321" y="1962150"/>
            <a:ext cx="9613861" cy="4610099"/>
          </a:xfrm>
        </p:spPr>
        <p:txBody>
          <a:bodyPr/>
          <a:lstStyle/>
          <a:p>
            <a:endParaRPr lang="id-ID" dirty="0"/>
          </a:p>
        </p:txBody>
      </p:sp>
      <p:sp>
        <p:nvSpPr>
          <p:cNvPr id="4" name="Cloud 3"/>
          <p:cNvSpPr/>
          <p:nvPr/>
        </p:nvSpPr>
        <p:spPr>
          <a:xfrm>
            <a:off x="628650" y="2076450"/>
            <a:ext cx="9696450" cy="43053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800" dirty="0" smtClean="0">
                <a:solidFill>
                  <a:schemeClr val="bg1"/>
                </a:solidFill>
              </a:rPr>
              <a:t> Adalah aktivitas manajerial untuk 	memonitor implementasi rencana 	dan melakukan perbaikan sesuai 	kebutuhan.</a:t>
            </a:r>
          </a:p>
          <a:p>
            <a:pPr>
              <a:buFont typeface="Wingdings" pitchFamily="2" charset="2"/>
              <a:buChar char="q"/>
            </a:pPr>
            <a:r>
              <a:rPr lang="id-ID" sz="2800" dirty="0" smtClean="0">
                <a:solidFill>
                  <a:schemeClr val="bg1"/>
                </a:solidFill>
              </a:rPr>
              <a:t> Pengendalian biasanya dicapai 	dengan menggunakan umpan balik.</a:t>
            </a:r>
            <a:endParaRPr lang="id-ID" sz="2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680321" y="1962150"/>
            <a:ext cx="9613861" cy="3974039"/>
          </a:xfrm>
        </p:spPr>
        <p:txBody>
          <a:bodyPr/>
          <a:lstStyle/>
          <a:p>
            <a:endParaRPr lang="id-ID"/>
          </a:p>
        </p:txBody>
      </p:sp>
      <p:sp>
        <p:nvSpPr>
          <p:cNvPr id="4" name="Plaque 3"/>
          <p:cNvSpPr/>
          <p:nvPr/>
        </p:nvSpPr>
        <p:spPr>
          <a:xfrm>
            <a:off x="952500" y="2152650"/>
            <a:ext cx="9010650" cy="3600450"/>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id-ID" sz="2800" dirty="0" smtClean="0">
                <a:solidFill>
                  <a:schemeClr val="bg1"/>
                </a:solidFill>
              </a:rPr>
              <a:t> Umpan balik (feedback) : informasi yang dapat 	digunakan untuk mengevaluasi  atau 	memperbaiki  langkah-langkah yang dilakukan 	dalam mengimplementasikan suatu rencana.</a:t>
            </a:r>
          </a:p>
          <a:p>
            <a:pPr>
              <a:buFont typeface="Wingdings" pitchFamily="2" charset="2"/>
              <a:buChar char="q"/>
            </a:pPr>
            <a:r>
              <a:rPr lang="id-ID" sz="2800" dirty="0" smtClean="0">
                <a:solidFill>
                  <a:schemeClr val="bg1"/>
                </a:solidFill>
              </a:rPr>
              <a:t> Dapat berupa informasi keuangan maupun non 	keuangan</a:t>
            </a:r>
            <a:endParaRPr lang="id-ID" sz="2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505</TotalTime>
  <Words>556</Words>
  <Application>Microsoft Office PowerPoint</Application>
  <PresentationFormat>Widescreen</PresentationFormat>
  <Paragraphs>80</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vt:lpstr>
      <vt:lpstr>Berlin</vt:lpstr>
      <vt:lpstr>   AKUNTANSI MANAJEMEN  KONSEP-KONSEP DASAR AKUNTANSI MANAJEMEN</vt:lpstr>
      <vt:lpstr>PowerPoint Presentation</vt:lpstr>
      <vt:lpstr>SEJARAH SINGKAT AKUNTANSI MANAJEMEN</vt:lpstr>
      <vt:lpstr>SISTEM INFORMASI AKUNTANSI MANAJEMEN</vt:lpstr>
      <vt:lpstr>Model operasional Sistem Informasi Akuntansi Manajemen</vt:lpstr>
      <vt:lpstr>PROSES MANAJEMEN</vt:lpstr>
      <vt:lpstr>PERENCANAAN</vt:lpstr>
      <vt:lpstr>PENGENDALIAN</vt:lpstr>
      <vt:lpstr>PowerPoint Presentation</vt:lpstr>
      <vt:lpstr>PENGAMBILAN KEPUTUSAN</vt:lpstr>
      <vt:lpstr>PowerPoint Presentation</vt:lpstr>
      <vt:lpstr>Perbandingan Akuntansi Manajemen dengan Akuntansi Keuangan</vt:lpstr>
      <vt:lpstr>TEMA BARU DALAM AKUNTANSI MANAJEMEN</vt:lpstr>
      <vt:lpstr>PERAN AKUNTAN MANAJEMEN</vt:lpstr>
      <vt:lpstr>AKUNTANSI MANAJEMEN DAN PERILAKU ETIS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Angky Febriansyah</dc:creator>
  <cp:lastModifiedBy>Angky Febriansyah</cp:lastModifiedBy>
  <cp:revision>66</cp:revision>
  <dcterms:created xsi:type="dcterms:W3CDTF">2013-07-15T20:24:27Z</dcterms:created>
  <dcterms:modified xsi:type="dcterms:W3CDTF">2018-03-01T19:55:39Z</dcterms:modified>
</cp:coreProperties>
</file>