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70" r:id="rId15"/>
    <p:sldId id="271" r:id="rId16"/>
    <p:sldId id="272" r:id="rId17"/>
    <p:sldId id="27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2F16-92B5-4DAC-BA56-DDE502B5F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DESENTRALISASI </a:t>
            </a:r>
            <a:r>
              <a:rPr lang="en-US" sz="3200" dirty="0" err="1"/>
              <a:t>dan</a:t>
            </a:r>
            <a:r>
              <a:rPr lang="en-US" sz="3200" dirty="0"/>
              <a:t> AKUNTANSI PERTANGGUNGJAWABAN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D1A6F-7E67-49C6-8557-37044FA64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Angky </a:t>
            </a:r>
            <a:r>
              <a:rPr lang="en-US" dirty="0" err="1"/>
              <a:t>Febriansyah</a:t>
            </a:r>
            <a:r>
              <a:rPr lang="en-US" dirty="0"/>
              <a:t> SE.,MM.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185E0-F0F7-4DAA-B65D-B3CF502C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696" y="2651009"/>
            <a:ext cx="1555982" cy="15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B426-1C2D-446F-8B05-52ED16F9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Pusat </a:t>
            </a:r>
            <a:r>
              <a:rPr lang="en-US" dirty="0" err="1"/>
              <a:t>Biaya</a:t>
            </a:r>
            <a:r>
              <a:rPr lang="en-US" dirty="0"/>
              <a:t> (Expense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1C50-C3A6-4FC1-8018-F4B5FE1E6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Pusat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yang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manajernya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. </a:t>
            </a:r>
            <a:r>
              <a:rPr lang="en-US" dirty="0" err="1"/>
              <a:t>Suatu</a:t>
            </a:r>
            <a:r>
              <a:rPr lang="en-US" dirty="0"/>
              <a:t> unit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output yang </a:t>
            </a:r>
            <a:r>
              <a:rPr lang="en-US" dirty="0" err="1"/>
              <a:t>dihasilkan</a:t>
            </a:r>
            <a:r>
              <a:rPr lang="en-US" dirty="0"/>
              <a:t>).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3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B90B-BA03-471F-B095-CABEF91E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Pusat </a:t>
            </a:r>
            <a:r>
              <a:rPr lang="en-US" dirty="0" err="1"/>
              <a:t>Laba</a:t>
            </a:r>
            <a:r>
              <a:rPr lang="en-US" dirty="0"/>
              <a:t> (Profit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7934-A26B-4191-ABB8-D32251DF1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Pusat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yang </a:t>
            </a:r>
            <a:r>
              <a:rPr lang="en-US" dirty="0" err="1"/>
              <a:t>menandingkan</a:t>
            </a:r>
            <a:r>
              <a:rPr lang="en-US" dirty="0"/>
              <a:t> input (expense) </a:t>
            </a:r>
            <a:r>
              <a:rPr lang="en-US" dirty="0" err="1"/>
              <a:t>dengan</a:t>
            </a:r>
            <a:r>
              <a:rPr lang="en-US" dirty="0"/>
              <a:t> output (revenue)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.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BUMN </a:t>
            </a:r>
            <a:r>
              <a:rPr lang="en-US" dirty="0" err="1"/>
              <a:t>dan</a:t>
            </a:r>
            <a:r>
              <a:rPr lang="en-US" dirty="0"/>
              <a:t> BUMD,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parawisata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PEMDA, </a:t>
            </a:r>
            <a:r>
              <a:rPr lang="en-US" dirty="0" err="1"/>
              <a:t>bandara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pelabuhan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5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D720-CC16-4B13-8EB2-5D1C9D5B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Pusat </a:t>
            </a:r>
            <a:r>
              <a:rPr lang="en-US" dirty="0" err="1"/>
              <a:t>Investasi</a:t>
            </a:r>
            <a:r>
              <a:rPr lang="en-US" dirty="0"/>
              <a:t> (Investment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5193-AD06-473C-B25C-6DE81785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Pusat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yang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manajernya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yang </a:t>
            </a:r>
            <a:r>
              <a:rPr lang="en-US" dirty="0" err="1"/>
              <a:t>ditanamkan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yang </a:t>
            </a:r>
            <a:r>
              <a:rPr lang="en-US" dirty="0" err="1"/>
              <a:t>dipimpinnya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Pusat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Balitbang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539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7431-EF1E-4C43-9CC2-F7C4925A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endParaRPr lang="en-US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056E283F-F092-47BF-BAC9-5B580FDD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53" y="2164594"/>
            <a:ext cx="4050705" cy="43819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Ditujukan Kepada Pihak Yang Tepat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Konsisten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Tepat waktu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Teratur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Mudah Dipahami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Penjelasan Yang Terinci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Dapat Dibandingkan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Bersifat Analitis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chemeClr val="bg1"/>
                </a:solidFill>
              </a:rPr>
              <a:t>Tingkat Efisiensi</a:t>
            </a:r>
          </a:p>
        </p:txBody>
      </p:sp>
      <p:sp>
        <p:nvSpPr>
          <p:cNvPr id="5" name="Striped Right Arrow 5">
            <a:extLst>
              <a:ext uri="{FF2B5EF4-FFF2-40B4-BE49-F238E27FC236}">
                <a16:creationId xmlns:a16="http://schemas.microsoft.com/office/drawing/2014/main" id="{748F4B46-6A47-4397-B709-0B69D11C4838}"/>
              </a:ext>
            </a:extLst>
          </p:cNvPr>
          <p:cNvSpPr/>
          <p:nvPr/>
        </p:nvSpPr>
        <p:spPr>
          <a:xfrm>
            <a:off x="1715742" y="3139315"/>
            <a:ext cx="4009197" cy="2166938"/>
          </a:xfrm>
          <a:prstGeom prst="striped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Laporan Pelaksanaan Tanggung Jawab</a:t>
            </a:r>
          </a:p>
        </p:txBody>
      </p:sp>
    </p:spTree>
    <p:extLst>
      <p:ext uri="{BB962C8B-B14F-4D97-AF65-F5344CB8AC3E}">
        <p14:creationId xmlns:p14="http://schemas.microsoft.com/office/powerpoint/2010/main" val="190756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ACF3-2EF7-4C5F-B41F-ABD480C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27050"/>
            <a:ext cx="7543800" cy="5857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b="1" dirty="0"/>
              <a:t>Faktor Pengendalian Biaya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1C57263-C03A-4BF5-AC44-FF25D5504155}"/>
              </a:ext>
            </a:extLst>
          </p:cNvPr>
          <p:cNvSpPr/>
          <p:nvPr/>
        </p:nvSpPr>
        <p:spPr>
          <a:xfrm>
            <a:off x="583097" y="1428736"/>
            <a:ext cx="2500313" cy="15716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Faktor Internal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C70F13-F5FE-4788-A8B2-10394603C965}"/>
              </a:ext>
            </a:extLst>
          </p:cNvPr>
          <p:cNvSpPr/>
          <p:nvPr/>
        </p:nvSpPr>
        <p:spPr>
          <a:xfrm>
            <a:off x="3574668" y="1520823"/>
            <a:ext cx="3928243" cy="135732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Produktivitas unit kerja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Perilaku biaya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Tenaga kerja yang digunakan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Kekerabatan para pekerja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BEDCC874-4909-4BCA-B59A-79E805477CE3}"/>
              </a:ext>
            </a:extLst>
          </p:cNvPr>
          <p:cNvSpPr/>
          <p:nvPr/>
        </p:nvSpPr>
        <p:spPr>
          <a:xfrm>
            <a:off x="8544961" y="3025847"/>
            <a:ext cx="3331678" cy="178594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Saling Ketergantungan Dengan Departemen Lain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2C22EF-4F41-4F7F-9E4F-40D8A54A36E0}"/>
              </a:ext>
            </a:extLst>
          </p:cNvPr>
          <p:cNvSpPr/>
          <p:nvPr/>
        </p:nvSpPr>
        <p:spPr>
          <a:xfrm>
            <a:off x="4344010" y="3286131"/>
            <a:ext cx="3832581" cy="135732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Keandalan setiap departemen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Kerjasama antar departemen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/>
              <a:t>Keluwesan setiap departemen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0DB20C3-28EE-4A8D-A778-E7DA718CFC00}"/>
              </a:ext>
            </a:extLst>
          </p:cNvPr>
          <p:cNvSpPr/>
          <p:nvPr/>
        </p:nvSpPr>
        <p:spPr>
          <a:xfrm>
            <a:off x="715618" y="5099189"/>
            <a:ext cx="2500313" cy="157162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Faktor Lingkungan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F6C406-48A6-4E22-B8A1-8C03E8ED2EE1}"/>
              </a:ext>
            </a:extLst>
          </p:cNvPr>
          <p:cNvSpPr/>
          <p:nvPr/>
        </p:nvSpPr>
        <p:spPr>
          <a:xfrm>
            <a:off x="3574668" y="5099189"/>
            <a:ext cx="3429024" cy="15716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>
                <a:solidFill>
                  <a:schemeClr val="bg1"/>
                </a:solidFill>
              </a:rPr>
              <a:t>Pangsa pasar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>
                <a:solidFill>
                  <a:schemeClr val="bg1"/>
                </a:solidFill>
              </a:rPr>
              <a:t>Tingkat inflasi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>
                <a:solidFill>
                  <a:schemeClr val="bg1"/>
                </a:solidFill>
              </a:rPr>
              <a:t>Stabilitas politik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dirty="0">
                <a:solidFill>
                  <a:schemeClr val="bg1"/>
                </a:solidFill>
              </a:rPr>
              <a:t>Nilai tukar rupiah</a:t>
            </a:r>
          </a:p>
          <a:p>
            <a:pPr marL="342900" indent="-342900">
              <a:defRPr/>
            </a:pPr>
            <a:endParaRPr lang="id-ID" dirty="0"/>
          </a:p>
          <a:p>
            <a:pPr marL="342900" indent="-342900">
              <a:defRPr/>
            </a:pPr>
            <a:endParaRPr lang="id-ID" dirty="0"/>
          </a:p>
          <a:p>
            <a:pPr marL="342900" indent="-342900">
              <a:buFont typeface="+mj-lt"/>
              <a:buAutoNum type="arabicPeriod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755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484AB1A-128F-4382-B79B-69465475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57189"/>
            <a:ext cx="8229600" cy="642937"/>
          </a:xfrm>
        </p:spPr>
        <p:txBody>
          <a:bodyPr/>
          <a:lstStyle/>
          <a:p>
            <a:pPr algn="ctr" eaLnBrk="1" hangingPunct="1"/>
            <a:r>
              <a:rPr lang="id-ID" altLang="en-US" b="1"/>
              <a:t>Contoh Laporan SAP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BFBFC4-FE7C-4FB1-AE5E-D7D45CBD410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857375"/>
          <a:ext cx="9144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Direksi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Jumlah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Anggaran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Selisih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Direktur Utama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11.000.000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15.000.000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4.000.000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Direktur Pemasaran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93.000.000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100.000.000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7.000.000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b="1" dirty="0">
                          <a:solidFill>
                            <a:srgbClr val="FF0000"/>
                          </a:solidFill>
                        </a:rPr>
                        <a:t>Direktur Produksi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>
                          <a:solidFill>
                            <a:srgbClr val="FF0000"/>
                          </a:solidFill>
                        </a:rPr>
                        <a:t>442.000.000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>
                          <a:solidFill>
                            <a:srgbClr val="FF0000"/>
                          </a:solidFill>
                        </a:rPr>
                        <a:t>450.000.000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>
                          <a:solidFill>
                            <a:srgbClr val="FF0000"/>
                          </a:solidFill>
                        </a:rPr>
                        <a:t>8.000.000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Direktur</a:t>
                      </a:r>
                      <a:r>
                        <a:rPr lang="id-ID" sz="1800" baseline="0" dirty="0"/>
                        <a:t> Keuangan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b="1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564.000.000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585.000.000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21.000.000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56" name="Content Placeholder 2">
            <a:extLst>
              <a:ext uri="{FF2B5EF4-FFF2-40B4-BE49-F238E27FC236}">
                <a16:creationId xmlns:a16="http://schemas.microsoft.com/office/drawing/2014/main" id="{70AF9DF4-978C-4C72-8DF6-390005D1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28689"/>
            <a:ext cx="8229600" cy="10001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/>
              <a:t>Laporan Perusahaan PT. ABCD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/>
              <a:t>Biaya Overhead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C4316F-753A-49F6-8A67-D54EBA753BD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214813"/>
          <a:ext cx="9144000" cy="249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Manajer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Jumlah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Anggaran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Selisih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Manajer Produksi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16.000.000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17.000.000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Manajer</a:t>
                      </a:r>
                      <a:r>
                        <a:rPr lang="id-ID" sz="1800" baseline="0" dirty="0"/>
                        <a:t> Bahan Baku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120.000.000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123.000.000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3.000.0000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Manajer</a:t>
                      </a:r>
                      <a:r>
                        <a:rPr lang="id-ID" sz="1800" baseline="0" dirty="0"/>
                        <a:t> Produk Akhir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126.000.000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128.000.000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Manajer</a:t>
                      </a:r>
                      <a:r>
                        <a:rPr lang="id-ID" sz="1800" baseline="0" dirty="0"/>
                        <a:t> Pabrikasi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180.000.000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182.000.000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b="1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442.000.000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450.000.000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8.000.000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0D3C07-4DDC-403B-AE13-08B3CEEDC42B}"/>
              </a:ext>
            </a:extLst>
          </p:cNvPr>
          <p:cNvCxnSpPr/>
          <p:nvPr/>
        </p:nvCxnSpPr>
        <p:spPr>
          <a:xfrm>
            <a:off x="4214191" y="3154017"/>
            <a:ext cx="0" cy="168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4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E83A33-A4E8-463C-B7CB-3480E872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42937"/>
          </a:xfrm>
        </p:spPr>
        <p:txBody>
          <a:bodyPr/>
          <a:lstStyle/>
          <a:p>
            <a:pPr algn="ctr" eaLnBrk="1" hangingPunct="1"/>
            <a:r>
              <a:rPr lang="id-ID" altLang="en-US" b="1" dirty="0"/>
              <a:t>Contoh Laporan SAP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C3CDEB-4F24-4F96-B901-AC9F396E0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48722"/>
              </p:ext>
            </p:extLst>
          </p:nvPr>
        </p:nvGraphicFramePr>
        <p:xfrm>
          <a:off x="3151361" y="1436687"/>
          <a:ext cx="5889278" cy="268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839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Manajer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Jumlah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Anggaran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Selisih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39">
                <a:tc>
                  <a:txBody>
                    <a:bodyPr/>
                    <a:lstStyle/>
                    <a:p>
                      <a:r>
                        <a:rPr lang="id-ID" sz="1400" dirty="0"/>
                        <a:t>Direksi Produksi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16.000.000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17.000.000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id-ID" sz="1400" dirty="0"/>
                        <a:t>Manajer</a:t>
                      </a:r>
                      <a:r>
                        <a:rPr lang="id-ID" sz="1400" baseline="0" dirty="0"/>
                        <a:t> Bahan Baku</a:t>
                      </a:r>
                      <a:endParaRPr lang="id-ID" sz="1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120.000.000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123.000.000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3.000.0000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id-ID" sz="1400" dirty="0"/>
                        <a:t>Manajer</a:t>
                      </a:r>
                      <a:r>
                        <a:rPr lang="id-ID" sz="1400" baseline="0" dirty="0"/>
                        <a:t> Produk Akhir</a:t>
                      </a:r>
                      <a:endParaRPr lang="id-ID" sz="1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126.000.000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128.000.000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839">
                <a:tc>
                  <a:txBody>
                    <a:bodyPr/>
                    <a:lstStyle/>
                    <a:p>
                      <a:r>
                        <a:rPr lang="id-ID" sz="1400" dirty="0"/>
                        <a:t>Manajer</a:t>
                      </a:r>
                      <a:r>
                        <a:rPr lang="id-ID" sz="1400" baseline="0" dirty="0"/>
                        <a:t> Pabrikasi</a:t>
                      </a:r>
                      <a:endParaRPr lang="id-ID" sz="1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180.000.000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182.000.000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839">
                <a:tc>
                  <a:txBody>
                    <a:bodyPr/>
                    <a:lstStyle/>
                    <a:p>
                      <a:r>
                        <a:rPr lang="id-ID" sz="1400" b="1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/>
                        <a:t>442.000.000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/>
                        <a:t>450.000.000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/>
                        <a:t>8.000.000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80" name="Content Placeholder 2">
            <a:extLst>
              <a:ext uri="{FF2B5EF4-FFF2-40B4-BE49-F238E27FC236}">
                <a16:creationId xmlns:a16="http://schemas.microsoft.com/office/drawing/2014/main" id="{82FF340B-9FC0-4551-8FC8-F239B150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92851"/>
            <a:ext cx="8229600" cy="10001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dirty="0"/>
              <a:t>Laporan Perusahaan PT. ABCD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dirty="0"/>
              <a:t>Biaya Overhead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46A851-AF6A-4C50-B593-7F2A58D4E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57955"/>
              </p:ext>
            </p:extLst>
          </p:nvPr>
        </p:nvGraphicFramePr>
        <p:xfrm>
          <a:off x="2564296" y="4118132"/>
          <a:ext cx="7063408" cy="276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311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Kepala</a:t>
                      </a:r>
                      <a:r>
                        <a:rPr lang="id-ID" sz="1400" b="1" baseline="0" dirty="0">
                          <a:solidFill>
                            <a:srgbClr val="FFFF00"/>
                          </a:solidFill>
                        </a:rPr>
                        <a:t> Unit Kerja</a:t>
                      </a:r>
                      <a:endParaRPr lang="id-ID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Jumlah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Anggaran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rgbClr val="FFFF00"/>
                          </a:solidFill>
                        </a:rPr>
                        <a:t>Selisih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11">
                <a:tc>
                  <a:txBody>
                    <a:bodyPr/>
                    <a:lstStyle/>
                    <a:p>
                      <a:r>
                        <a:rPr lang="id-ID" sz="1400" dirty="0"/>
                        <a:t>Manajer Pabrikasi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8.600.000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9.000.000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400.000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57">
                <a:tc>
                  <a:txBody>
                    <a:bodyPr/>
                    <a:lstStyle/>
                    <a:p>
                      <a:r>
                        <a:rPr lang="id-ID" sz="1400" dirty="0"/>
                        <a:t>Kepala Unit Perakitan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88.000.000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89.000.000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1.000.000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57">
                <a:tc>
                  <a:txBody>
                    <a:bodyPr/>
                    <a:lstStyle/>
                    <a:p>
                      <a:r>
                        <a:rPr lang="id-ID" sz="1400" dirty="0"/>
                        <a:t>Kepala</a:t>
                      </a:r>
                      <a:r>
                        <a:rPr lang="id-ID" sz="1400" baseline="0" dirty="0"/>
                        <a:t> U/ Peny Akhir</a:t>
                      </a:r>
                      <a:endParaRPr lang="id-ID" sz="1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22.800.000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23.000.000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200.000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57">
                <a:tc>
                  <a:txBody>
                    <a:bodyPr/>
                    <a:lstStyle/>
                    <a:p>
                      <a:r>
                        <a:rPr lang="id-ID" sz="1400" dirty="0"/>
                        <a:t>Kepala U/</a:t>
                      </a:r>
                      <a:r>
                        <a:rPr lang="id-ID" sz="1400" baseline="0" dirty="0"/>
                        <a:t> Pengepakan</a:t>
                      </a:r>
                      <a:endParaRPr lang="id-ID" sz="1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60.600.000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61.000.000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400.000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r>
                        <a:rPr lang="id-ID" sz="1400" b="1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/>
                        <a:t>180.000.000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/>
                        <a:t>182.000.000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b="1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39D368-BCC3-4635-8BDD-D8C82440D705}"/>
              </a:ext>
            </a:extLst>
          </p:cNvPr>
          <p:cNvCxnSpPr/>
          <p:nvPr/>
        </p:nvCxnSpPr>
        <p:spPr>
          <a:xfrm rot="5400000">
            <a:off x="3879850" y="4000500"/>
            <a:ext cx="8588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CE19FA-108B-400A-80F9-E102DDE1F221}"/>
              </a:ext>
            </a:extLst>
          </p:cNvPr>
          <p:cNvCxnSpPr>
            <a:cxnSpLocks/>
          </p:cNvCxnSpPr>
          <p:nvPr/>
        </p:nvCxnSpPr>
        <p:spPr>
          <a:xfrm>
            <a:off x="4704521" y="3429000"/>
            <a:ext cx="0" cy="1487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1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E86F799-7C08-4837-A5C1-095DCFBA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42937"/>
          </a:xfrm>
        </p:spPr>
        <p:txBody>
          <a:bodyPr/>
          <a:lstStyle/>
          <a:p>
            <a:pPr algn="ctr" eaLnBrk="1" hangingPunct="1"/>
            <a:r>
              <a:rPr lang="id-ID" altLang="en-US" b="1" dirty="0"/>
              <a:t>Contoh Laporan SAP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43B7B6-F644-48C0-ADA4-B6E73A3BE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61646"/>
              </p:ext>
            </p:extLst>
          </p:nvPr>
        </p:nvGraphicFramePr>
        <p:xfrm>
          <a:off x="1524000" y="1450458"/>
          <a:ext cx="9144000" cy="301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54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Kepala</a:t>
                      </a:r>
                      <a:r>
                        <a:rPr lang="id-ID" sz="1800" b="1" baseline="0" dirty="0">
                          <a:solidFill>
                            <a:srgbClr val="FFFF00"/>
                          </a:solidFill>
                        </a:rPr>
                        <a:t> Unit Kerja</a:t>
                      </a:r>
                      <a:endParaRPr lang="id-ID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Jumlah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Anggaran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Selisih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8">
                <a:tc>
                  <a:txBody>
                    <a:bodyPr/>
                    <a:lstStyle/>
                    <a:p>
                      <a:r>
                        <a:rPr lang="id-ID" sz="1800" dirty="0"/>
                        <a:t>Manajer Pabrikasi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8.600.000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9.000.000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400.000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88">
                <a:tc>
                  <a:txBody>
                    <a:bodyPr/>
                    <a:lstStyle/>
                    <a:p>
                      <a:r>
                        <a:rPr lang="id-ID" sz="1800" dirty="0"/>
                        <a:t>Kepala Unit Perakitan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88.000.000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89.000.000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88">
                <a:tc>
                  <a:txBody>
                    <a:bodyPr/>
                    <a:lstStyle/>
                    <a:p>
                      <a:r>
                        <a:rPr lang="id-ID" sz="1800" dirty="0"/>
                        <a:t>Kepala</a:t>
                      </a:r>
                      <a:r>
                        <a:rPr lang="id-ID" sz="1800" baseline="0" dirty="0"/>
                        <a:t> U/ Peny Akhir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22.800.000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23.000.000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88">
                <a:tc>
                  <a:txBody>
                    <a:bodyPr/>
                    <a:lstStyle/>
                    <a:p>
                      <a:r>
                        <a:rPr lang="id-ID" sz="1800" dirty="0"/>
                        <a:t>Kepala U/</a:t>
                      </a:r>
                      <a:r>
                        <a:rPr lang="id-ID" sz="1800" baseline="0" dirty="0"/>
                        <a:t> Pengepakan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60.600.000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61.000.000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400.000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48">
                <a:tc>
                  <a:txBody>
                    <a:bodyPr/>
                    <a:lstStyle/>
                    <a:p>
                      <a:r>
                        <a:rPr lang="id-ID" sz="1800" b="1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180.000.000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182.000.000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2.000.000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4" name="Content Placeholder 2">
            <a:extLst>
              <a:ext uri="{FF2B5EF4-FFF2-40B4-BE49-F238E27FC236}">
                <a16:creationId xmlns:a16="http://schemas.microsoft.com/office/drawing/2014/main" id="{E5B4952C-C7AA-4CC9-853F-E319621F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4376"/>
            <a:ext cx="8229600" cy="10001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dirty="0"/>
              <a:t>Laporan Perusahaan PT. ABCD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dirty="0"/>
              <a:t>Biaya Overhead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3C251A-D68B-4412-B863-DC1F9880B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68069"/>
              </p:ext>
            </p:extLst>
          </p:nvPr>
        </p:nvGraphicFramePr>
        <p:xfrm>
          <a:off x="1524000" y="4025544"/>
          <a:ext cx="9144000" cy="276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Kepala</a:t>
                      </a:r>
                      <a:r>
                        <a:rPr lang="id-ID" sz="1800" b="1" baseline="0" dirty="0">
                          <a:solidFill>
                            <a:srgbClr val="FFFF00"/>
                          </a:solidFill>
                        </a:rPr>
                        <a:t> Bagian</a:t>
                      </a:r>
                      <a:endParaRPr lang="id-ID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Jumlah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Anggaran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solidFill>
                            <a:srgbClr val="FFFF00"/>
                          </a:solidFill>
                        </a:rPr>
                        <a:t>Selisih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Kepala</a:t>
                      </a:r>
                      <a:r>
                        <a:rPr lang="id-ID" sz="1800" baseline="0" dirty="0"/>
                        <a:t> Unit Perakitan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7.800.000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Kabag.</a:t>
                      </a:r>
                      <a:r>
                        <a:rPr lang="id-ID" sz="1800" baseline="0" dirty="0"/>
                        <a:t> Komponen Dasar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39.600.000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40.000.000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400.000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Kabag.</a:t>
                      </a:r>
                      <a:r>
                        <a:rPr lang="id-ID" sz="1800" baseline="0" dirty="0"/>
                        <a:t> Komp Penunjang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25.900.000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26.000.000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dirty="0"/>
                        <a:t>Kabag.</a:t>
                      </a:r>
                      <a:r>
                        <a:rPr lang="id-ID" sz="1800" baseline="0" dirty="0"/>
                        <a:t> Pekerja Pabrik</a:t>
                      </a:r>
                      <a:endParaRPr lang="id-ID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14.700.000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15.000.000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dirty="0"/>
                        <a:t>300.000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id-ID" sz="1800" b="1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88.000.000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89.000.000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800" b="1" dirty="0"/>
                        <a:t>1.000.000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36E3E6-D6D2-4470-B38E-452CD0D633A1}"/>
              </a:ext>
            </a:extLst>
          </p:cNvPr>
          <p:cNvCxnSpPr>
            <a:cxnSpLocks/>
          </p:cNvCxnSpPr>
          <p:nvPr/>
        </p:nvCxnSpPr>
        <p:spPr>
          <a:xfrm>
            <a:off x="4310064" y="2857500"/>
            <a:ext cx="0" cy="203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5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7825-02AD-43AB-948C-605F9063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6AA4A8-173B-4725-B601-01A1E1F65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3" y="2145195"/>
            <a:ext cx="4770783" cy="4176091"/>
          </a:xfrm>
        </p:spPr>
      </p:pic>
    </p:spTree>
    <p:extLst>
      <p:ext uri="{BB962C8B-B14F-4D97-AF65-F5344CB8AC3E}">
        <p14:creationId xmlns:p14="http://schemas.microsoft.com/office/powerpoint/2010/main" val="13130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6C60-F0CD-4661-AA3E-2784D64E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Desentralisasi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7DA0-3B39-49F0-AD19-D25FB5CE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altLang="en-US" sz="3200" dirty="0"/>
              <a:t>Suatu situasi organisasi dimana dalam pembuatan keputusan tidak hanya dilakukan oleh pimpinan puncak tetapi melibatkan juga bawahannya.</a:t>
            </a:r>
          </a:p>
          <a:p>
            <a:pPr algn="just"/>
            <a:r>
              <a:rPr lang="id-ID" altLang="en-US" sz="3200" dirty="0"/>
              <a:t>Unit usaha diberi kewenangan untuk mengambil keputusan sesuai dengan kapasitasnya.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9DE2-5D82-464D-BDE8-81035E09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Desentralisasi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04F9-7745-4602-9788-69FB8EAD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336872"/>
            <a:ext cx="11516139" cy="3767899"/>
          </a:xfrm>
        </p:spPr>
        <p:txBody>
          <a:bodyPr/>
          <a:lstStyle/>
          <a:p>
            <a:r>
              <a:rPr lang="id-ID" altLang="en-US" dirty="0"/>
              <a:t>Manajemen puncak terbebas dari  pekerjaan operasional</a:t>
            </a:r>
          </a:p>
          <a:p>
            <a:r>
              <a:rPr lang="id-ID" altLang="en-US" dirty="0"/>
              <a:t>Memberi kesempatan dan kepercayaan manajer bawah</a:t>
            </a:r>
          </a:p>
          <a:p>
            <a:r>
              <a:rPr lang="id-ID" altLang="en-US" dirty="0"/>
              <a:t>Memberi tanggungjawab dan kewenangan manajer bawah </a:t>
            </a:r>
            <a:r>
              <a:rPr lang="id-ID" altLang="en-US" dirty="0">
                <a:sym typeface="Wingdings" panose="05000000000000000000" pitchFamily="2" charset="2"/>
              </a:rPr>
              <a:t> meningkatkan motivasi</a:t>
            </a:r>
          </a:p>
          <a:p>
            <a:r>
              <a:rPr lang="id-ID" altLang="en-US" dirty="0">
                <a:sym typeface="Wingdings" panose="05000000000000000000" pitchFamily="2" charset="2"/>
              </a:rPr>
              <a:t>Manajer bawah mempunyai informasi yg rinci</a:t>
            </a:r>
          </a:p>
          <a:p>
            <a:r>
              <a:rPr lang="id-ID" altLang="en-US" dirty="0">
                <a:sym typeface="Wingdings" panose="05000000000000000000" pitchFamily="2" charset="2"/>
              </a:rPr>
              <a:t>Memudahkan evaluasi kinerja bawahan</a:t>
            </a:r>
            <a:endParaRPr lang="id-ID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7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D097-AB21-4CD1-80D0-41E5E0AA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Desentralisasi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7FB30-4E8C-4A2E-8E23-A21A88C8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2336873"/>
            <a:ext cx="9962878" cy="3599316"/>
          </a:xfrm>
        </p:spPr>
        <p:txBody>
          <a:bodyPr/>
          <a:lstStyle/>
          <a:p>
            <a:r>
              <a:rPr lang="id-ID" altLang="en-US" dirty="0"/>
              <a:t>Manajer bawah kurang memiliki informasi yg menyeluruh ttg organisasi</a:t>
            </a:r>
          </a:p>
          <a:p>
            <a:r>
              <a:rPr lang="id-ID" altLang="en-US" dirty="0"/>
              <a:t>Kurang koordinasi antar manajer bawah</a:t>
            </a:r>
          </a:p>
          <a:p>
            <a:r>
              <a:rPr lang="id-ID" altLang="en-US" dirty="0"/>
              <a:t>Manajer bawah mungkin memiliki tujuan yang berbeda-beda</a:t>
            </a:r>
          </a:p>
          <a:p>
            <a:r>
              <a:rPr lang="id-ID" altLang="en-US" dirty="0"/>
              <a:t>Lebih sulit menyebarkan informasi dan gagasan yg bersifat inovatif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69E1-0445-44B4-9AC5-59A5E512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Desentralisasi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1C71-EE3A-43D4-9561-C0D224E5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Agar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menyakinkan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pelimpahan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seksama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id-ID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Pertanggung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(Responsibility accounting)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memotivasi</a:t>
            </a:r>
            <a:r>
              <a:rPr lang="en-US" dirty="0"/>
              <a:t> para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org</a:t>
            </a:r>
            <a:r>
              <a:rPr lang="id-ID" dirty="0"/>
              <a:t>a</a:t>
            </a:r>
            <a:r>
              <a:rPr lang="en-US" dirty="0"/>
              <a:t>n</a:t>
            </a:r>
            <a:r>
              <a:rPr lang="id-ID" dirty="0"/>
              <a:t>i</a:t>
            </a:r>
            <a:r>
              <a:rPr lang="en-US" dirty="0" err="1"/>
              <a:t>sasi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manajerial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merefleksikan</a:t>
            </a:r>
            <a:r>
              <a:rPr lang="en-US" dirty="0"/>
              <a:t> </a:t>
            </a:r>
            <a:r>
              <a:rPr lang="en-US" dirty="0" err="1"/>
              <a:t>pelimpahan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&amp;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36B9-6387-4E32-920E-7A47538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FC70-AFBF-4E2D-AD4E-97AFA7913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(Responsibility Accounting) </a:t>
            </a:r>
            <a:r>
              <a:rPr lang="en-US" dirty="0" err="1"/>
              <a:t>adalah</a:t>
            </a:r>
            <a:r>
              <a:rPr lang="en-US" dirty="0"/>
              <a:t> system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dan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yang </a:t>
            </a:r>
            <a:r>
              <a:rPr lang="en-US" dirty="0" err="1"/>
              <a:t>bertanggungjawab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04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688E-5F29-485A-9312-7665D1F3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SAP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E0B0E-A312-4DA3-A5A4-AEC8C4C7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04" y="2128333"/>
            <a:ext cx="3613384" cy="17447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b="1" dirty="0"/>
              <a:t>Alokasi dan Pengelompokkan Tanggung Jawab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5AC43E-9E2A-4DC9-AACD-70F3DCEA80B4}"/>
              </a:ext>
            </a:extLst>
          </p:cNvPr>
          <p:cNvSpPr/>
          <p:nvPr/>
        </p:nvSpPr>
        <p:spPr>
          <a:xfrm>
            <a:off x="7618143" y="2143475"/>
            <a:ext cx="3286148" cy="17145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Sesuai Bagan Organisasi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91FE5D-F91D-4B8A-9CD9-833BB6635E5D}"/>
              </a:ext>
            </a:extLst>
          </p:cNvPr>
          <p:cNvSpPr/>
          <p:nvPr/>
        </p:nvSpPr>
        <p:spPr>
          <a:xfrm>
            <a:off x="4335936" y="4404773"/>
            <a:ext cx="2857520" cy="17145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/>
              <a:t>Anggaran Yang Jelas</a:t>
            </a:r>
          </a:p>
        </p:txBody>
      </p:sp>
      <p:sp>
        <p:nvSpPr>
          <p:cNvPr id="7" name="Left-Right Arrow 10">
            <a:extLst>
              <a:ext uri="{FF2B5EF4-FFF2-40B4-BE49-F238E27FC236}">
                <a16:creationId xmlns:a16="http://schemas.microsoft.com/office/drawing/2014/main" id="{7017B34F-3EC2-47C6-B2A0-140FE53A1956}"/>
              </a:ext>
            </a:extLst>
          </p:cNvPr>
          <p:cNvSpPr/>
          <p:nvPr/>
        </p:nvSpPr>
        <p:spPr>
          <a:xfrm>
            <a:off x="4560606" y="2643543"/>
            <a:ext cx="2857520" cy="71437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Left-Up Arrow 9">
            <a:extLst>
              <a:ext uri="{FF2B5EF4-FFF2-40B4-BE49-F238E27FC236}">
                <a16:creationId xmlns:a16="http://schemas.microsoft.com/office/drawing/2014/main" id="{7ADE0B9A-2A2B-48C6-9935-A9569D369233}"/>
              </a:ext>
            </a:extLst>
          </p:cNvPr>
          <p:cNvSpPr/>
          <p:nvPr/>
        </p:nvSpPr>
        <p:spPr>
          <a:xfrm>
            <a:off x="7324937" y="3993328"/>
            <a:ext cx="2494923" cy="1744797"/>
          </a:xfrm>
          <a:prstGeom prst="lef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Left-Up Arrow 11">
            <a:extLst>
              <a:ext uri="{FF2B5EF4-FFF2-40B4-BE49-F238E27FC236}">
                <a16:creationId xmlns:a16="http://schemas.microsoft.com/office/drawing/2014/main" id="{B0E5A073-2315-4A65-A58A-30ECD2C1715D}"/>
              </a:ext>
            </a:extLst>
          </p:cNvPr>
          <p:cNvSpPr/>
          <p:nvPr/>
        </p:nvSpPr>
        <p:spPr>
          <a:xfrm rot="5400000">
            <a:off x="1906244" y="3439915"/>
            <a:ext cx="1880138" cy="2716288"/>
          </a:xfrm>
          <a:prstGeom prst="lef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986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BCA7-03D8-4C72-BB09-2597F5B9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Pusat </a:t>
            </a:r>
            <a:r>
              <a:rPr lang="en-US" dirty="0" err="1"/>
              <a:t>Pertanggungjawaban</a:t>
            </a:r>
            <a:endParaRPr lang="en-US" dirty="0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AAFD2E-D159-4D6B-BC1E-5B2C656751A0}"/>
              </a:ext>
            </a:extLst>
          </p:cNvPr>
          <p:cNvSpPr/>
          <p:nvPr/>
        </p:nvSpPr>
        <p:spPr>
          <a:xfrm>
            <a:off x="2110111" y="2072705"/>
            <a:ext cx="8014549" cy="4513625"/>
          </a:xfrm>
          <a:prstGeom prst="roundRect">
            <a:avLst/>
          </a:prstGeom>
          <a:blipFill dpi="0" rotWithShape="1">
            <a:blip r:embed="rId2"/>
            <a:srcRect/>
            <a:stretch>
              <a:fillRect t="-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14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1136-AD4A-4151-8C11-F9CEB9AC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Pusat </a:t>
            </a:r>
            <a:r>
              <a:rPr lang="en-US" dirty="0" err="1"/>
              <a:t>Pendapatan</a:t>
            </a:r>
            <a:r>
              <a:rPr lang="en-US" dirty="0"/>
              <a:t> (Revenue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7084-B829-43BB-ABFC-BE310790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Pusat </a:t>
            </a:r>
            <a:r>
              <a:rPr lang="en-US" sz="3200" dirty="0" err="1"/>
              <a:t>pendapatan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pusat</a:t>
            </a:r>
            <a:r>
              <a:rPr lang="en-US" sz="3200" dirty="0"/>
              <a:t> </a:t>
            </a:r>
            <a:r>
              <a:rPr lang="en-US" sz="3200" dirty="0" err="1"/>
              <a:t>pertanggungjawaban</a:t>
            </a:r>
            <a:r>
              <a:rPr lang="en-US" sz="3200" dirty="0"/>
              <a:t> yang </a:t>
            </a:r>
            <a:r>
              <a:rPr lang="en-US" sz="3200" dirty="0" err="1"/>
              <a:t>prestasi</a:t>
            </a:r>
            <a:r>
              <a:rPr lang="en-US" sz="3200" dirty="0"/>
              <a:t> </a:t>
            </a:r>
            <a:r>
              <a:rPr lang="en-US" sz="3200" dirty="0" err="1"/>
              <a:t>manajernya</a:t>
            </a:r>
            <a:r>
              <a:rPr lang="en-US" sz="3200" dirty="0"/>
              <a:t> </a:t>
            </a:r>
            <a:r>
              <a:rPr lang="en-US" sz="3200" dirty="0" err="1"/>
              <a:t>dinilai</a:t>
            </a:r>
            <a:r>
              <a:rPr lang="en-US" sz="3200" dirty="0"/>
              <a:t> </a:t>
            </a:r>
            <a:r>
              <a:rPr lang="en-US" sz="3200" dirty="0" err="1"/>
              <a:t>bedasarkan</a:t>
            </a:r>
            <a:r>
              <a:rPr lang="en-US" sz="3200" dirty="0"/>
              <a:t> </a:t>
            </a:r>
            <a:r>
              <a:rPr lang="en-US" sz="3200" dirty="0" err="1"/>
              <a:t>pendapatan</a:t>
            </a:r>
            <a:r>
              <a:rPr lang="en-US" sz="3200" dirty="0"/>
              <a:t> yang </a:t>
            </a:r>
            <a:r>
              <a:rPr lang="en-US" sz="3200" dirty="0" err="1"/>
              <a:t>dihasilkan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pusat</a:t>
            </a:r>
            <a:r>
              <a:rPr lang="en-US" sz="3200" dirty="0"/>
              <a:t> </a:t>
            </a:r>
            <a:r>
              <a:rPr lang="en-US" sz="3200" dirty="0" err="1"/>
              <a:t>pendapatan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Dinas</a:t>
            </a:r>
            <a:r>
              <a:rPr lang="en-US" sz="3200" dirty="0"/>
              <a:t> </a:t>
            </a:r>
            <a:r>
              <a:rPr lang="en-US" sz="3200" dirty="0" err="1"/>
              <a:t>Pendapatan</a:t>
            </a:r>
            <a:r>
              <a:rPr lang="en-US" sz="3200" dirty="0"/>
              <a:t> Daerah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Departemen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7072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136</TotalTime>
  <Words>702</Words>
  <Application>Microsoft Office PowerPoint</Application>
  <PresentationFormat>Widescreen</PresentationFormat>
  <Paragraphs>221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2</vt:lpstr>
      <vt:lpstr>Berlin</vt:lpstr>
      <vt:lpstr>DESENTRALISASI dan AKUNTANSI PERTANGGUNGJAWABAN</vt:lpstr>
      <vt:lpstr>Desentralisasi</vt:lpstr>
      <vt:lpstr>Keunggulan Desentralisasi</vt:lpstr>
      <vt:lpstr>Kelemahan Desentralisasi</vt:lpstr>
      <vt:lpstr>Desentralisasi</vt:lpstr>
      <vt:lpstr>Akuntansi Pertanggungjawaban</vt:lpstr>
      <vt:lpstr>Syarat Pembentukan SAP</vt:lpstr>
      <vt:lpstr>Jenis Pusat Pertanggungjawaban</vt:lpstr>
      <vt:lpstr>Pusat Pendapatan (Revenue Center)</vt:lpstr>
      <vt:lpstr>Pusat Biaya (Expense Center)</vt:lpstr>
      <vt:lpstr>Pusat Laba (Profit Center)</vt:lpstr>
      <vt:lpstr>Pusat Investasi (Investment Center)</vt:lpstr>
      <vt:lpstr>Laporan Akuntansi Pertanggungjawaban</vt:lpstr>
      <vt:lpstr>Faktor Pengendalian Biaya</vt:lpstr>
      <vt:lpstr>Contoh Laporan SAP</vt:lpstr>
      <vt:lpstr>Contoh Laporan SAP</vt:lpstr>
      <vt:lpstr>Contoh Laporan SAP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PERTANGGUNGJAWABAN</dc:title>
  <dc:creator>Angky</dc:creator>
  <cp:lastModifiedBy>Angky</cp:lastModifiedBy>
  <cp:revision>9</cp:revision>
  <dcterms:created xsi:type="dcterms:W3CDTF">2018-03-15T14:09:55Z</dcterms:created>
  <dcterms:modified xsi:type="dcterms:W3CDTF">2019-03-11T03:33:31Z</dcterms:modified>
</cp:coreProperties>
</file>