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sldIdLst>
    <p:sldId id="256" r:id="rId5"/>
    <p:sldId id="276" r:id="rId6"/>
    <p:sldId id="277" r:id="rId7"/>
    <p:sldId id="278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41" autoAdjust="0"/>
  </p:normalViewPr>
  <p:slideViewPr>
    <p:cSldViewPr snapToGrid="0" snapToObjects="1">
      <p:cViewPr>
        <p:scale>
          <a:sx n="90" d="100"/>
          <a:sy n="90" d="100"/>
        </p:scale>
        <p:origin x="0" y="1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228" y="2554817"/>
            <a:ext cx="8113897" cy="2421464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keunggulan</a:t>
            </a:r>
            <a:r>
              <a:rPr lang="en-US" b="1" dirty="0" smtClean="0"/>
              <a:t> </a:t>
            </a:r>
            <a:r>
              <a:rPr lang="en-US" b="1" dirty="0" err="1" smtClean="0"/>
              <a:t>strategis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Perbandingan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bpr</a:t>
            </a:r>
            <a:endParaRPr lang="en-US" dirty="0"/>
          </a:p>
        </p:txBody>
      </p:sp>
      <p:pic>
        <p:nvPicPr>
          <p:cNvPr id="1026" name="Picture 2" descr="http://1.bp.blogspot.com/_xrpuUdyamOI/TMmX3HWMThI/AAAAAAAAE2c/oqjhaw4LHyk/s1600/bab2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2145118"/>
            <a:ext cx="1074951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0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(TI)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  <a:tabLst>
                <a:tab pos="265113" algn="l"/>
              </a:tabLst>
            </a:pPr>
            <a:r>
              <a:rPr lang="en-US" dirty="0"/>
              <a:t>	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/>
              <a:t>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  <a:tabLst>
                <a:tab pos="265113" algn="l"/>
              </a:tabLst>
            </a:pPr>
            <a:r>
              <a:rPr lang="en-US" dirty="0"/>
              <a:t>	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/>
              <a:t>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 startAt="2"/>
              <a:tabLst>
                <a:tab pos="265113" algn="l"/>
              </a:tabLst>
            </a:pPr>
            <a:r>
              <a:rPr lang="en-US" dirty="0" err="1" smtClean="0"/>
              <a:t>Diferensiasi</a:t>
            </a:r>
            <a:r>
              <a:rPr lang="en-US" dirty="0" smtClean="0"/>
              <a:t> </a:t>
            </a:r>
          </a:p>
          <a:p>
            <a:pPr marL="800100" lvl="1" indent="-342900">
              <a:buAutoNum type="alphaLcPeriod"/>
              <a:tabLst>
                <a:tab pos="265113" algn="l"/>
              </a:tabLst>
            </a:pPr>
            <a:r>
              <a:rPr lang="en-US" dirty="0" err="1" smtClean="0"/>
              <a:t>Kembangkan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TI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800100" lvl="1" indent="-342900">
              <a:buAutoNum type="alphaLcPeriod"/>
              <a:tabLst>
                <a:tab pos="265113" algn="l"/>
              </a:tabLst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para </a:t>
            </a:r>
            <a:r>
              <a:rPr lang="en-US" dirty="0" err="1"/>
              <a:t>pesaing</a:t>
            </a:r>
            <a:r>
              <a:rPr lang="en-US" dirty="0"/>
              <a:t>. </a:t>
            </a:r>
            <a:endParaRPr lang="en-US" dirty="0" smtClean="0"/>
          </a:p>
          <a:p>
            <a:pPr marL="800100" lvl="1" indent="-342900">
              <a:buAutoNum type="alphaLcPeriod"/>
              <a:tabLst>
                <a:tab pos="265113" algn="l"/>
              </a:tabLst>
            </a:pP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ceruk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err="1" smtClean="0"/>
              <a:t>Inovasi</a:t>
            </a:r>
            <a:r>
              <a:rPr lang="en-US" dirty="0" smtClean="0"/>
              <a:t>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TI </a:t>
            </a:r>
            <a:endParaRPr lang="en-US" dirty="0" smtClean="0"/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Kembangkan</a:t>
            </a:r>
            <a:r>
              <a:rPr lang="en-US" dirty="0" smtClean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ceruk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TI </a:t>
            </a:r>
            <a:endParaRPr lang="en-US" dirty="0" smtClean="0"/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TI yang </a:t>
            </a:r>
            <a:r>
              <a:rPr lang="en-US" dirty="0" err="1"/>
              <a:t>secara</a:t>
            </a:r>
            <a:r>
              <a:rPr lang="en-US" dirty="0"/>
              <a:t> dramatis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memangkas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 smtClean="0"/>
              <a:t>efisiensi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mempersingkat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</a:p>
          <a:p>
            <a:pPr marL="355600" lvl="1" indent="-355600" algn="just">
              <a:buFont typeface="+mj-lt"/>
              <a:buAutoNum type="alphaLcPeriod"/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endParaRPr lang="en-US" dirty="0" smtClean="0"/>
          </a:p>
          <a:p>
            <a:pPr marL="812800" lvl="2" indent="-355600" algn="just">
              <a:buFont typeface="+mj-lt"/>
              <a:buAutoNum type="alphaL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/>
              <a:t>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regional </a:t>
            </a:r>
            <a:r>
              <a:rPr lang="en-US" dirty="0" err="1"/>
              <a:t>dan</a:t>
            </a:r>
            <a:r>
              <a:rPr lang="en-US" dirty="0"/>
              <a:t> global </a:t>
            </a:r>
          </a:p>
          <a:p>
            <a:pPr marL="812800" lvl="2" indent="-355600" algn="just">
              <a:buFont typeface="+mj-lt"/>
              <a:buAutoNum type="alphaL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/>
              <a:t>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mendiversifikasi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65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dirty="0" err="1"/>
              <a:t>Kembangkan</a:t>
            </a:r>
            <a:r>
              <a:rPr lang="en-US" dirty="0"/>
              <a:t> Persekutuan </a:t>
            </a:r>
            <a:endParaRPr lang="en-US" dirty="0" smtClean="0"/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/>
              <a:t>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virtual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para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n-US" dirty="0" err="1" smtClean="0"/>
              <a:t>Kembangkan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internet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ekstranet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subkontraktor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6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Strategi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pemanfaatan</a:t>
            </a:r>
            <a:r>
              <a:rPr lang="en-ID" dirty="0" smtClean="0"/>
              <a:t> </a:t>
            </a:r>
            <a:r>
              <a:rPr lang="en-ID" dirty="0" err="1" smtClean="0"/>
              <a:t>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59" y="2179674"/>
            <a:ext cx="10106247" cy="44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BPR (Business process reengineering)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Penggantian</a:t>
            </a:r>
            <a:r>
              <a:rPr lang="en-US" dirty="0"/>
              <a:t> proses yang </a:t>
            </a:r>
            <a:r>
              <a:rPr lang="en-US" dirty="0" err="1"/>
              <a:t>ketinggalan</a:t>
            </a:r>
            <a:r>
              <a:rPr lang="en-US" dirty="0"/>
              <a:t> </a:t>
            </a:r>
            <a:r>
              <a:rPr lang="en-US" dirty="0" err="1"/>
              <a:t>jaman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rancang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(business process redesign, BPR). 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business process reengineering. </a:t>
            </a:r>
          </a:p>
          <a:p>
            <a:pPr algn="just"/>
            <a:r>
              <a:rPr lang="en-US" dirty="0"/>
              <a:t>BPR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(IS) </a:t>
            </a:r>
            <a:r>
              <a:rPr lang="en-US" dirty="0" err="1"/>
              <a:t>dalam</a:t>
            </a:r>
            <a:r>
              <a:rPr lang="en-US" dirty="0"/>
              <a:t> 2 </a:t>
            </a:r>
            <a:r>
              <a:rPr lang="en-US" dirty="0" err="1"/>
              <a:t>cara</a:t>
            </a:r>
            <a:r>
              <a:rPr lang="en-US" dirty="0"/>
              <a:t>.  </a:t>
            </a:r>
            <a:r>
              <a:rPr lang="en-US" dirty="0" err="1"/>
              <a:t>Pertama</a:t>
            </a:r>
            <a:r>
              <a:rPr lang="en-US" dirty="0"/>
              <a:t>, IS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BPR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. 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warisan</a:t>
            </a:r>
            <a:r>
              <a:rPr lang="en-US" dirty="0"/>
              <a:t> (legacy system)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dibuang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memboroskan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IS. 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BPR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,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rancang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40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Teknik</a:t>
            </a:r>
            <a:r>
              <a:rPr lang="en-ID" dirty="0" smtClean="0"/>
              <a:t> </a:t>
            </a:r>
            <a:r>
              <a:rPr lang="en-ID" dirty="0" err="1" smtClean="0"/>
              <a:t>penerapan</a:t>
            </a:r>
            <a:r>
              <a:rPr lang="en-ID" dirty="0" smtClean="0"/>
              <a:t> </a:t>
            </a:r>
            <a:r>
              <a:rPr lang="en-ID" dirty="0" err="1" smtClean="0"/>
              <a:t>bpr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/>
              <a:t>Mundur</a:t>
            </a:r>
            <a:r>
              <a:rPr lang="en-US" dirty="0"/>
              <a:t>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. 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dokumentasinya</a:t>
            </a:r>
            <a:r>
              <a:rPr lang="en-US" dirty="0"/>
              <a:t>. - </a:t>
            </a:r>
            <a:r>
              <a:rPr lang="en-US" dirty="0" err="1"/>
              <a:t>Hasilnya</a:t>
            </a:r>
            <a:r>
              <a:rPr lang="en-US" dirty="0"/>
              <a:t> :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diagram </a:t>
            </a:r>
            <a:r>
              <a:rPr lang="en-US" dirty="0" err="1"/>
              <a:t>arus</a:t>
            </a:r>
            <a:r>
              <a:rPr lang="en-US" dirty="0"/>
              <a:t> data (data flow diagram – DFD), diagram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  <a:endParaRPr lang="en-US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/ </a:t>
            </a:r>
            <a:r>
              <a:rPr lang="en-US" dirty="0" err="1"/>
              <a:t>bentuk</a:t>
            </a:r>
            <a:r>
              <a:rPr lang="en-US" dirty="0"/>
              <a:t> lain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fungsionalnya</a:t>
            </a:r>
            <a:r>
              <a:rPr lang="en-US" dirty="0"/>
              <a:t>.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dirty="0" err="1" smtClean="0"/>
              <a:t>Sistem</a:t>
            </a:r>
            <a:r>
              <a:rPr lang="en-US" dirty="0" smtClean="0"/>
              <a:t>/program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terstruktur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4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 smtClean="0"/>
              <a:t>bpr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ID" dirty="0" err="1" smtClean="0"/>
              <a:t>Restrukturisasi</a:t>
            </a:r>
            <a:endParaRPr lang="en-ID" dirty="0" smtClean="0"/>
          </a:p>
          <a:p>
            <a:pPr marL="717550" lvl="1" indent="-361950">
              <a:buFont typeface="Wingdings" panose="05000000000000000000" pitchFamily="2" charset="2"/>
              <a:buChar char="q"/>
            </a:pPr>
            <a:r>
              <a:rPr lang="en-US" dirty="0" err="1" smtClean="0"/>
              <a:t>Transformasi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/ </a:t>
            </a:r>
            <a:r>
              <a:rPr lang="en-US" dirty="0" err="1"/>
              <a:t>bentuk</a:t>
            </a:r>
            <a:r>
              <a:rPr lang="en-US" dirty="0"/>
              <a:t> lain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fungsionalnya</a:t>
            </a:r>
            <a:r>
              <a:rPr lang="en-US" dirty="0"/>
              <a:t>. </a:t>
            </a:r>
          </a:p>
          <a:p>
            <a:pPr marL="717550" lvl="1" indent="-361950">
              <a:buFont typeface="Wingdings" panose="05000000000000000000" pitchFamily="2" charset="2"/>
              <a:buChar char="q"/>
            </a:pPr>
            <a:r>
              <a:rPr lang="en-US" dirty="0" err="1" smtClean="0"/>
              <a:t>Sistem</a:t>
            </a:r>
            <a:r>
              <a:rPr lang="en-US" dirty="0" smtClean="0"/>
              <a:t>/program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endParaRPr lang="en-US" dirty="0" smtClean="0"/>
          </a:p>
          <a:p>
            <a:pPr marL="355600" indent="-355600">
              <a:buFont typeface="+mj-lt"/>
              <a:buAutoNum type="arabicPeriod" startAt="3"/>
              <a:tabLst>
                <a:tab pos="355600" algn="l"/>
              </a:tabLst>
            </a:pP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n-US" dirty="0" err="1" smtClean="0"/>
              <a:t>Rancang</a:t>
            </a:r>
            <a:r>
              <a:rPr lang="en-US" dirty="0" smtClean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fungsionalitasnya</a:t>
            </a:r>
            <a:r>
              <a:rPr lang="en-US" dirty="0"/>
              <a:t>,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  <a:p>
            <a:pPr marL="641350"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(proses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) </a:t>
            </a:r>
          </a:p>
          <a:p>
            <a:pPr marL="641350"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normal (proses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2542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Komponen</a:t>
            </a:r>
            <a:r>
              <a:rPr lang="en-ID" dirty="0" smtClean="0"/>
              <a:t> </a:t>
            </a:r>
            <a:r>
              <a:rPr lang="en-ID" dirty="0" err="1" smtClean="0"/>
              <a:t>bpr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BPR. </a:t>
            </a:r>
          </a:p>
        </p:txBody>
      </p:sp>
    </p:spTree>
    <p:extLst>
      <p:ext uri="{BB962C8B-B14F-4D97-AF65-F5344CB8AC3E}">
        <p14:creationId xmlns:p14="http://schemas.microsoft.com/office/powerpoint/2010/main" val="262054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Teknologi</a:t>
            </a:r>
            <a:r>
              <a:rPr lang="en-ID" sz="2800" dirty="0" smtClean="0"/>
              <a:t> </a:t>
            </a:r>
            <a:r>
              <a:rPr lang="en-ID" sz="2800" dirty="0" err="1" smtClean="0"/>
              <a:t>perdagangan</a:t>
            </a:r>
            <a:r>
              <a:rPr lang="en-ID" sz="2800" dirty="0"/>
              <a:t> </a:t>
            </a:r>
            <a:r>
              <a:rPr lang="en-ID" sz="2800" dirty="0" err="1" smtClean="0"/>
              <a:t>melalui</a:t>
            </a:r>
            <a:r>
              <a:rPr lang="en-ID" sz="2800" dirty="0" smtClean="0"/>
              <a:t> </a:t>
            </a:r>
            <a:r>
              <a:rPr lang="en-ID" sz="2800" dirty="0" err="1" smtClean="0"/>
              <a:t>jaringan</a:t>
            </a:r>
            <a:r>
              <a:rPr lang="en-ID" sz="2800" dirty="0" smtClean="0"/>
              <a:t> </a:t>
            </a:r>
            <a:r>
              <a:rPr lang="en-ID" sz="2800" dirty="0" err="1" smtClean="0"/>
              <a:t>elektronik</a:t>
            </a:r>
            <a:r>
              <a:rPr lang="en-ID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Internet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 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EDI,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lain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70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/>
              <a:t>kompetitif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model </a:t>
            </a:r>
            <a:r>
              <a:rPr lang="en-US" dirty="0" err="1"/>
              <a:t>klasik</a:t>
            </a:r>
            <a:r>
              <a:rPr lang="en-US" dirty="0"/>
              <a:t> Michael Porter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: </a:t>
            </a:r>
            <a:endParaRPr lang="en-US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(Threat of  New Entrants) </a:t>
            </a:r>
            <a:endParaRPr lang="en-US" dirty="0" smtClean="0"/>
          </a:p>
          <a:p>
            <a:pPr marL="0" indent="0" algn="just" defTabSz="358775">
              <a:lnSpc>
                <a:spcPct val="120000"/>
              </a:lnSpc>
              <a:spcAft>
                <a:spcPts val="0"/>
              </a:spcAft>
              <a:buNone/>
            </a:pPr>
            <a:r>
              <a:rPr lang="en-ID" dirty="0" smtClean="0"/>
              <a:t>	</a:t>
            </a:r>
            <a:r>
              <a:rPr lang="en-ID" dirty="0" err="1" smtClean="0"/>
              <a:t>Contoh</a:t>
            </a:r>
            <a:r>
              <a:rPr lang="en-ID" dirty="0" smtClean="0"/>
              <a:t> :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Loyalitas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Insentif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tinggi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patent, copyright, </a:t>
            </a:r>
            <a:r>
              <a:rPr lang="en-US" dirty="0" err="1"/>
              <a:t>dll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cost </a:t>
            </a:r>
            <a:endParaRPr lang="en-US" dirty="0" smtClean="0"/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(Threat of substitutes) </a:t>
            </a:r>
            <a:endParaRPr lang="en-US" dirty="0" smtClean="0"/>
          </a:p>
          <a:p>
            <a:pPr marL="0" indent="0" algn="just" defTabSz="358775">
              <a:lnSpc>
                <a:spcPct val="120000"/>
              </a:lnSpc>
              <a:spcAft>
                <a:spcPts val="0"/>
              </a:spcAft>
              <a:buNone/>
            </a:pPr>
            <a:r>
              <a:rPr lang="en-ID" dirty="0"/>
              <a:t>	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Pengganti</a:t>
            </a:r>
            <a:r>
              <a:rPr lang="en-ID" dirty="0" smtClean="0"/>
              <a:t> :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Kecenderungan</a:t>
            </a:r>
            <a:r>
              <a:rPr lang="en-ID" dirty="0" smtClean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membeli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pengganti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pembeli</a:t>
            </a:r>
            <a:r>
              <a:rPr lang="en-ID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Harga</a:t>
            </a:r>
            <a:r>
              <a:rPr lang="en-ID" dirty="0" smtClean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pengganti</a:t>
            </a:r>
            <a:r>
              <a:rPr lang="en-ID" dirty="0"/>
              <a:t> yang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murah</a:t>
            </a:r>
            <a:r>
              <a:rPr lang="en-ID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Perbedaan</a:t>
            </a:r>
            <a:r>
              <a:rPr lang="en-ID" dirty="0" smtClean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smtClean="0"/>
              <a:t>Trend </a:t>
            </a:r>
          </a:p>
          <a:p>
            <a:pPr lvl="1" algn="just" defTabSz="358775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Perubahan</a:t>
            </a:r>
            <a:r>
              <a:rPr lang="en-ID" dirty="0" smtClean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endParaRPr lang="en-ID" dirty="0" smtClean="0"/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en-US" dirty="0" smtClean="0"/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728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perdagangan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yang </a:t>
            </a:r>
            <a:r>
              <a:rPr lang="en-US" dirty="0" err="1" smtClean="0"/>
              <a:t>disedikan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, </a:t>
            </a:r>
            <a:r>
              <a:rPr lang="en-US" dirty="0" err="1" smtClean="0"/>
              <a:t>pengolahan</a:t>
            </a:r>
            <a:r>
              <a:rPr lang="en-US" dirty="0" smtClean="0"/>
              <a:t> data,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/>
              <a:t>Internet,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147453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perdagangan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 </a:t>
            </a:r>
            <a:r>
              <a:rPr lang="en-ID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Internet</a:t>
            </a:r>
          </a:p>
          <a:p>
            <a:pPr marL="355600" lvl="1" indent="0" algn="just">
              <a:buNone/>
            </a:pPr>
            <a:r>
              <a:rPr lang="en-US" dirty="0"/>
              <a:t>Internet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/>
              <a:t>komunikasi</a:t>
            </a:r>
            <a:r>
              <a:rPr lang="en-US" dirty="0"/>
              <a:t> data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internet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internal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intranet.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lain </a:t>
            </a:r>
            <a:r>
              <a:rPr lang="en-US" dirty="0" err="1"/>
              <a:t>tersebut</a:t>
            </a:r>
            <a:r>
              <a:rPr lang="en-US" dirty="0"/>
              <a:t> internet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platform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 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 </a:t>
            </a:r>
            <a:r>
              <a:rPr lang="en-US" dirty="0" err="1"/>
              <a:t>Protokol</a:t>
            </a:r>
            <a:r>
              <a:rPr lang="en-US" dirty="0"/>
              <a:t> wide </a:t>
            </a:r>
            <a:r>
              <a:rPr lang="en-US" dirty="0" err="1"/>
              <a:t>dan</a:t>
            </a:r>
            <a:r>
              <a:rPr lang="en-US" dirty="0"/>
              <a:t> browser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query language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base. 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internet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media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yang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 </a:t>
            </a:r>
            <a:r>
              <a:rPr lang="en-US" dirty="0" err="1"/>
              <a:t>Semua</a:t>
            </a:r>
            <a:r>
              <a:rPr lang="en-US" dirty="0"/>
              <a:t> area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internet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area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. 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internet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 Internet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menapai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jutaan</a:t>
            </a:r>
            <a:r>
              <a:rPr lang="en-US" dirty="0"/>
              <a:t>. 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internet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pemasar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087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Daftar</a:t>
            </a:r>
            <a:r>
              <a:rPr lang="en-ID" dirty="0" smtClean="0"/>
              <a:t> </a:t>
            </a:r>
            <a:r>
              <a:rPr lang="en-ID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O‟Brien</a:t>
            </a:r>
            <a:r>
              <a:rPr lang="en-US" dirty="0"/>
              <a:t>, James. A. (2005). Introduction to Information System. 12th Edition. </a:t>
            </a:r>
            <a:r>
              <a:rPr lang="en-US" dirty="0" err="1"/>
              <a:t>McGrawHill</a:t>
            </a:r>
            <a:r>
              <a:rPr lang="en-US" dirty="0"/>
              <a:t>. Singapore.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Laudon</a:t>
            </a:r>
            <a:r>
              <a:rPr lang="en-US" dirty="0"/>
              <a:t>, Kenneth C. Jane P. Laudon. Management Information Systems. Seventh Edition. Prentice Hall, New Jersey. 2002.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McLeodJr</a:t>
            </a:r>
            <a:r>
              <a:rPr lang="en-US" dirty="0"/>
              <a:t>, Raymond. George Schell. Management Information Systems. International Edition. Prentice Hall, New Jersey. 2001. </a:t>
            </a:r>
          </a:p>
        </p:txBody>
      </p:sp>
    </p:spTree>
    <p:extLst>
      <p:ext uri="{BB962C8B-B14F-4D97-AF65-F5344CB8AC3E}">
        <p14:creationId xmlns:p14="http://schemas.microsoft.com/office/powerpoint/2010/main" val="808347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pertanyaan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D" dirty="0" err="1" smtClean="0"/>
              <a:t>carilah</a:t>
            </a:r>
            <a:r>
              <a:rPr lang="en-ID" dirty="0" smtClean="0"/>
              <a:t> </a:t>
            </a:r>
            <a:r>
              <a:rPr lang="en-ID" dirty="0" err="1" smtClean="0"/>
              <a:t>perkembangan</a:t>
            </a:r>
            <a:r>
              <a:rPr lang="en-ID" dirty="0" smtClean="0"/>
              <a:t> internet </a:t>
            </a:r>
            <a:r>
              <a:rPr lang="en-ID" dirty="0" err="1" smtClean="0"/>
              <a:t>sampai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saat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endParaRPr lang="en-ID" dirty="0" smtClean="0"/>
          </a:p>
          <a:p>
            <a:pPr marL="342900" indent="-342900">
              <a:buFont typeface="+mj-lt"/>
              <a:buAutoNum type="arabicPeriod"/>
            </a:pP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jelaskan</a:t>
            </a:r>
            <a:r>
              <a:rPr lang="en-ID" dirty="0" smtClean="0"/>
              <a:t> </a:t>
            </a:r>
            <a:r>
              <a:rPr lang="en-ID" dirty="0" err="1" smtClean="0"/>
              <a:t>bagaimana</a:t>
            </a:r>
            <a:r>
              <a:rPr lang="en-ID" dirty="0" smtClean="0"/>
              <a:t> internet </a:t>
            </a:r>
            <a:r>
              <a:rPr lang="en-ID" dirty="0" err="1" smtClean="0"/>
              <a:t>membantu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menimbulkan</a:t>
            </a:r>
            <a:r>
              <a:rPr lang="en-ID" dirty="0" smtClean="0"/>
              <a:t> </a:t>
            </a:r>
            <a:r>
              <a:rPr lang="en-ID" dirty="0" err="1" smtClean="0"/>
              <a:t>potensi</a:t>
            </a:r>
            <a:r>
              <a:rPr lang="en-ID" dirty="0" smtClean="0"/>
              <a:t> – </a:t>
            </a:r>
            <a:r>
              <a:rPr lang="en-ID" dirty="0" err="1" smtClean="0"/>
              <a:t>potensi</a:t>
            </a:r>
            <a:r>
              <a:rPr lang="en-ID" dirty="0" smtClean="0"/>
              <a:t> </a:t>
            </a:r>
            <a:r>
              <a:rPr lang="en-ID" dirty="0" err="1" smtClean="0"/>
              <a:t>baru</a:t>
            </a:r>
            <a:r>
              <a:rPr lang="en-ID" dirty="0" smtClean="0"/>
              <a:t> </a:t>
            </a:r>
            <a:r>
              <a:rPr lang="en-ID" dirty="0" err="1" smtClean="0"/>
              <a:t>bagi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dirty="0" err="1" smtClean="0"/>
              <a:t>Beri</a:t>
            </a:r>
            <a:r>
              <a:rPr lang="en-ID" dirty="0" smtClean="0"/>
              <a:t> </a:t>
            </a:r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yang </a:t>
            </a:r>
            <a:r>
              <a:rPr lang="en-ID" dirty="0" err="1" smtClean="0"/>
              <a:t>dijalankan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internet. </a:t>
            </a:r>
            <a:r>
              <a:rPr lang="en-ID" dirty="0" err="1" smtClean="0"/>
              <a:t>Lalu</a:t>
            </a:r>
            <a:r>
              <a:rPr lang="en-ID" dirty="0" smtClean="0"/>
              <a:t> </a:t>
            </a:r>
            <a:r>
              <a:rPr lang="en-ID" dirty="0" err="1" smtClean="0"/>
              <a:t>silahkan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 </a:t>
            </a:r>
            <a:r>
              <a:rPr lang="en-ID" dirty="0" err="1" smtClean="0"/>
              <a:t>ceritakan</a:t>
            </a:r>
            <a:r>
              <a:rPr lang="en-ID" dirty="0" smtClean="0"/>
              <a:t> </a:t>
            </a:r>
            <a:r>
              <a:rPr lang="en-ID" dirty="0" err="1" smtClean="0"/>
              <a:t>apakah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tersebut</a:t>
            </a:r>
            <a:r>
              <a:rPr lang="en-ID" dirty="0" smtClean="0"/>
              <a:t> </a:t>
            </a:r>
            <a:r>
              <a:rPr lang="en-ID" dirty="0" err="1" smtClean="0"/>
              <a:t>berhasil</a:t>
            </a:r>
            <a:r>
              <a:rPr lang="en-ID" dirty="0" smtClean="0"/>
              <a:t> </a:t>
            </a:r>
            <a:r>
              <a:rPr lang="en-ID" dirty="0" err="1" smtClean="0"/>
              <a:t>mendukung</a:t>
            </a:r>
            <a:r>
              <a:rPr lang="en-ID" dirty="0" smtClean="0"/>
              <a:t> </a:t>
            </a:r>
            <a:r>
              <a:rPr lang="en-ID" dirty="0" err="1" smtClean="0"/>
              <a:t>tujuan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 yang </a:t>
            </a:r>
            <a:r>
              <a:rPr lang="en-ID" dirty="0" err="1" smtClean="0"/>
              <a:t>menggunakan</a:t>
            </a:r>
            <a:r>
              <a:rPr lang="en-ID" dirty="0" smtClean="0"/>
              <a:t> </a:t>
            </a:r>
            <a:r>
              <a:rPr lang="en-ID" dirty="0" err="1" smtClean="0"/>
              <a:t>aplikasi</a:t>
            </a:r>
            <a:r>
              <a:rPr lang="en-ID" dirty="0" smtClean="0"/>
              <a:t> </a:t>
            </a:r>
            <a:r>
              <a:rPr lang="en-ID" dirty="0" err="1" smtClean="0"/>
              <a:t>bisnis</a:t>
            </a:r>
            <a:r>
              <a:rPr lang="en-ID" dirty="0" smtClean="0"/>
              <a:t> </a:t>
            </a:r>
            <a:r>
              <a:rPr lang="en-ID" dirty="0" err="1" smtClean="0"/>
              <a:t>tersebut</a:t>
            </a:r>
            <a:r>
              <a:rPr lang="en-ID" dirty="0" smtClean="0"/>
              <a:t>.</a:t>
            </a:r>
          </a:p>
          <a:p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7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 smtClean="0"/>
              <a:t>kompetitif</a:t>
            </a:r>
            <a:r>
              <a:rPr lang="en-ID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(Bargaining power of buyers) </a:t>
            </a:r>
            <a:endParaRPr lang="en-US" dirty="0" smtClean="0"/>
          </a:p>
          <a:p>
            <a:pPr marL="35560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: </a:t>
            </a:r>
          </a:p>
          <a:p>
            <a:pPr marL="6413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sedikit</a:t>
            </a:r>
            <a:r>
              <a:rPr lang="en-US" dirty="0"/>
              <a:t> </a:t>
            </a:r>
          </a:p>
          <a:p>
            <a:pPr marL="6413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6413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kelain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</a:p>
          <a:p>
            <a:pPr marL="6413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(Bargaining power of suppliers) </a:t>
            </a:r>
            <a:endParaRPr lang="en-US" dirty="0" smtClean="0"/>
          </a:p>
          <a:p>
            <a:pPr marL="0" indent="0" algn="just" defTabSz="355600">
              <a:lnSpc>
                <a:spcPct val="120000"/>
              </a:lnSpc>
              <a:spcAft>
                <a:spcPts val="0"/>
              </a:spcAft>
              <a:buNone/>
            </a:pPr>
            <a:r>
              <a:rPr lang="en-ID" dirty="0" smtClean="0"/>
              <a:t>	</a:t>
            </a:r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/>
              <a:t>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tawar</a:t>
            </a:r>
            <a:r>
              <a:rPr lang="en-ID" dirty="0"/>
              <a:t> </a:t>
            </a:r>
            <a:r>
              <a:rPr lang="en-ID" dirty="0" err="1"/>
              <a:t>pemasok</a:t>
            </a:r>
            <a:r>
              <a:rPr lang="en-ID" dirty="0"/>
              <a:t>:  </a:t>
            </a:r>
          </a:p>
          <a:p>
            <a:pPr lvl="1" algn="just" defTabSz="3556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pemasok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</a:p>
          <a:p>
            <a:pPr lvl="1" algn="just" defTabSz="3556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pengganti</a:t>
            </a:r>
            <a:r>
              <a:rPr lang="en-ID" dirty="0"/>
              <a:t> </a:t>
            </a:r>
          </a:p>
          <a:p>
            <a:pPr lvl="1" algn="just" defTabSz="3556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D" dirty="0" err="1" smtClean="0"/>
              <a:t>Produk</a:t>
            </a:r>
            <a:r>
              <a:rPr lang="en-ID" dirty="0" smtClean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 smtClean="0"/>
              <a:t>kompetitif</a:t>
            </a:r>
            <a:r>
              <a:rPr lang="en-ID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para </a:t>
            </a:r>
            <a:r>
              <a:rPr lang="en-US" dirty="0" err="1"/>
              <a:t>pesaing</a:t>
            </a:r>
            <a:r>
              <a:rPr lang="en-US" dirty="0"/>
              <a:t> (Rivalry among the existing players) </a:t>
            </a:r>
            <a:endParaRPr lang="en-US" dirty="0" smtClean="0"/>
          </a:p>
          <a:p>
            <a:pPr marL="355600" indent="0">
              <a:buNone/>
            </a:pPr>
            <a:r>
              <a:rPr lang="en-US" dirty="0" err="1"/>
              <a:t>Pasar</a:t>
            </a:r>
            <a:r>
              <a:rPr lang="en-US" dirty="0"/>
              <a:t> yang super-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diantarnya</a:t>
            </a:r>
            <a:r>
              <a:rPr lang="en-US" dirty="0"/>
              <a:t>: 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pemain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perbedaan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Perusahaan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</a:t>
            </a:r>
            <a:r>
              <a:rPr lang="en-US" dirty="0" err="1"/>
              <a:t>mencuri</a:t>
            </a:r>
            <a:r>
              <a:rPr lang="en-US" dirty="0"/>
              <a:t>”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/>
              <a:t>Strategi</a:t>
            </a:r>
            <a:r>
              <a:rPr lang="en-ID" sz="2800" dirty="0" smtClean="0"/>
              <a:t> </a:t>
            </a:r>
            <a:r>
              <a:rPr lang="en-ID" sz="2800" dirty="0" err="1" smtClean="0"/>
              <a:t>kompetitif</a:t>
            </a:r>
            <a:r>
              <a:rPr lang="en-ID" sz="2800" dirty="0" smtClean="0"/>
              <a:t> </a:t>
            </a:r>
            <a:r>
              <a:rPr lang="en-ID" sz="2800" dirty="0" err="1" smtClean="0"/>
              <a:t>untuk</a:t>
            </a:r>
            <a:r>
              <a:rPr lang="en-ID" sz="2800" dirty="0" smtClean="0"/>
              <a:t> </a:t>
            </a:r>
            <a:r>
              <a:rPr lang="en-ID" sz="2800" dirty="0" err="1" smtClean="0"/>
              <a:t>menangani</a:t>
            </a:r>
            <a:r>
              <a:rPr lang="en-ID" sz="2800" dirty="0" smtClean="0"/>
              <a:t> </a:t>
            </a:r>
            <a:r>
              <a:rPr lang="en-ID" sz="2800" dirty="0" err="1" smtClean="0"/>
              <a:t>tekanan</a:t>
            </a:r>
            <a:r>
              <a:rPr lang="en-ID" sz="2800" dirty="0" smtClean="0"/>
              <a:t> </a:t>
            </a:r>
            <a:r>
              <a:rPr lang="en-ID" sz="2800" dirty="0" err="1" smtClean="0"/>
              <a:t>kompetitif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7" y="2582718"/>
            <a:ext cx="6825343" cy="35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Konsep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keunggulan</a:t>
            </a:r>
            <a:r>
              <a:rPr lang="en-ID" dirty="0" smtClean="0"/>
              <a:t> </a:t>
            </a:r>
            <a:r>
              <a:rPr lang="en-ID" dirty="0" err="1" smtClean="0"/>
              <a:t>kompetitif</a:t>
            </a:r>
            <a:r>
              <a:rPr lang="en-ID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055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ambar</a:t>
            </a:r>
            <a:r>
              <a:rPr lang="en-US" dirty="0" smtClean="0"/>
              <a:t>  </a:t>
            </a:r>
            <a:r>
              <a:rPr lang="en-US" dirty="0" err="1" smtClean="0"/>
              <a:t>mengilustrasikan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: </a:t>
            </a:r>
            <a:endParaRPr lang="en-US" dirty="0" smtClean="0"/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biaya</a:t>
            </a:r>
            <a:r>
              <a:rPr lang="en-US" dirty="0"/>
              <a:t>.  </a:t>
            </a:r>
            <a:endParaRPr lang="en-US" dirty="0" smtClean="0"/>
          </a:p>
          <a:p>
            <a:pPr marL="355600" lvl="1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 yang </a:t>
            </a:r>
            <a:r>
              <a:rPr lang="en-US" dirty="0" err="1"/>
              <a:t>berbiaya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itemukan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para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 smtClean="0"/>
              <a:t>pesaingnya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/>
              <a:t>Diferensiasi</a:t>
            </a:r>
            <a:r>
              <a:rPr lang="en-US" dirty="0"/>
              <a:t>. </a:t>
            </a:r>
            <a:endParaRPr lang="en-US" dirty="0" smtClean="0"/>
          </a:p>
          <a:p>
            <a:pPr marL="355600" lvl="1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para </a:t>
            </a:r>
            <a:r>
              <a:rPr lang="en-US" dirty="0" err="1"/>
              <a:t>pesaingnya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para </a:t>
            </a:r>
            <a:r>
              <a:rPr lang="en-US" dirty="0" err="1"/>
              <a:t>pesainnya</a:t>
            </a:r>
            <a:r>
              <a:rPr lang="en-US" dirty="0"/>
              <a:t>. 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agar 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</a:t>
            </a:r>
          </a:p>
          <a:p>
            <a:pPr marL="342900" lvl="1" indent="-342900">
              <a:lnSpc>
                <a:spcPct val="170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/>
              <a:t>Inovasi</a:t>
            </a:r>
            <a:r>
              <a:rPr lang="en-US" dirty="0"/>
              <a:t>.  </a:t>
            </a:r>
            <a:endParaRPr lang="en-US" dirty="0" smtClean="0"/>
          </a:p>
          <a:p>
            <a:pPr marL="355600" lvl="1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uni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ceruk</a:t>
            </a:r>
            <a:r>
              <a:rPr lang="en-US" dirty="0"/>
              <a:t> 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 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mendistribusikan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 </a:t>
            </a:r>
          </a:p>
          <a:p>
            <a:pPr marL="342900" lvl="1" indent="-342900">
              <a:lnSpc>
                <a:spcPct val="17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dirty="0" err="1" smtClean="0"/>
              <a:t>Strategi</a:t>
            </a:r>
            <a:r>
              <a:rPr lang="en-US" dirty="0" smtClean="0"/>
              <a:t>  </a:t>
            </a:r>
            <a:r>
              <a:rPr lang="en-US" dirty="0" err="1"/>
              <a:t>Pertumbuhan</a:t>
            </a:r>
            <a:r>
              <a:rPr lang="en-US" dirty="0"/>
              <a:t>.  </a:t>
            </a:r>
            <a:endParaRPr lang="en-US" dirty="0" smtClean="0"/>
          </a:p>
          <a:p>
            <a:pPr marL="355600" lvl="1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global,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. </a:t>
            </a:r>
          </a:p>
          <a:p>
            <a:pPr marL="342900" lvl="1" indent="-342900">
              <a:lnSpc>
                <a:spcPct val="170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/>
              <a:t>Persekutuan.  </a:t>
            </a:r>
            <a:endParaRPr lang="en-US" dirty="0" smtClean="0"/>
          </a:p>
          <a:p>
            <a:pPr marL="355600" lvl="1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persekutuan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pelanggan</a:t>
            </a:r>
            <a:r>
              <a:rPr lang="en-US" dirty="0"/>
              <a:t>,  </a:t>
            </a:r>
            <a:r>
              <a:rPr lang="en-US" dirty="0" err="1"/>
              <a:t>pemasok</a:t>
            </a:r>
            <a:r>
              <a:rPr lang="en-US" dirty="0"/>
              <a:t>, </a:t>
            </a:r>
            <a:r>
              <a:rPr lang="en-US" dirty="0" err="1"/>
              <a:t>pesaing</a:t>
            </a:r>
            <a:r>
              <a:rPr lang="en-US" dirty="0"/>
              <a:t>,  </a:t>
            </a:r>
            <a:r>
              <a:rPr lang="en-US" dirty="0" err="1"/>
              <a:t>konsultan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perusahaanperusahaan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merger, </a:t>
            </a:r>
            <a:r>
              <a:rPr lang="en-US" dirty="0" err="1"/>
              <a:t>akuisisi</a:t>
            </a:r>
            <a:r>
              <a:rPr lang="en-US" dirty="0"/>
              <a:t>, joint venture,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virtual,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, </a:t>
            </a:r>
            <a:r>
              <a:rPr lang="en-US" dirty="0" err="1"/>
              <a:t>manufaktur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dagangnya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537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keunggulan</a:t>
            </a:r>
            <a:r>
              <a:rPr lang="en-ID" dirty="0"/>
              <a:t> </a:t>
            </a:r>
            <a:r>
              <a:rPr lang="en-ID" dirty="0" err="1" smtClean="0"/>
              <a:t>kompetitif</a:t>
            </a:r>
            <a:r>
              <a:rPr lang="en-ID" dirty="0" smtClean="0"/>
              <a:t>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Menurut</a:t>
            </a:r>
            <a:r>
              <a:rPr lang="en-US" dirty="0"/>
              <a:t> Porter (</a:t>
            </a:r>
            <a:r>
              <a:rPr lang="en-US" dirty="0" err="1"/>
              <a:t>dalam</a:t>
            </a:r>
            <a:r>
              <a:rPr lang="en-US" dirty="0"/>
              <a:t> McLeod : 2007) 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  </a:t>
            </a:r>
            <a:r>
              <a:rPr lang="en-US" dirty="0" err="1"/>
              <a:t>meraih</a:t>
            </a:r>
            <a:r>
              <a:rPr lang="en-US" dirty="0"/>
              <a:t> 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 </a:t>
            </a:r>
            <a:r>
              <a:rPr lang="en-US" dirty="0" err="1"/>
              <a:t>menciptaan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(value chain),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 </a:t>
            </a:r>
            <a:r>
              <a:rPr lang="en-US" dirty="0" smtClean="0"/>
              <a:t>Value Chain  </a:t>
            </a:r>
            <a:r>
              <a:rPr lang="en-US" dirty="0"/>
              <a:t>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 margin.   Margin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pokoknya</a:t>
            </a:r>
            <a:r>
              <a:rPr lang="en-US" dirty="0"/>
              <a:t>, 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 </a:t>
            </a:r>
            <a:r>
              <a:rPr lang="en-US" dirty="0" err="1"/>
              <a:t>Meningkatkan</a:t>
            </a:r>
            <a:r>
              <a:rPr lang="en-US" dirty="0"/>
              <a:t>  margin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meningkatkan</a:t>
            </a:r>
            <a:r>
              <a:rPr lang="en-US" dirty="0"/>
              <a:t>   </a:t>
            </a:r>
            <a:r>
              <a:rPr lang="en-US" dirty="0" err="1"/>
              <a:t>rantai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. Perusahaan   </a:t>
            </a:r>
            <a:r>
              <a:rPr lang="en-US" dirty="0" err="1"/>
              <a:t>menciptakan</a:t>
            </a:r>
            <a:r>
              <a:rPr lang="en-US" dirty="0"/>
              <a:t>  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 </a:t>
            </a:r>
            <a:r>
              <a:rPr lang="en-US" dirty="0" err="1"/>
              <a:t>nilai</a:t>
            </a:r>
            <a:r>
              <a:rPr lang="en-US" dirty="0"/>
              <a:t> (value activities). 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: 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572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Value Chain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12" y="2065867"/>
            <a:ext cx="9781953" cy="46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Penggunaan</a:t>
            </a:r>
            <a:r>
              <a:rPr lang="en-ID" dirty="0" smtClean="0"/>
              <a:t> </a:t>
            </a:r>
            <a:r>
              <a:rPr lang="en-ID" dirty="0" err="1" smtClean="0"/>
              <a:t>strategis</a:t>
            </a:r>
            <a:r>
              <a:rPr lang="en-ID" dirty="0" smtClean="0"/>
              <a:t> </a:t>
            </a:r>
            <a:r>
              <a:rPr lang="en-ID" dirty="0" err="1" smtClean="0"/>
              <a:t>teknologi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strategisnya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pelanggan.Nilai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menelusuri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</a:t>
            </a:r>
            <a:r>
              <a:rPr lang="en-US" dirty="0" err="1"/>
              <a:t>pasokan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di mana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</a:p>
          <a:p>
            <a:pPr marL="342900" indent="-342900" algn="just">
              <a:buFont typeface="+mj-lt"/>
              <a:buAutoNum type="alphaLcPeriod"/>
            </a:pPr>
            <a:endParaRPr lang="en-US" dirty="0"/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Perekayasaan</a:t>
            </a:r>
            <a:r>
              <a:rPr lang="en-US" dirty="0" smtClean="0"/>
              <a:t> </a:t>
            </a:r>
            <a:r>
              <a:rPr lang="en-US" dirty="0" err="1"/>
              <a:t>Ulang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Perekayasaan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business process engineering-BPR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yang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pendesain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yang </a:t>
            </a:r>
            <a:r>
              <a:rPr lang="en-US" dirty="0" err="1"/>
              <a:t>radikal</a:t>
            </a:r>
            <a:r>
              <a:rPr lang="en-US" dirty="0"/>
              <a:t>.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efesiensi</a:t>
            </a:r>
            <a:r>
              <a:rPr lang="en-US" dirty="0" smtClean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ERP (enterprise resource planning).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63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Celestial design</Template>
  <TotalTime>0</TotalTime>
  <Words>1470</Words>
  <Application>Microsoft Office PowerPoint</Application>
  <PresentationFormat>Widescreen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Celestial</vt:lpstr>
      <vt:lpstr>Teknologi informasi sebagai keunggulan strategis</vt:lpstr>
      <vt:lpstr>Konsep dasar keunggulan kompetitif</vt:lpstr>
      <vt:lpstr>Konsep dasar keunggulan kompetitif (2)</vt:lpstr>
      <vt:lpstr>Konsep dasar keunggulan kompetitif (3)</vt:lpstr>
      <vt:lpstr>Strategi kompetitif untuk menangani tekanan kompetitif</vt:lpstr>
      <vt:lpstr>Konsep dasar keunggulan kompetitif (4)</vt:lpstr>
      <vt:lpstr>Konsep dasar keunggulan kompetitif (5)</vt:lpstr>
      <vt:lpstr>Value Chain</vt:lpstr>
      <vt:lpstr>Penggunaan strategis teknologi informasi</vt:lpstr>
      <vt:lpstr>Perbandingan antara pengembangan bisnis dengan bpr</vt:lpstr>
      <vt:lpstr>Penggunaan strategis teknologi informasi (2)</vt:lpstr>
      <vt:lpstr>Penggunaan strategis teknologi informasi (3)</vt:lpstr>
      <vt:lpstr>Penggunaan strategis teknologi informasi (4)</vt:lpstr>
      <vt:lpstr>Strategi bisnis dengan pemanfaatan ti</vt:lpstr>
      <vt:lpstr>BPR (Business process reengineering)</vt:lpstr>
      <vt:lpstr>Teknik penerapan bpr</vt:lpstr>
      <vt:lpstr>Teknik penerapan bpr (2)</vt:lpstr>
      <vt:lpstr>Komponen bpr</vt:lpstr>
      <vt:lpstr>Teknologi perdagangan melalui jaringan elektronik </vt:lpstr>
      <vt:lpstr>Teknologi perdagangan melalui jaringan elektronik  (2)</vt:lpstr>
      <vt:lpstr>Teknologi perdagangan melalui jaringan elektronik  (3)</vt:lpstr>
      <vt:lpstr>Daftar pustaka</vt:lpstr>
      <vt:lpstr>pertanyaan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2019-03-25T02:59:36Z</dcterms:created>
  <dcterms:modified xsi:type="dcterms:W3CDTF">2019-03-25T04:45:29Z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