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6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376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0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468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80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6523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038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3991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619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727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6398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665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2094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18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4930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64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16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1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855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19/03/17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03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19/03/17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9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58904"/>
            <a:ext cx="8689976" cy="3070411"/>
          </a:xfrm>
        </p:spPr>
        <p:txBody>
          <a:bodyPr>
            <a:normAutofit/>
          </a:bodyPr>
          <a:lstStyle/>
          <a:p>
            <a:r>
              <a:rPr lang="id-ID" sz="80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RELATIONSHIP</a:t>
            </a:r>
            <a:r>
              <a:rPr lang="en-US" sz="8000" b="1" cap="none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chemeClr val="bg1">
                    <a:lumMod val="75000"/>
                  </a:schemeClr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2</a:t>
            </a:r>
            <a:endParaRPr lang="id-ID" sz="66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>
                  <a:lumMod val="75000"/>
                </a:scheme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63798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9894" y="594478"/>
            <a:ext cx="10364451" cy="578271"/>
          </a:xfrm>
        </p:spPr>
        <p:txBody>
          <a:bodyPr>
            <a:normAutofit fontScale="90000"/>
          </a:bodyPr>
          <a:lstStyle/>
          <a:p>
            <a:r>
              <a:rPr lang="en-ID" dirty="0">
                <a:solidFill>
                  <a:schemeClr val="tx1"/>
                </a:solidFill>
              </a:rPr>
              <a:t>R</a:t>
            </a:r>
            <a:r>
              <a:rPr lang="id-ID" dirty="0">
                <a:solidFill>
                  <a:schemeClr val="tx1"/>
                </a:solidFill>
              </a:rPr>
              <a:t>elationship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5240" t="18382" r="32568" b="32721"/>
          <a:stretch/>
        </p:blipFill>
        <p:spPr>
          <a:xfrm>
            <a:off x="1169894" y="1446502"/>
            <a:ext cx="8117884" cy="4330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551377"/>
          </a:xfrm>
        </p:spPr>
        <p:txBody>
          <a:bodyPr>
            <a:noAutofit/>
          </a:bodyPr>
          <a:lstStyle/>
          <a:p>
            <a:r>
              <a:rPr lang="en-ID" dirty="0">
                <a:solidFill>
                  <a:schemeClr val="tx1"/>
                </a:solidFill>
              </a:rPr>
              <a:t>R</a:t>
            </a:r>
            <a:r>
              <a:rPr lang="id-ID" dirty="0">
                <a:solidFill>
                  <a:schemeClr val="tx1"/>
                </a:solidFill>
              </a:rPr>
              <a:t>elationship</a:t>
            </a:r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5382" t="18405" r="29120" b="22263"/>
          <a:stretch/>
        </p:blipFill>
        <p:spPr bwMode="auto">
          <a:xfrm>
            <a:off x="6172200" y="1608903"/>
            <a:ext cx="5105400" cy="3997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/>
          <p:cNvPicPr/>
          <p:nvPr/>
        </p:nvPicPr>
        <p:blipFill rotWithShape="1">
          <a:blip r:embed="rId3"/>
          <a:srcRect l="15523" t="18409" r="39484" b="22006"/>
          <a:stretch/>
        </p:blipFill>
        <p:spPr bwMode="auto">
          <a:xfrm>
            <a:off x="913774" y="1608903"/>
            <a:ext cx="5106026" cy="3997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92192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757" t="29952" r="28770" b="32537"/>
          <a:stretch/>
        </p:blipFill>
        <p:spPr>
          <a:xfrm>
            <a:off x="1139688" y="596346"/>
            <a:ext cx="5526156" cy="27439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02766" y="4152997"/>
            <a:ext cx="7487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600" dirty="0"/>
              <a:t>Buat Database Baru dengan nama:</a:t>
            </a:r>
          </a:p>
          <a:p>
            <a:pPr algn="ctr"/>
            <a:r>
              <a:rPr lang="en-US" sz="3600" dirty="0"/>
              <a:t>Relationship 2</a:t>
            </a:r>
            <a:endParaRPr lang="id-ID" sz="3600" dirty="0"/>
          </a:p>
        </p:txBody>
      </p:sp>
    </p:spTree>
    <p:extLst>
      <p:ext uri="{BB962C8B-B14F-4D97-AF65-F5344CB8AC3E}">
        <p14:creationId xmlns:p14="http://schemas.microsoft.com/office/powerpoint/2010/main" val="141621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603" y="398087"/>
            <a:ext cx="10364451" cy="661591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1"/>
                </a:solidFill>
              </a:rPr>
              <a:t>Tabel</a:t>
            </a:r>
            <a:r>
              <a:rPr lang="en-ID" dirty="0">
                <a:solidFill>
                  <a:schemeClr val="tx1"/>
                </a:solidFill>
              </a:rPr>
              <a:t> </a:t>
            </a:r>
            <a:r>
              <a:rPr lang="id-ID" dirty="0">
                <a:solidFill>
                  <a:schemeClr val="tx1"/>
                </a:solidFill>
              </a:rPr>
              <a:t>Pelanggan</a:t>
            </a:r>
          </a:p>
        </p:txBody>
      </p:sp>
      <p:pic>
        <p:nvPicPr>
          <p:cNvPr id="12" name="Content Placeholder 11" descr="Screen Clipping"/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5" r="1700"/>
          <a:stretch/>
        </p:blipFill>
        <p:spPr>
          <a:xfrm>
            <a:off x="5480748" y="2857879"/>
            <a:ext cx="5897218" cy="2201231"/>
          </a:xfrm>
        </p:spPr>
      </p:pic>
      <p:pic>
        <p:nvPicPr>
          <p:cNvPr id="5" name="Picture 4"/>
          <p:cNvPicPr/>
          <p:nvPr/>
        </p:nvPicPr>
        <p:blipFill rotWithShape="1">
          <a:blip r:embed="rId3"/>
          <a:srcRect l="15415" t="18155" r="56989" b="63427"/>
          <a:stretch/>
        </p:blipFill>
        <p:spPr bwMode="auto">
          <a:xfrm>
            <a:off x="505337" y="1311090"/>
            <a:ext cx="4975411" cy="19790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83191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913149" y="609704"/>
            <a:ext cx="10364451" cy="553373"/>
          </a:xfrm>
        </p:spPr>
        <p:txBody>
          <a:bodyPr>
            <a:no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Tabel Pelanggan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6172200" y="1160705"/>
            <a:ext cx="5105400" cy="30267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ID" dirty="0"/>
              <a:t>FIELD PROPERTIES: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>
                <a:latin typeface="Agency FB" panose="020B0503020202020204" pitchFamily="34" charset="0"/>
              </a:rPr>
              <a:t>Field </a:t>
            </a:r>
            <a:r>
              <a:rPr lang="en-US" dirty="0" err="1">
                <a:latin typeface="Agency FB" panose="020B0503020202020204" pitchFamily="34" charset="0"/>
              </a:rPr>
              <a:t>Kode_Pelanggan</a:t>
            </a:r>
            <a:r>
              <a:rPr lang="id-ID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jadi</a:t>
            </a:r>
            <a:r>
              <a:rPr lang="id-ID" dirty="0">
                <a:latin typeface="Agency FB" panose="020B0503020202020204" pitchFamily="34" charset="0"/>
              </a:rPr>
              <a:t> primary key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>
                <a:latin typeface="Agency FB" panose="020B0503020202020204" pitchFamily="34" charset="0"/>
              </a:rPr>
              <a:t>Field size</a:t>
            </a:r>
            <a:r>
              <a:rPr lang="en-US" dirty="0">
                <a:latin typeface="Agency FB" panose="020B0503020202020204" pitchFamily="34" charset="0"/>
              </a:rPr>
              <a:t>:</a:t>
            </a:r>
            <a:r>
              <a:rPr lang="id-ID" dirty="0">
                <a:latin typeface="Agency FB" panose="020B0503020202020204" pitchFamily="34" charset="0"/>
              </a:rPr>
              <a:t> 7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>
                <a:latin typeface="Agency FB" panose="020B0503020202020204" pitchFamily="34" charset="0"/>
              </a:rPr>
              <a:t>Input mask</a:t>
            </a:r>
            <a:r>
              <a:rPr lang="en-US" dirty="0">
                <a:latin typeface="Agency FB" panose="020B0503020202020204" pitchFamily="34" charset="0"/>
              </a:rPr>
              <a:t>:</a:t>
            </a:r>
            <a:r>
              <a:rPr lang="id-ID" dirty="0">
                <a:latin typeface="Agency FB" panose="020B0503020202020204" pitchFamily="34" charset="0"/>
              </a:rPr>
              <a:t> </a:t>
            </a:r>
            <a:r>
              <a:rPr lang="en-US" dirty="0">
                <a:latin typeface="Agency FB" panose="020B0503020202020204" pitchFamily="34" charset="0"/>
              </a:rPr>
              <a:t>LLL</a:t>
            </a:r>
            <a:r>
              <a:rPr lang="id-ID" dirty="0">
                <a:latin typeface="Agency FB" panose="020B0503020202020204" pitchFamily="34" charset="0"/>
              </a:rPr>
              <a:t>-000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id-ID" dirty="0">
                <a:latin typeface="Agency FB" panose="020B0503020202020204" pitchFamily="34" charset="0"/>
              </a:rPr>
              <a:t>Validation rule</a:t>
            </a:r>
            <a:r>
              <a:rPr lang="en-US" dirty="0">
                <a:latin typeface="Agency FB" panose="020B0503020202020204" pitchFamily="34" charset="0"/>
              </a:rPr>
              <a:t>: </a:t>
            </a:r>
            <a:r>
              <a:rPr lang="en-US" dirty="0" err="1">
                <a:latin typeface="Agency FB" panose="020B0503020202020204" pitchFamily="34" charset="0"/>
              </a:rPr>
              <a:t>Tiga</a:t>
            </a:r>
            <a:r>
              <a:rPr lang="id-ID" dirty="0">
                <a:latin typeface="Agency FB" panose="020B0503020202020204" pitchFamily="34" charset="0"/>
              </a:rPr>
              <a:t> digit pertama hanya bi</a:t>
            </a:r>
            <a:r>
              <a:rPr lang="en-US" dirty="0" err="1">
                <a:latin typeface="Agency FB" panose="020B0503020202020204" pitchFamily="34" charset="0"/>
              </a:rPr>
              <a:t>sa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id-ID" dirty="0">
                <a:latin typeface="Agency FB" panose="020B0503020202020204" pitchFamily="34" charset="0"/>
              </a:rPr>
              <a:t>diinputkan dengan huruf</a:t>
            </a:r>
            <a:r>
              <a:rPr lang="en-US" dirty="0">
                <a:latin typeface="Agency FB" panose="020B0503020202020204" pitchFamily="34" charset="0"/>
              </a:rPr>
              <a:t> “RGL”, “MBR”,”PDA”.</a:t>
            </a:r>
            <a:endParaRPr lang="id-ID" dirty="0">
              <a:latin typeface="Agency FB" panose="020B0503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>
                <a:latin typeface="Agency FB" panose="020B0503020202020204" pitchFamily="34" charset="0"/>
              </a:rPr>
              <a:t>Validation text: </a:t>
            </a:r>
            <a:r>
              <a:rPr lang="en-US" dirty="0" err="1">
                <a:latin typeface="Agency FB" panose="020B0503020202020204" pitchFamily="34" charset="0"/>
              </a:rPr>
              <a:t>Maaf</a:t>
            </a:r>
            <a:r>
              <a:rPr lang="en-US" dirty="0">
                <a:latin typeface="Agency FB" panose="020B0503020202020204" pitchFamily="34" charset="0"/>
              </a:rPr>
              <a:t>, input </a:t>
            </a:r>
            <a:r>
              <a:rPr lang="en-US" dirty="0" err="1">
                <a:latin typeface="Agency FB" panose="020B0503020202020204" pitchFamily="34" charset="0"/>
              </a:rPr>
              <a:t>kode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pelanggan</a:t>
            </a:r>
            <a:r>
              <a:rPr lang="en-US" dirty="0">
                <a:latin typeface="Agency FB" panose="020B0503020202020204" pitchFamily="34" charset="0"/>
              </a:rPr>
              <a:t> </a:t>
            </a:r>
            <a:r>
              <a:rPr lang="en-US" dirty="0" err="1">
                <a:latin typeface="Agency FB" panose="020B0503020202020204" pitchFamily="34" charset="0"/>
              </a:rPr>
              <a:t>salah</a:t>
            </a:r>
            <a:r>
              <a:rPr lang="en-US" dirty="0">
                <a:latin typeface="Agency FB" panose="020B0503020202020204" pitchFamily="34" charset="0"/>
              </a:rPr>
              <a:t>!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415" t="18155" r="56989" b="63427"/>
          <a:stretch/>
        </p:blipFill>
        <p:spPr bwMode="auto">
          <a:xfrm>
            <a:off x="913149" y="1380638"/>
            <a:ext cx="5106651" cy="196931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896633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3" y="492090"/>
            <a:ext cx="10364451" cy="670137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1"/>
                </a:solidFill>
              </a:rPr>
              <a:t>Tabel Pelanggan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773" y="1363454"/>
            <a:ext cx="5105400" cy="1371190"/>
          </a:xfrm>
        </p:spPr>
        <p:txBody>
          <a:bodyPr/>
          <a:lstStyle/>
          <a:p>
            <a:r>
              <a:rPr lang="id-ID" dirty="0"/>
              <a:t>Isi data pelanggan sebagai berikut :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526" t="18405" r="36596" b="62672"/>
          <a:stretch/>
        </p:blipFill>
        <p:spPr bwMode="auto">
          <a:xfrm>
            <a:off x="1143001" y="1801906"/>
            <a:ext cx="10300446" cy="2342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56075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149" y="802504"/>
            <a:ext cx="10364451" cy="718648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2"/>
                </a:solidFill>
              </a:rPr>
              <a:t>Tabel </a:t>
            </a:r>
            <a:r>
              <a:rPr lang="en-ID" dirty="0">
                <a:solidFill>
                  <a:schemeClr val="tx2"/>
                </a:solidFill>
              </a:rPr>
              <a:t>B</a:t>
            </a:r>
            <a:r>
              <a:rPr lang="id-ID" dirty="0">
                <a:solidFill>
                  <a:schemeClr val="tx2"/>
                </a:solidFill>
              </a:rPr>
              <a:t>arang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5374" y="2027710"/>
            <a:ext cx="5105400" cy="3763489"/>
          </a:xfrm>
        </p:spPr>
        <p:txBody>
          <a:bodyPr/>
          <a:lstStyle/>
          <a:p>
            <a:r>
              <a:rPr lang="id-ID" dirty="0">
                <a:latin typeface="Agency FB" panose="020B0503020202020204" pitchFamily="34" charset="0"/>
              </a:rPr>
              <a:t>Field </a:t>
            </a:r>
            <a:r>
              <a:rPr lang="id-ID" b="1" dirty="0">
                <a:latin typeface="Agency FB" panose="020B0503020202020204" pitchFamily="34" charset="0"/>
              </a:rPr>
              <a:t>Kode</a:t>
            </a:r>
            <a:r>
              <a:rPr lang="en-US" b="1" dirty="0">
                <a:latin typeface="Agency FB" panose="020B0503020202020204" pitchFamily="34" charset="0"/>
              </a:rPr>
              <a:t>_</a:t>
            </a:r>
            <a:r>
              <a:rPr lang="id-ID" b="1" dirty="0">
                <a:latin typeface="Agency FB" panose="020B0503020202020204" pitchFamily="34" charset="0"/>
              </a:rPr>
              <a:t>Barang</a:t>
            </a:r>
            <a:r>
              <a:rPr lang="id-ID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id-ID" dirty="0">
                <a:latin typeface="Agency FB" panose="020B0503020202020204" pitchFamily="34" charset="0"/>
              </a:rPr>
              <a:t>jadi primary key</a:t>
            </a:r>
          </a:p>
          <a:p>
            <a:r>
              <a:rPr lang="id-ID" dirty="0">
                <a:latin typeface="Agency FB" panose="020B0503020202020204" pitchFamily="34" charset="0"/>
              </a:rPr>
              <a:t>Field size: 6</a:t>
            </a:r>
          </a:p>
          <a:p>
            <a:r>
              <a:rPr lang="id-ID" dirty="0">
                <a:latin typeface="Agency FB" panose="020B0503020202020204" pitchFamily="34" charset="0"/>
              </a:rPr>
              <a:t>Input mask: </a:t>
            </a:r>
            <a:r>
              <a:rPr lang="en-US" dirty="0">
                <a:latin typeface="Agency FB" panose="020B0503020202020204" pitchFamily="34" charset="0"/>
              </a:rPr>
              <a:t>LL</a:t>
            </a:r>
            <a:r>
              <a:rPr lang="id-ID" dirty="0">
                <a:latin typeface="Agency FB" panose="020B0503020202020204" pitchFamily="34" charset="0"/>
              </a:rPr>
              <a:t>-000</a:t>
            </a:r>
          </a:p>
          <a:p>
            <a:endParaRPr lang="id-ID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666" t="18677" r="57166" b="68543"/>
          <a:stretch/>
        </p:blipFill>
        <p:spPr bwMode="auto">
          <a:xfrm>
            <a:off x="913149" y="1956247"/>
            <a:ext cx="5106651" cy="16586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24159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86381"/>
            <a:ext cx="10364451" cy="706584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2"/>
                </a:solidFill>
              </a:rPr>
              <a:t>Tabel </a:t>
            </a:r>
            <a:r>
              <a:rPr lang="en-ID" dirty="0">
                <a:solidFill>
                  <a:schemeClr val="tx2"/>
                </a:solidFill>
              </a:rPr>
              <a:t>B</a:t>
            </a:r>
            <a:r>
              <a:rPr lang="id-ID" dirty="0">
                <a:solidFill>
                  <a:schemeClr val="tx2"/>
                </a:solidFill>
              </a:rPr>
              <a:t>arang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09922" y="1748528"/>
            <a:ext cx="5105400" cy="3424107"/>
          </a:xfrm>
        </p:spPr>
        <p:txBody>
          <a:bodyPr/>
          <a:lstStyle/>
          <a:p>
            <a:r>
              <a:rPr lang="id-ID" dirty="0"/>
              <a:t>Isikan data barang sebagai berikut :</a:t>
            </a:r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15523" t="18665" r="59465" b="62414"/>
          <a:stretch/>
        </p:blipFill>
        <p:spPr bwMode="auto">
          <a:xfrm>
            <a:off x="1372496" y="2367093"/>
            <a:ext cx="5737606" cy="23160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001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320" y="553419"/>
            <a:ext cx="10364451" cy="702812"/>
          </a:xfrm>
        </p:spPr>
        <p:txBody>
          <a:bodyPr>
            <a:noAutofit/>
          </a:bodyPr>
          <a:lstStyle/>
          <a:p>
            <a:r>
              <a:rPr lang="id-ID" dirty="0">
                <a:solidFill>
                  <a:schemeClr val="tx1"/>
                </a:solidFill>
              </a:rPr>
              <a:t>Tabel </a:t>
            </a:r>
            <a:r>
              <a:rPr lang="en-ID" dirty="0">
                <a:solidFill>
                  <a:schemeClr val="tx1"/>
                </a:solidFill>
              </a:rPr>
              <a:t>T</a:t>
            </a:r>
            <a:r>
              <a:rPr lang="id-ID" dirty="0">
                <a:solidFill>
                  <a:schemeClr val="tx1"/>
                </a:solidFill>
              </a:rPr>
              <a:t>ransaksi</a:t>
            </a:r>
          </a:p>
        </p:txBody>
      </p:sp>
      <p:pic>
        <p:nvPicPr>
          <p:cNvPr id="7" name="Content Placeholder 6"/>
          <p:cNvPicPr>
            <a:picLocks noGrp="1"/>
          </p:cNvPicPr>
          <p:nvPr>
            <p:ph sz="half" idx="1"/>
          </p:nvPr>
        </p:nvPicPr>
        <p:blipFill rotWithShape="1">
          <a:blip r:embed="rId2"/>
          <a:srcRect l="15523" t="18925" r="57165" b="24803"/>
          <a:stretch/>
        </p:blipFill>
        <p:spPr bwMode="auto">
          <a:xfrm>
            <a:off x="684701" y="1350138"/>
            <a:ext cx="4478970" cy="52557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513295" y="1718979"/>
            <a:ext cx="606462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þ"/>
            </a:pPr>
            <a:r>
              <a:rPr lang="id-ID" sz="2000" dirty="0">
                <a:latin typeface="Agency FB" panose="020B0503020202020204" pitchFamily="34" charset="0"/>
              </a:rPr>
              <a:t>Pada Tabel Transaksi, tidak ada Field yang dijadikan Primary Key</a:t>
            </a:r>
            <a:r>
              <a:rPr lang="en-US" sz="2000" dirty="0">
                <a:latin typeface="Agency FB" panose="020B0503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þ"/>
            </a:pPr>
            <a:endParaRPr lang="id-ID" sz="2000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þ"/>
            </a:pPr>
            <a:r>
              <a:rPr lang="id-ID" sz="2000" dirty="0">
                <a:latin typeface="Agency FB" panose="020B0503020202020204" pitchFamily="34" charset="0"/>
              </a:rPr>
              <a:t>Field 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Kode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_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Pelanggan</a:t>
            </a:r>
            <a:r>
              <a:rPr lang="id-ID" sz="2000" dirty="0">
                <a:solidFill>
                  <a:srgbClr val="FF0000"/>
                </a:solidFill>
                <a:latin typeface="Agency FB" panose="020B0503020202020204" pitchFamily="34" charset="0"/>
              </a:rPr>
              <a:t> </a:t>
            </a:r>
            <a:r>
              <a:rPr lang="id-ID" sz="2000" dirty="0">
                <a:latin typeface="Agency FB" panose="020B0503020202020204" pitchFamily="34" charset="0"/>
              </a:rPr>
              <a:t>pada tabel Transaksi akan direlasikan dengan Field 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Kode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_</a:t>
            </a:r>
            <a:r>
              <a:rPr lang="en-US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Pelanggan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d-ID" sz="2000" dirty="0">
                <a:latin typeface="Agency FB" panose="020B0503020202020204" pitchFamily="34" charset="0"/>
              </a:rPr>
              <a:t>pada Tabel Pelanggan</a:t>
            </a:r>
            <a:r>
              <a:rPr lang="en-US" sz="2000" dirty="0">
                <a:latin typeface="Agency FB" panose="020B0503020202020204" pitchFamily="34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þ"/>
            </a:pPr>
            <a:endParaRPr lang="id-ID" sz="2000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þ"/>
            </a:pPr>
            <a:r>
              <a:rPr lang="id-ID" sz="2000" dirty="0">
                <a:latin typeface="Agency FB" panose="020B0503020202020204" pitchFamily="34" charset="0"/>
              </a:rPr>
              <a:t>Field 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Kode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_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Barang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d-ID" sz="2000" dirty="0">
                <a:latin typeface="Agency FB" panose="020B0503020202020204" pitchFamily="34" charset="0"/>
              </a:rPr>
              <a:t>pada tabel Transaksi akan direlasikan dengan Field 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Kode</a:t>
            </a:r>
            <a:r>
              <a:rPr 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_</a:t>
            </a:r>
            <a:r>
              <a:rPr lang="id-ID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Barang</a:t>
            </a:r>
            <a:r>
              <a:rPr lang="id-I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</a:t>
            </a:r>
            <a:r>
              <a:rPr lang="id-ID" sz="2000" dirty="0">
                <a:latin typeface="Agency FB" panose="020B0503020202020204" pitchFamily="34" charset="0"/>
              </a:rPr>
              <a:t>pada Tabel Barang.</a:t>
            </a:r>
            <a:endParaRPr lang="en-US" sz="2000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þ"/>
            </a:pPr>
            <a:endParaRPr lang="id-ID" sz="2000" dirty="0">
              <a:latin typeface="Agency FB" panose="020B0503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þ"/>
            </a:pPr>
            <a:r>
              <a:rPr lang="id-ID" sz="2000" dirty="0">
                <a:latin typeface="Agency FB" panose="020B0503020202020204" pitchFamily="34" charset="0"/>
              </a:rPr>
              <a:t>Field </a:t>
            </a:r>
            <a:r>
              <a:rPr lang="id-ID" sz="2000" dirty="0">
                <a:solidFill>
                  <a:srgbClr val="FF0000"/>
                </a:solidFill>
                <a:latin typeface="Agency FB" panose="020B0503020202020204" pitchFamily="34" charset="0"/>
              </a:rPr>
              <a:t>Total</a:t>
            </a:r>
            <a:r>
              <a:rPr lang="id-ID" sz="2000" dirty="0">
                <a:latin typeface="Agency FB" panose="020B0503020202020204" pitchFamily="34" charset="0"/>
              </a:rPr>
              <a:t> merupakan field untuk menampilkan hasil perkalian antara Jumlah_Beli dengan Harga.</a:t>
            </a:r>
          </a:p>
          <a:p>
            <a:pPr marL="285750" indent="-285750">
              <a:buFontTx/>
              <a:buChar char="-"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118177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199311"/>
            <a:ext cx="10364451" cy="723762"/>
          </a:xfrm>
        </p:spPr>
        <p:txBody>
          <a:bodyPr>
            <a:normAutofit fontScale="90000"/>
          </a:bodyPr>
          <a:lstStyle/>
          <a:p>
            <a:r>
              <a:rPr lang="id-ID" dirty="0">
                <a:solidFill>
                  <a:schemeClr val="tx1"/>
                </a:solidFill>
              </a:rPr>
              <a:t>Tabel </a:t>
            </a:r>
            <a:r>
              <a:rPr lang="en-ID" dirty="0">
                <a:solidFill>
                  <a:schemeClr val="tx1"/>
                </a:solidFill>
              </a:rPr>
              <a:t>T</a:t>
            </a:r>
            <a:r>
              <a:rPr lang="id-ID" dirty="0">
                <a:solidFill>
                  <a:schemeClr val="tx1"/>
                </a:solidFill>
              </a:rPr>
              <a:t>ransaksi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3774" y="1076177"/>
            <a:ext cx="7114119" cy="3424107"/>
          </a:xfrm>
        </p:spPr>
        <p:txBody>
          <a:bodyPr/>
          <a:lstStyle/>
          <a:p>
            <a:r>
              <a:rPr lang="id-ID" sz="2400" dirty="0"/>
              <a:t>Isi data transaksi sebagai berikut </a:t>
            </a:r>
            <a:r>
              <a:rPr lang="id-ID" dirty="0"/>
              <a:t>: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2"/>
          <a:srcRect l="15666" t="18665" r="33878" b="62670"/>
          <a:stretch/>
        </p:blipFill>
        <p:spPr bwMode="auto">
          <a:xfrm>
            <a:off x="1233930" y="1640922"/>
            <a:ext cx="9280413" cy="19824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687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384</TotalTime>
  <Words>178</Words>
  <Application>Microsoft Office PowerPoint</Application>
  <PresentationFormat>Widescreen</PresentationFormat>
  <Paragraphs>31</Paragraphs>
  <Slides>11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Agency FB</vt:lpstr>
      <vt:lpstr>Arial</vt:lpstr>
      <vt:lpstr>Impact</vt:lpstr>
      <vt:lpstr>Wingdings</vt:lpstr>
      <vt:lpstr>Main Event</vt:lpstr>
      <vt:lpstr>RELATIONSHIP 2</vt:lpstr>
      <vt:lpstr>PowerPoint Presentation</vt:lpstr>
      <vt:lpstr>Tabel Pelanggan</vt:lpstr>
      <vt:lpstr>Tabel Pelanggan</vt:lpstr>
      <vt:lpstr>Tabel Pelanggan</vt:lpstr>
      <vt:lpstr>Tabel Barang</vt:lpstr>
      <vt:lpstr>Tabel Barang</vt:lpstr>
      <vt:lpstr>Tabel Transaksi</vt:lpstr>
      <vt:lpstr>Tabel Transaksi</vt:lpstr>
      <vt:lpstr>Relationship</vt:lpstr>
      <vt:lpstr>Relationship</vt:lpstr>
    </vt:vector>
  </TitlesOfParts>
  <Company>Personal NetBook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  PROPERTIES  - LANJUTAN -</dc:title>
  <dc:creator>ADIXP</dc:creator>
  <cp:lastModifiedBy>Rev</cp:lastModifiedBy>
  <cp:revision>39</cp:revision>
  <dcterms:created xsi:type="dcterms:W3CDTF">2014-03-23T03:12:29Z</dcterms:created>
  <dcterms:modified xsi:type="dcterms:W3CDTF">2019-03-17T13:29:40Z</dcterms:modified>
</cp:coreProperties>
</file>