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96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C3D91-C96D-4A8A-8EC3-9B82C3ED1C08}" type="datetimeFigureOut">
              <a:rPr lang="id-ID" smtClean="0"/>
              <a:t>26/03/2018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12520-CEA6-4514-9722-89028B8C1B5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3746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4A628-0002-40D8-AF62-2B98EE584922}" type="slidenum">
              <a:rPr lang="id-ID" smtClean="0">
                <a:solidFill>
                  <a:prstClr val="black"/>
                </a:solidFill>
              </a:rPr>
              <a:pPr/>
              <a:t>1</a:t>
            </a:fld>
            <a:endParaRPr lang="id-ID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2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12520-CEA6-4514-9722-89028B8C1B5E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77162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CED6-CFB2-4F89-87E1-2C446E2EB66A}" type="datetimeFigureOut">
              <a:rPr lang="id-ID" smtClean="0"/>
              <a:pPr/>
              <a:t>26/03/2018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5FA6-1B3E-476A-A57B-FC22441080A5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6544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CED6-CFB2-4F89-87E1-2C446E2EB66A}" type="datetimeFigureOut">
              <a:rPr lang="id-ID" smtClean="0"/>
              <a:pPr/>
              <a:t>26/03/2018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5FA6-1B3E-476A-A57B-FC22441080A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52916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CED6-CFB2-4F89-87E1-2C446E2EB66A}" type="datetimeFigureOut">
              <a:rPr lang="id-ID" smtClean="0"/>
              <a:pPr/>
              <a:t>26/03/2018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5FA6-1B3E-476A-A57B-FC22441080A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62621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CED6-CFB2-4F89-87E1-2C446E2EB66A}" type="datetimeFigureOut">
              <a:rPr lang="id-ID" smtClean="0"/>
              <a:pPr/>
              <a:t>26/03/2018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5FA6-1B3E-476A-A57B-FC22441080A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8042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CED6-CFB2-4F89-87E1-2C446E2EB66A}" type="datetimeFigureOut">
              <a:rPr lang="id-ID" smtClean="0"/>
              <a:pPr/>
              <a:t>26/03/2018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5FA6-1B3E-476A-A57B-FC22441080A5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00205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CED6-CFB2-4F89-87E1-2C446E2EB66A}" type="datetimeFigureOut">
              <a:rPr lang="id-ID" smtClean="0"/>
              <a:pPr/>
              <a:t>26/03/2018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5FA6-1B3E-476A-A57B-FC22441080A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40940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CED6-CFB2-4F89-87E1-2C446E2EB66A}" type="datetimeFigureOut">
              <a:rPr lang="id-ID" smtClean="0"/>
              <a:pPr/>
              <a:t>26/03/2018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5FA6-1B3E-476A-A57B-FC22441080A5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638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CED6-CFB2-4F89-87E1-2C446E2EB66A}" type="datetimeFigureOut">
              <a:rPr lang="id-ID" smtClean="0"/>
              <a:pPr/>
              <a:t>26/03/2018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5FA6-1B3E-476A-A57B-FC22441080A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75137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CED6-CFB2-4F89-87E1-2C446E2EB66A}" type="datetimeFigureOut">
              <a:rPr lang="id-ID" smtClean="0"/>
              <a:pPr/>
              <a:t>26/03/2018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5FA6-1B3E-476A-A57B-FC22441080A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8070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CED6-CFB2-4F89-87E1-2C446E2EB66A}" type="datetimeFigureOut">
              <a:rPr lang="id-ID" smtClean="0"/>
              <a:pPr/>
              <a:t>26/03/2018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5FA6-1B3E-476A-A57B-FC22441080A5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3663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CED6-CFB2-4F89-87E1-2C446E2EB66A}" type="datetimeFigureOut">
              <a:rPr lang="id-ID" smtClean="0"/>
              <a:pPr/>
              <a:t>26/03/2018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5FA6-1B3E-476A-A57B-FC22441080A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38319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0AACED6-CFB2-4F89-87E1-2C446E2EB66A}" type="datetimeFigureOut">
              <a:rPr lang="id-ID" smtClean="0"/>
              <a:pPr/>
              <a:t>26/03/2018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0A05FA6-1B3E-476A-A57B-FC22441080A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28869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252" y="1268760"/>
            <a:ext cx="8208912" cy="1368152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4400" b="1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MERANCANG JARINGAN </a:t>
            </a:r>
            <a:r>
              <a:rPr lang="id-ID" sz="4400" b="1" i="1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SUPPLY CHAIN</a:t>
            </a:r>
            <a:endParaRPr lang="id-ID" sz="4400" b="1" i="1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http://rinatnunay.files.wordpress.com/2014/09/scm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19672" y="3438963"/>
            <a:ext cx="5832648" cy="3419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539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8440901" cy="1202485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id-ID" sz="36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Trade Off dalam Merancang Jaringan SC</a:t>
            </a:r>
            <a:endParaRPr lang="en-US" sz="3600" b="1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712968" cy="5301208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id-ID" dirty="0" smtClean="0">
                <a:solidFill>
                  <a:srgbClr val="C00000"/>
                </a:solidFill>
              </a:rPr>
              <a:t>Implikasi</a:t>
            </a:r>
            <a:r>
              <a:rPr lang="id-ID" dirty="0" smtClean="0"/>
              <a:t> dari 2 </a:t>
            </a:r>
            <a:r>
              <a:rPr lang="id-ID" dirty="0"/>
              <a:t>konfigurasi </a:t>
            </a:r>
            <a:r>
              <a:rPr lang="id-ID" dirty="0" smtClean="0"/>
              <a:t>tsb </a:t>
            </a:r>
            <a:r>
              <a:rPr lang="id-ID" dirty="0"/>
              <a:t>terhadap </a:t>
            </a:r>
            <a:r>
              <a:rPr lang="id-ID" dirty="0" smtClean="0">
                <a:solidFill>
                  <a:srgbClr val="C00000"/>
                </a:solidFill>
              </a:rPr>
              <a:t>biaya </a:t>
            </a:r>
            <a:r>
              <a:rPr lang="id-ID" dirty="0" smtClean="0"/>
              <a:t>SC &amp;</a:t>
            </a:r>
            <a:r>
              <a:rPr lang="en-US" dirty="0" smtClean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>
                <a:solidFill>
                  <a:srgbClr val="C00000"/>
                </a:solidFill>
              </a:rPr>
              <a:t>kecepatan</a:t>
            </a:r>
            <a:r>
              <a:rPr lang="en-US" dirty="0"/>
              <a:t> </a:t>
            </a:r>
            <a:r>
              <a:rPr lang="id-ID" dirty="0" smtClean="0"/>
              <a:t>SC merespon </a:t>
            </a:r>
            <a:r>
              <a:rPr lang="id-ID" dirty="0"/>
              <a:t>kebutuhan konsumen</a:t>
            </a:r>
            <a:r>
              <a:rPr lang="id-ID" dirty="0" smtClean="0"/>
              <a:t>:</a:t>
            </a:r>
          </a:p>
          <a:p>
            <a:pPr>
              <a:spcBef>
                <a:spcPts val="1200"/>
              </a:spcBef>
            </a:pPr>
            <a:r>
              <a:rPr lang="id-ID" dirty="0" smtClean="0"/>
              <a:t>Pada </a:t>
            </a:r>
            <a:r>
              <a:rPr lang="id-ID" dirty="0"/>
              <a:t>konfigurasi </a:t>
            </a:r>
            <a:r>
              <a:rPr lang="id-ID" dirty="0" smtClean="0"/>
              <a:t>1:</a:t>
            </a:r>
          </a:p>
          <a:p>
            <a:pPr lvl="1">
              <a:spcBef>
                <a:spcPts val="1200"/>
              </a:spcBef>
            </a:pPr>
            <a:r>
              <a:rPr lang="id-ID" dirty="0"/>
              <a:t>Waktu respon lebih cepat</a:t>
            </a:r>
          </a:p>
          <a:p>
            <a:pPr lvl="1">
              <a:spcBef>
                <a:spcPts val="1200"/>
              </a:spcBef>
            </a:pPr>
            <a:r>
              <a:rPr lang="id-ID" dirty="0" smtClean="0"/>
              <a:t>Biaya transportasi </a:t>
            </a:r>
            <a:r>
              <a:rPr lang="id-ID" dirty="0"/>
              <a:t>dari pabrik </a:t>
            </a:r>
            <a:r>
              <a:rPr lang="id-ID" dirty="0" smtClean="0"/>
              <a:t>ke gudang </a:t>
            </a:r>
            <a:r>
              <a:rPr lang="id-ID" dirty="0"/>
              <a:t>lebih besar. </a:t>
            </a:r>
            <a:endParaRPr lang="id-ID" dirty="0" smtClean="0"/>
          </a:p>
          <a:p>
            <a:pPr lvl="1">
              <a:spcBef>
                <a:spcPts val="1200"/>
              </a:spcBef>
            </a:pPr>
            <a:r>
              <a:rPr lang="id-ID" dirty="0" smtClean="0"/>
              <a:t>Mencapai </a:t>
            </a:r>
            <a:r>
              <a:rPr lang="id-ID" dirty="0"/>
              <a:t>skala ekonomi </a:t>
            </a:r>
            <a:r>
              <a:rPr lang="id-ID" dirty="0" smtClean="0"/>
              <a:t>pengiriman </a:t>
            </a:r>
            <a:r>
              <a:rPr lang="it-IT" dirty="0" smtClean="0"/>
              <a:t>lebih </a:t>
            </a:r>
            <a:r>
              <a:rPr lang="it-IT" dirty="0"/>
              <a:t>sulit </a:t>
            </a:r>
            <a:endParaRPr lang="id-ID" dirty="0" smtClean="0"/>
          </a:p>
          <a:p>
            <a:pPr lvl="1">
              <a:spcBef>
                <a:spcPts val="1200"/>
              </a:spcBef>
            </a:pPr>
            <a:r>
              <a:rPr lang="id-ID" dirty="0" smtClean="0"/>
              <a:t>Kebutuhan sumber </a:t>
            </a:r>
            <a:r>
              <a:rPr lang="id-ID" dirty="0"/>
              <a:t>daya </a:t>
            </a:r>
            <a:r>
              <a:rPr lang="id-ID" dirty="0" smtClean="0"/>
              <a:t>pengiriman dari </a:t>
            </a:r>
            <a:r>
              <a:rPr lang="id-ID" dirty="0"/>
              <a:t>pabrik ke gudang (</a:t>
            </a:r>
            <a:r>
              <a:rPr lang="id-ID" dirty="0" smtClean="0"/>
              <a:t>mis: truk &amp; </a:t>
            </a:r>
            <a:r>
              <a:rPr lang="id-ID" dirty="0"/>
              <a:t>sopir) </a:t>
            </a:r>
            <a:r>
              <a:rPr lang="id-ID" dirty="0" smtClean="0"/>
              <a:t>lebih banyak.</a:t>
            </a:r>
          </a:p>
          <a:p>
            <a:pPr lvl="1">
              <a:spcBef>
                <a:spcPts val="1200"/>
              </a:spcBef>
            </a:pPr>
            <a:r>
              <a:rPr lang="id-ID" dirty="0" smtClean="0"/>
              <a:t>Biaya-biaya </a:t>
            </a:r>
            <a:r>
              <a:rPr lang="id-ID" dirty="0"/>
              <a:t>tetap yang berkaitan dengan fasilitas </a:t>
            </a:r>
            <a:r>
              <a:rPr lang="id-ID" dirty="0" smtClean="0"/>
              <a:t>(gudang</a:t>
            </a:r>
            <a:r>
              <a:rPr lang="id-ID" dirty="0"/>
              <a:t>) </a:t>
            </a:r>
            <a:r>
              <a:rPr lang="id-ID" dirty="0" smtClean="0"/>
              <a:t>lebih besar</a:t>
            </a:r>
          </a:p>
          <a:p>
            <a:pPr lvl="1">
              <a:spcBef>
                <a:spcPts val="1200"/>
              </a:spcBef>
            </a:pPr>
            <a:r>
              <a:rPr lang="id-ID" dirty="0" smtClean="0"/>
              <a:t>Biaya </a:t>
            </a:r>
            <a:r>
              <a:rPr lang="id-ID" dirty="0"/>
              <a:t>persediaan </a:t>
            </a:r>
            <a:r>
              <a:rPr lang="id-ID" dirty="0" smtClean="0"/>
              <a:t>lebih </a:t>
            </a:r>
            <a:r>
              <a:rPr lang="id-ID" dirty="0"/>
              <a:t>tinggi </a:t>
            </a:r>
            <a:r>
              <a:rPr lang="id-ID" dirty="0" smtClean="0"/>
              <a:t>karena tiap </a:t>
            </a:r>
            <a:r>
              <a:rPr lang="id-ID" dirty="0"/>
              <a:t>gudang akan memiliki stok sendiri, baik </a:t>
            </a:r>
            <a:r>
              <a:rPr lang="id-ID" i="1" dirty="0" smtClean="0"/>
              <a:t>cycle stock </a:t>
            </a:r>
            <a:r>
              <a:rPr lang="id-ID" dirty="0"/>
              <a:t>maupun </a:t>
            </a:r>
            <a:r>
              <a:rPr lang="id-ID" i="1" dirty="0"/>
              <a:t>safety stock</a:t>
            </a:r>
            <a:r>
              <a:rPr lang="id-ID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6767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8440901" cy="1202485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id-ID" sz="36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Trade Off dalam Merancang Jaringan SC</a:t>
            </a:r>
            <a:endParaRPr lang="en-US" sz="3600" b="1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712968" cy="5301208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id-ID" dirty="0" smtClean="0"/>
              <a:t>Implikasi dari 2 </a:t>
            </a:r>
            <a:r>
              <a:rPr lang="id-ID" dirty="0"/>
              <a:t>konfigurasi </a:t>
            </a:r>
            <a:r>
              <a:rPr lang="id-ID" dirty="0" smtClean="0"/>
              <a:t>.......</a:t>
            </a:r>
          </a:p>
          <a:p>
            <a:pPr>
              <a:spcBef>
                <a:spcPts val="1200"/>
              </a:spcBef>
            </a:pPr>
            <a:r>
              <a:rPr lang="id-ID" dirty="0" smtClean="0"/>
              <a:t>Pada konfigurasi 2:</a:t>
            </a:r>
          </a:p>
          <a:p>
            <a:pPr lvl="1">
              <a:spcBef>
                <a:spcPts val="1200"/>
              </a:spcBef>
            </a:pPr>
            <a:r>
              <a:rPr lang="id-ID" dirty="0"/>
              <a:t>Dengan hanya ada dua gudang, rata-rata jarak kirim dari gudang </a:t>
            </a:r>
            <a:r>
              <a:rPr lang="fi-FI" dirty="0"/>
              <a:t>ke toko atau pusat pelanggan lebih jauh.</a:t>
            </a:r>
            <a:endParaRPr lang="id-ID" dirty="0"/>
          </a:p>
          <a:p>
            <a:pPr lvl="1">
              <a:spcBef>
                <a:spcPts val="1200"/>
              </a:spcBef>
            </a:pPr>
            <a:r>
              <a:rPr lang="id-ID" dirty="0" smtClean="0"/>
              <a:t>Biaya pengiriman </a:t>
            </a:r>
            <a:r>
              <a:rPr lang="id-ID" dirty="0"/>
              <a:t>dari gudang ke lokasi toko atau </a:t>
            </a:r>
            <a:r>
              <a:rPr lang="id-ID" dirty="0" smtClean="0"/>
              <a:t>daerah pelanggan lebih besar.</a:t>
            </a:r>
          </a:p>
          <a:p>
            <a:pPr lvl="1">
              <a:spcBef>
                <a:spcPts val="1200"/>
              </a:spcBef>
            </a:pPr>
            <a:r>
              <a:rPr lang="id-ID" dirty="0" smtClean="0"/>
              <a:t>Semakln </a:t>
            </a:r>
            <a:r>
              <a:rPr lang="id-ID" dirty="0"/>
              <a:t>terpusat </a:t>
            </a:r>
            <a:r>
              <a:rPr lang="id-ID" dirty="0" smtClean="0"/>
              <a:t>gudang-gudang penyimpanan </a:t>
            </a:r>
            <a:r>
              <a:rPr lang="id-ID" dirty="0"/>
              <a:t>suatu produk, semakin rendah fluktuasi </a:t>
            </a:r>
            <a:r>
              <a:rPr lang="id-ID" dirty="0" smtClean="0"/>
              <a:t>permintaan agregat </a:t>
            </a:r>
            <a:r>
              <a:rPr lang="id-ID" dirty="0"/>
              <a:t>di gudang </a:t>
            </a:r>
            <a:r>
              <a:rPr lang="id-ID" dirty="0" smtClean="0"/>
              <a:t>tersebut, </a:t>
            </a:r>
            <a:r>
              <a:rPr lang="id-ID" dirty="0"/>
              <a:t>sehingga </a:t>
            </a:r>
            <a:r>
              <a:rPr lang="id-ID" i="1" dirty="0"/>
              <a:t>safety stock </a:t>
            </a:r>
            <a:r>
              <a:rPr lang="id-ID" dirty="0"/>
              <a:t>bisa </a:t>
            </a:r>
            <a:r>
              <a:rPr lang="id-ID" dirty="0" smtClean="0"/>
              <a:t>dikurangi.</a:t>
            </a:r>
          </a:p>
          <a:p>
            <a:pPr lvl="1">
              <a:spcBef>
                <a:spcPts val="1200"/>
              </a:spcBef>
            </a:pPr>
            <a:r>
              <a:rPr lang="sv-SE" dirty="0" smtClean="0"/>
              <a:t>Fenomena </a:t>
            </a:r>
            <a:r>
              <a:rPr lang="sv-SE" dirty="0"/>
              <a:t>ini dikenal dengan istilah </a:t>
            </a:r>
            <a:r>
              <a:rPr lang="sv-SE" i="1" dirty="0"/>
              <a:t>risk pooling effect</a:t>
            </a:r>
            <a:r>
              <a:rPr lang="sv-SE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3369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060848"/>
            <a:ext cx="8712968" cy="4797152"/>
          </a:xfrm>
        </p:spPr>
        <p:txBody>
          <a:bodyPr>
            <a:noAutofit/>
          </a:bodyPr>
          <a:lstStyle/>
          <a:p>
            <a:pPr marL="444500" indent="-444500">
              <a:spcBef>
                <a:spcPts val="1200"/>
              </a:spcBef>
            </a:pPr>
            <a:r>
              <a:rPr lang="id-ID" sz="2800" dirty="0"/>
              <a:t>Aspek lingkungan bisnis </a:t>
            </a:r>
            <a:r>
              <a:rPr lang="id-ID" sz="2800" dirty="0" smtClean="0"/>
              <a:t>yang perlu </a:t>
            </a:r>
            <a:r>
              <a:rPr lang="id-ID" sz="2800" dirty="0"/>
              <a:t>dievaluasi secara cermat dalam mengambil </a:t>
            </a:r>
            <a:r>
              <a:rPr lang="id-ID" sz="2800" dirty="0" smtClean="0"/>
              <a:t>keputusan terkait </a:t>
            </a:r>
            <a:r>
              <a:rPr lang="id-ID" sz="2800" dirty="0"/>
              <a:t>dengan konfigurasi </a:t>
            </a:r>
            <a:r>
              <a:rPr lang="id-ID" sz="2800" i="1" dirty="0"/>
              <a:t>supply chain </a:t>
            </a:r>
            <a:r>
              <a:rPr lang="id-ID" sz="2800" dirty="0"/>
              <a:t>adalah:</a:t>
            </a:r>
          </a:p>
          <a:p>
            <a:pPr marL="1071563" lvl="1" indent="-352425">
              <a:spcBef>
                <a:spcPts val="1200"/>
              </a:spcBef>
            </a:pPr>
            <a:r>
              <a:rPr lang="id-ID" sz="2400" dirty="0" smtClean="0"/>
              <a:t>Faktor </a:t>
            </a:r>
            <a:r>
              <a:rPr lang="id-ID" sz="2400" dirty="0"/>
              <a:t>ekonomi makro</a:t>
            </a:r>
          </a:p>
          <a:p>
            <a:pPr marL="1071563" lvl="1" indent="-352425">
              <a:spcBef>
                <a:spcPts val="1200"/>
              </a:spcBef>
            </a:pPr>
            <a:r>
              <a:rPr lang="id-ID" sz="2400" dirty="0" smtClean="0"/>
              <a:t>Faktor </a:t>
            </a:r>
            <a:r>
              <a:rPr lang="id-ID" sz="2400" dirty="0"/>
              <a:t>sosial politik</a:t>
            </a:r>
          </a:p>
          <a:p>
            <a:pPr marL="1071563" lvl="1" indent="-352425">
              <a:spcBef>
                <a:spcPts val="1200"/>
              </a:spcBef>
            </a:pPr>
            <a:r>
              <a:rPr lang="id-ID" sz="2400" dirty="0" smtClean="0"/>
              <a:t>Faktor </a:t>
            </a:r>
            <a:r>
              <a:rPr lang="id-ID" sz="2400" dirty="0"/>
              <a:t>teknologi</a:t>
            </a:r>
          </a:p>
          <a:p>
            <a:pPr marL="1071563" lvl="1" indent="-352425">
              <a:spcBef>
                <a:spcPts val="1200"/>
              </a:spcBef>
            </a:pPr>
            <a:r>
              <a:rPr lang="id-ID" sz="2400" dirty="0" smtClean="0"/>
              <a:t>Faktor </a:t>
            </a:r>
            <a:r>
              <a:rPr lang="id-ID" sz="2400" dirty="0"/>
              <a:t>keamanan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87624" y="332656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id-ID" sz="3200" b="1" spc="0" dirty="0" smtClean="0">
                <a:ln w="10541" cmpd="sng">
                  <a:solidFill>
                    <a:srgbClr val="72A37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72A376">
                        <a:tint val="40000"/>
                        <a:satMod val="250000"/>
                      </a:srgbClr>
                    </a:gs>
                    <a:gs pos="9000">
                      <a:srgbClr val="72A376">
                        <a:tint val="52000"/>
                        <a:satMod val="300000"/>
                      </a:srgbClr>
                    </a:gs>
                    <a:gs pos="50000">
                      <a:srgbClr val="72A376">
                        <a:shade val="20000"/>
                        <a:satMod val="300000"/>
                      </a:srgbClr>
                    </a:gs>
                    <a:gs pos="79000">
                      <a:srgbClr val="72A376">
                        <a:tint val="52000"/>
                        <a:satMod val="300000"/>
                      </a:srgbClr>
                    </a:gs>
                    <a:gs pos="100000">
                      <a:srgbClr val="72A376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Faktor-faktor yang Mempengaruhi Jaringan SC</a:t>
            </a:r>
            <a:endParaRPr lang="en-US" sz="3200" b="1" spc="0" dirty="0">
              <a:ln w="10541" cmpd="sng">
                <a:solidFill>
                  <a:srgbClr val="72A376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72A376">
                      <a:tint val="40000"/>
                      <a:satMod val="250000"/>
                    </a:srgbClr>
                  </a:gs>
                  <a:gs pos="9000">
                    <a:srgbClr val="72A376">
                      <a:tint val="52000"/>
                      <a:satMod val="300000"/>
                    </a:srgbClr>
                  </a:gs>
                  <a:gs pos="50000">
                    <a:srgbClr val="72A376">
                      <a:shade val="20000"/>
                      <a:satMod val="300000"/>
                    </a:srgbClr>
                  </a:gs>
                  <a:gs pos="79000">
                    <a:srgbClr val="72A376">
                      <a:tint val="52000"/>
                      <a:satMod val="300000"/>
                    </a:srgbClr>
                  </a:gs>
                  <a:gs pos="100000">
                    <a:srgbClr val="72A376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06332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2119256"/>
            <a:ext cx="8568952" cy="4478096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1200"/>
              </a:spcBef>
              <a:buSzPct val="100000"/>
              <a:buFont typeface="+mj-lt"/>
              <a:buAutoNum type="arabicPeriod"/>
              <a:tabLst>
                <a:tab pos="352425" algn="l"/>
              </a:tabLst>
            </a:pPr>
            <a:r>
              <a:rPr lang="id-ID" sz="2800" b="1" dirty="0" smtClean="0">
                <a:solidFill>
                  <a:srgbClr val="0070C0"/>
                </a:solidFill>
              </a:rPr>
              <a:t>Faktor Ekonomi Makro</a:t>
            </a:r>
            <a:endParaRPr lang="id-ID" dirty="0"/>
          </a:p>
          <a:p>
            <a:pPr marL="979488" indent="-352425">
              <a:spcBef>
                <a:spcPts val="1200"/>
              </a:spcBef>
              <a:buSzPct val="100000"/>
              <a:tabLst>
                <a:tab pos="352425" algn="l"/>
              </a:tabLst>
            </a:pPr>
            <a:r>
              <a:rPr lang="id-ID" dirty="0" smtClean="0"/>
              <a:t>Meliputi: pajak</a:t>
            </a:r>
            <a:r>
              <a:rPr lang="id-ID" dirty="0"/>
              <a:t>, bea cukai, tingkat kurs, dan faktor ekonomi lainnya yang tidak ada dalam diri perusahaan tersebut. </a:t>
            </a:r>
            <a:endParaRPr lang="id-ID" dirty="0" smtClean="0"/>
          </a:p>
          <a:p>
            <a:pPr marL="979488" indent="-352425">
              <a:spcBef>
                <a:spcPts val="1200"/>
              </a:spcBef>
            </a:pPr>
            <a:r>
              <a:rPr lang="id-ID" dirty="0" smtClean="0"/>
              <a:t>Faktor </a:t>
            </a:r>
            <a:r>
              <a:rPr lang="id-ID" dirty="0"/>
              <a:t>ini memiliki dampak yang signifikan terhadap kesuksesan atau kegagalan dari jaringan rantai pasokan.</a:t>
            </a:r>
            <a:br>
              <a:rPr lang="id-ID" dirty="0"/>
            </a:br>
            <a:endParaRPr lang="id-ID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87624" y="332656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id-ID" sz="3200" b="1" spc="0" dirty="0" smtClean="0">
                <a:ln w="10541" cmpd="sng">
                  <a:solidFill>
                    <a:srgbClr val="72A37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72A376">
                        <a:tint val="40000"/>
                        <a:satMod val="250000"/>
                      </a:srgbClr>
                    </a:gs>
                    <a:gs pos="9000">
                      <a:srgbClr val="72A376">
                        <a:tint val="52000"/>
                        <a:satMod val="300000"/>
                      </a:srgbClr>
                    </a:gs>
                    <a:gs pos="50000">
                      <a:srgbClr val="72A376">
                        <a:shade val="20000"/>
                        <a:satMod val="300000"/>
                      </a:srgbClr>
                    </a:gs>
                    <a:gs pos="79000">
                      <a:srgbClr val="72A376">
                        <a:tint val="52000"/>
                        <a:satMod val="300000"/>
                      </a:srgbClr>
                    </a:gs>
                    <a:gs pos="100000">
                      <a:srgbClr val="72A376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Faktor-faktor yang Mempengaruhi Jaringan SC</a:t>
            </a:r>
            <a:endParaRPr lang="en-US" sz="3200" b="1" spc="0" dirty="0">
              <a:ln w="10541" cmpd="sng">
                <a:solidFill>
                  <a:srgbClr val="72A376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72A376">
                      <a:tint val="40000"/>
                      <a:satMod val="250000"/>
                    </a:srgbClr>
                  </a:gs>
                  <a:gs pos="9000">
                    <a:srgbClr val="72A376">
                      <a:tint val="52000"/>
                      <a:satMod val="300000"/>
                    </a:srgbClr>
                  </a:gs>
                  <a:gs pos="50000">
                    <a:srgbClr val="72A376">
                      <a:shade val="20000"/>
                      <a:satMod val="300000"/>
                    </a:srgbClr>
                  </a:gs>
                  <a:gs pos="79000">
                    <a:srgbClr val="72A376">
                      <a:tint val="52000"/>
                      <a:satMod val="300000"/>
                    </a:srgbClr>
                  </a:gs>
                  <a:gs pos="100000">
                    <a:srgbClr val="72A376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14978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1535141"/>
            <a:ext cx="8568952" cy="4896544"/>
          </a:xfrm>
        </p:spPr>
        <p:txBody>
          <a:bodyPr>
            <a:noAutofit/>
          </a:bodyPr>
          <a:lstStyle/>
          <a:p>
            <a:pPr marL="457200" indent="-457200">
              <a:lnSpc>
                <a:spcPct val="120000"/>
              </a:lnSpc>
              <a:spcBef>
                <a:spcPts val="1200"/>
              </a:spcBef>
              <a:buSzPct val="100000"/>
              <a:buFont typeface="+mj-lt"/>
              <a:buAutoNum type="arabicPeriod" startAt="2"/>
            </a:pPr>
            <a:r>
              <a:rPr lang="id-ID" sz="2800" b="1" dirty="0" smtClean="0">
                <a:solidFill>
                  <a:srgbClr val="0070C0"/>
                </a:solidFill>
              </a:rPr>
              <a:t>Faktor Sosial Politik</a:t>
            </a:r>
          </a:p>
          <a:p>
            <a:pPr marL="901700" indent="-274638">
              <a:spcBef>
                <a:spcPts val="1200"/>
              </a:spcBef>
              <a:buSzPct val="100000"/>
            </a:pPr>
            <a:r>
              <a:rPr lang="id-ID" dirty="0" smtClean="0"/>
              <a:t>Meliputi : kultur </a:t>
            </a:r>
            <a:r>
              <a:rPr lang="id-ID" dirty="0"/>
              <a:t>masyarakat, </a:t>
            </a:r>
            <a:r>
              <a:rPr lang="id-ID" dirty="0" smtClean="0"/>
              <a:t>tingkat </a:t>
            </a:r>
            <a:r>
              <a:rPr lang="fi-FI" dirty="0" smtClean="0"/>
              <a:t>penerimaan </a:t>
            </a:r>
            <a:r>
              <a:rPr lang="fi-FI" dirty="0"/>
              <a:t>mereka terhadap kehadiran investasi </a:t>
            </a:r>
            <a:r>
              <a:rPr lang="fi-FI" dirty="0" smtClean="0"/>
              <a:t>asing,</a:t>
            </a:r>
            <a:r>
              <a:rPr lang="id-ID" dirty="0" smtClean="0"/>
              <a:t> ketersediaan </a:t>
            </a:r>
            <a:r>
              <a:rPr lang="id-ID" dirty="0"/>
              <a:t>tenaga kerja yang dibutuhkan, </a:t>
            </a:r>
            <a:r>
              <a:rPr lang="id-ID" dirty="0" smtClean="0"/>
              <a:t>peraturan ketenagakerjaan </a:t>
            </a:r>
            <a:r>
              <a:rPr lang="id-ID" dirty="0"/>
              <a:t>dan kebijakan pemerintah lainnya</a:t>
            </a:r>
            <a:r>
              <a:rPr lang="id-ID" dirty="0" smtClean="0"/>
              <a:t>.</a:t>
            </a:r>
          </a:p>
          <a:p>
            <a:pPr marL="901700" indent="-274638">
              <a:spcBef>
                <a:spcPts val="1200"/>
              </a:spcBef>
            </a:pPr>
            <a:r>
              <a:rPr lang="id-ID" dirty="0" smtClean="0"/>
              <a:t>Stabilitas </a:t>
            </a:r>
            <a:r>
              <a:rPr lang="id-ID" dirty="0"/>
              <a:t>politik dalam suatu negara merupakan hal yang sangat dipertimbangkan karena memiliki dampak yang signifikan terhadap peranan dalam pilihan lokasi. </a:t>
            </a:r>
            <a:endParaRPr lang="id-ID" dirty="0" smtClean="0"/>
          </a:p>
          <a:p>
            <a:pPr marL="901700" indent="-274638">
              <a:spcBef>
                <a:spcPts val="1200"/>
              </a:spcBef>
            </a:pPr>
            <a:r>
              <a:rPr lang="id-ID" dirty="0" smtClean="0"/>
              <a:t>Perusahaan </a:t>
            </a:r>
            <a:r>
              <a:rPr lang="id-ID" dirty="0"/>
              <a:t>lebih memilih untuk menempatkan fasilitas pada lokasi atau Negara yang memiliki tingkat stabilitas yang memberikan kejelasan dalam hal aturan-aturan perdagangan dan kepemilikan.</a:t>
            </a:r>
            <a:br>
              <a:rPr lang="id-ID" dirty="0"/>
            </a:br>
            <a:r>
              <a:rPr lang="id-ID" sz="2000" dirty="0"/>
              <a:t/>
            </a:r>
            <a:br>
              <a:rPr lang="id-ID" sz="2000" dirty="0"/>
            </a:br>
            <a:endParaRPr lang="id-ID" sz="20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87624" y="332656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id-ID" sz="3200" b="1" spc="0" smtClean="0">
                <a:ln w="10541" cmpd="sng">
                  <a:solidFill>
                    <a:srgbClr val="72A37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72A376">
                        <a:tint val="40000"/>
                        <a:satMod val="250000"/>
                      </a:srgbClr>
                    </a:gs>
                    <a:gs pos="9000">
                      <a:srgbClr val="72A376">
                        <a:tint val="52000"/>
                        <a:satMod val="300000"/>
                      </a:srgbClr>
                    </a:gs>
                    <a:gs pos="50000">
                      <a:srgbClr val="72A376">
                        <a:shade val="20000"/>
                        <a:satMod val="300000"/>
                      </a:srgbClr>
                    </a:gs>
                    <a:gs pos="79000">
                      <a:srgbClr val="72A376">
                        <a:tint val="52000"/>
                        <a:satMod val="300000"/>
                      </a:srgbClr>
                    </a:gs>
                    <a:gs pos="100000">
                      <a:srgbClr val="72A376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Faktor-faktor yang Mempengaruhi Jaringan SC</a:t>
            </a:r>
            <a:endParaRPr lang="en-US" sz="3200" b="1" spc="0" dirty="0">
              <a:ln w="10541" cmpd="sng">
                <a:solidFill>
                  <a:srgbClr val="72A376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72A376">
                      <a:tint val="40000"/>
                      <a:satMod val="250000"/>
                    </a:srgbClr>
                  </a:gs>
                  <a:gs pos="9000">
                    <a:srgbClr val="72A376">
                      <a:tint val="52000"/>
                      <a:satMod val="300000"/>
                    </a:srgbClr>
                  </a:gs>
                  <a:gs pos="50000">
                    <a:srgbClr val="72A376">
                      <a:shade val="20000"/>
                      <a:satMod val="300000"/>
                    </a:srgbClr>
                  </a:gs>
                  <a:gs pos="79000">
                    <a:srgbClr val="72A376">
                      <a:tint val="52000"/>
                      <a:satMod val="300000"/>
                    </a:srgbClr>
                  </a:gs>
                  <a:gs pos="100000">
                    <a:srgbClr val="72A376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60756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1700808"/>
            <a:ext cx="8568952" cy="5157192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200"/>
              </a:spcBef>
              <a:buSzPct val="100000"/>
              <a:buFont typeface="+mj-lt"/>
              <a:buAutoNum type="arabicPeriod" startAt="3"/>
            </a:pPr>
            <a:r>
              <a:rPr lang="id-ID" sz="2600" b="1" dirty="0" smtClean="0">
                <a:solidFill>
                  <a:srgbClr val="0070C0"/>
                </a:solidFill>
              </a:rPr>
              <a:t>Faktor Teknologi</a:t>
            </a:r>
          </a:p>
          <a:p>
            <a:pPr marL="901700" indent="-366713">
              <a:spcBef>
                <a:spcPts val="1200"/>
              </a:spcBef>
              <a:buSzPct val="100000"/>
              <a:tabLst>
                <a:tab pos="719138" algn="l"/>
              </a:tabLst>
            </a:pPr>
            <a:r>
              <a:rPr lang="id-ID" dirty="0" smtClean="0"/>
              <a:t>Karakteristik </a:t>
            </a:r>
            <a:r>
              <a:rPr lang="id-ID" dirty="0"/>
              <a:t>yang terdapat pada </a:t>
            </a:r>
            <a:r>
              <a:rPr lang="id-ID" dirty="0" smtClean="0"/>
              <a:t>teknologi </a:t>
            </a:r>
            <a:r>
              <a:rPr lang="id-ID" dirty="0"/>
              <a:t>produksi memiliki dampak yang signifikan terhadap keputusan jaringan desain. </a:t>
            </a:r>
            <a:endParaRPr lang="id-ID" dirty="0" smtClean="0"/>
          </a:p>
          <a:p>
            <a:pPr marL="901700" indent="-366713">
              <a:spcBef>
                <a:spcPts val="1200"/>
              </a:spcBef>
              <a:buSzPct val="100000"/>
              <a:tabLst>
                <a:tab pos="719138" algn="l"/>
              </a:tabLst>
            </a:pPr>
            <a:r>
              <a:rPr lang="id-ID" dirty="0" smtClean="0"/>
              <a:t>Fasilitas-fasilitas lokal dipersiapkan, </a:t>
            </a:r>
            <a:r>
              <a:rPr lang="id-ID" dirty="0"/>
              <a:t>karena </a:t>
            </a:r>
            <a:r>
              <a:rPr lang="id-ID" dirty="0" smtClean="0"/>
              <a:t>akan </a:t>
            </a:r>
            <a:r>
              <a:rPr lang="id-ID" dirty="0"/>
              <a:t>membantu biaya transportasi yang lebih rendah. </a:t>
            </a:r>
            <a:endParaRPr lang="id-ID" dirty="0" smtClean="0"/>
          </a:p>
          <a:p>
            <a:pPr marL="901700" indent="-366713">
              <a:spcBef>
                <a:spcPts val="1200"/>
              </a:spcBef>
              <a:buSzPct val="100000"/>
              <a:tabLst>
                <a:tab pos="719138" algn="l"/>
              </a:tabLst>
            </a:pPr>
            <a:r>
              <a:rPr lang="id-ID" dirty="0" smtClean="0"/>
              <a:t>Fleksibilitas </a:t>
            </a:r>
            <a:r>
              <a:rPr lang="id-ID" dirty="0"/>
              <a:t>dalam </a:t>
            </a:r>
            <a:r>
              <a:rPr lang="id-ID" dirty="0" smtClean="0"/>
              <a:t>teknologi </a:t>
            </a:r>
            <a:r>
              <a:rPr lang="id-ID" dirty="0"/>
              <a:t>produksi berdampak </a:t>
            </a:r>
            <a:r>
              <a:rPr lang="id-ID" dirty="0" smtClean="0"/>
              <a:t>pada </a:t>
            </a:r>
            <a:r>
              <a:rPr lang="id-ID" dirty="0"/>
              <a:t>tingkat konsolidasi yang dapat dicapai oleh jaringan.</a:t>
            </a:r>
            <a:br>
              <a:rPr lang="id-ID" dirty="0"/>
            </a:br>
            <a:endParaRPr lang="id-ID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87624" y="332656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id-ID" sz="3200" b="1" spc="0" smtClean="0">
                <a:ln w="10541" cmpd="sng">
                  <a:solidFill>
                    <a:srgbClr val="72A37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72A376">
                        <a:tint val="40000"/>
                        <a:satMod val="250000"/>
                      </a:srgbClr>
                    </a:gs>
                    <a:gs pos="9000">
                      <a:srgbClr val="72A376">
                        <a:tint val="52000"/>
                        <a:satMod val="300000"/>
                      </a:srgbClr>
                    </a:gs>
                    <a:gs pos="50000">
                      <a:srgbClr val="72A376">
                        <a:shade val="20000"/>
                        <a:satMod val="300000"/>
                      </a:srgbClr>
                    </a:gs>
                    <a:gs pos="79000">
                      <a:srgbClr val="72A376">
                        <a:tint val="52000"/>
                        <a:satMod val="300000"/>
                      </a:srgbClr>
                    </a:gs>
                    <a:gs pos="100000">
                      <a:srgbClr val="72A376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Faktor-faktor yang Mempengaruhi Jaringan SC</a:t>
            </a:r>
            <a:endParaRPr lang="en-US" sz="3200" b="1" spc="0" dirty="0">
              <a:ln w="10541" cmpd="sng">
                <a:solidFill>
                  <a:srgbClr val="72A376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72A376">
                      <a:tint val="40000"/>
                      <a:satMod val="250000"/>
                    </a:srgbClr>
                  </a:gs>
                  <a:gs pos="9000">
                    <a:srgbClr val="72A376">
                      <a:tint val="52000"/>
                      <a:satMod val="300000"/>
                    </a:srgbClr>
                  </a:gs>
                  <a:gs pos="50000">
                    <a:srgbClr val="72A376">
                      <a:shade val="20000"/>
                      <a:satMod val="300000"/>
                    </a:srgbClr>
                  </a:gs>
                  <a:gs pos="79000">
                    <a:srgbClr val="72A376">
                      <a:tint val="52000"/>
                      <a:satMod val="300000"/>
                    </a:srgbClr>
                  </a:gs>
                  <a:gs pos="100000">
                    <a:srgbClr val="72A376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73112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1988840"/>
            <a:ext cx="8568952" cy="486916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200"/>
              </a:spcBef>
              <a:buSzPct val="100000"/>
              <a:buFont typeface="+mj-lt"/>
              <a:buAutoNum type="arabicPeriod" startAt="4"/>
            </a:pPr>
            <a:r>
              <a:rPr lang="id-ID" sz="2600" b="1" dirty="0" smtClean="0">
                <a:solidFill>
                  <a:srgbClr val="0070C0"/>
                </a:solidFill>
              </a:rPr>
              <a:t>Faktor Keamanan</a:t>
            </a:r>
          </a:p>
          <a:p>
            <a:pPr marL="1071563" indent="-444500">
              <a:spcBef>
                <a:spcPts val="1200"/>
              </a:spcBef>
            </a:pPr>
            <a:r>
              <a:rPr lang="id-ID" dirty="0"/>
              <a:t>Faktor </a:t>
            </a:r>
            <a:r>
              <a:rPr lang="id-ID" dirty="0" smtClean="0"/>
              <a:t>keamanan menentukan </a:t>
            </a:r>
            <a:r>
              <a:rPr lang="id-ID" dirty="0"/>
              <a:t>apakah </a:t>
            </a:r>
            <a:r>
              <a:rPr lang="id-ID" dirty="0" smtClean="0"/>
              <a:t>suatu negara </a:t>
            </a:r>
            <a:r>
              <a:rPr lang="id-ID" dirty="0"/>
              <a:t>atau wilayah cukup menarik untuk dijadikan </a:t>
            </a:r>
            <a:r>
              <a:rPr lang="id-ID" dirty="0" smtClean="0"/>
              <a:t>tempat operasi </a:t>
            </a:r>
            <a:r>
              <a:rPr lang="id-ID" dirty="0"/>
              <a:t>atau </a:t>
            </a:r>
            <a:r>
              <a:rPr lang="id-ID" dirty="0" smtClean="0"/>
              <a:t>tempat </a:t>
            </a:r>
            <a:r>
              <a:rPr lang="id-ID" dirty="0"/>
              <a:t>untuk mendapatkan input (seperti </a:t>
            </a:r>
            <a:r>
              <a:rPr lang="id-ID" dirty="0" smtClean="0"/>
              <a:t>bahan baku</a:t>
            </a:r>
            <a:r>
              <a:rPr lang="id-ID" dirty="0"/>
              <a:t>) bagi suatu </a:t>
            </a:r>
            <a:r>
              <a:rPr lang="id-ID" i="1" dirty="0"/>
              <a:t>supply chain</a:t>
            </a:r>
            <a:r>
              <a:rPr lang="id-ID" dirty="0"/>
              <a:t>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87624" y="332656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id-ID" sz="3200" b="1" spc="0" smtClean="0">
                <a:ln w="10541" cmpd="sng">
                  <a:solidFill>
                    <a:srgbClr val="72A37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72A376">
                        <a:tint val="40000"/>
                        <a:satMod val="250000"/>
                      </a:srgbClr>
                    </a:gs>
                    <a:gs pos="9000">
                      <a:srgbClr val="72A376">
                        <a:tint val="52000"/>
                        <a:satMod val="300000"/>
                      </a:srgbClr>
                    </a:gs>
                    <a:gs pos="50000">
                      <a:srgbClr val="72A376">
                        <a:shade val="20000"/>
                        <a:satMod val="300000"/>
                      </a:srgbClr>
                    </a:gs>
                    <a:gs pos="79000">
                      <a:srgbClr val="72A376">
                        <a:tint val="52000"/>
                        <a:satMod val="300000"/>
                      </a:srgbClr>
                    </a:gs>
                    <a:gs pos="100000">
                      <a:srgbClr val="72A376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Faktor-faktor yang Mempengaruhi Jaringan SC</a:t>
            </a:r>
            <a:endParaRPr lang="en-US" sz="3200" b="1" spc="0" dirty="0">
              <a:ln w="10541" cmpd="sng">
                <a:solidFill>
                  <a:srgbClr val="72A376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72A376">
                      <a:tint val="40000"/>
                      <a:satMod val="250000"/>
                    </a:srgbClr>
                  </a:gs>
                  <a:gs pos="9000">
                    <a:srgbClr val="72A376">
                      <a:tint val="52000"/>
                      <a:satMod val="300000"/>
                    </a:srgbClr>
                  </a:gs>
                  <a:gs pos="50000">
                    <a:srgbClr val="72A376">
                      <a:shade val="20000"/>
                      <a:satMod val="300000"/>
                    </a:srgbClr>
                  </a:gs>
                  <a:gs pos="79000">
                    <a:srgbClr val="72A376">
                      <a:tint val="52000"/>
                      <a:satMod val="300000"/>
                    </a:srgbClr>
                  </a:gs>
                  <a:gs pos="100000">
                    <a:srgbClr val="72A376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90567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260648"/>
            <a:ext cx="6965245" cy="1202485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id-ID" sz="36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Pendahuluan</a:t>
            </a:r>
            <a:endParaRPr lang="en-US" sz="3600" b="1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5040560"/>
          </a:xfrm>
        </p:spPr>
        <p:txBody>
          <a:bodyPr>
            <a:normAutofit/>
          </a:bodyPr>
          <a:lstStyle/>
          <a:p>
            <a:pPr marL="352425" indent="-352425">
              <a:lnSpc>
                <a:spcPct val="120000"/>
              </a:lnSpc>
              <a:spcBef>
                <a:spcPts val="1200"/>
              </a:spcBef>
            </a:pPr>
            <a:r>
              <a:rPr lang="id-ID" sz="2800" dirty="0"/>
              <a:t>Perancangan jaringan </a:t>
            </a:r>
            <a:r>
              <a:rPr lang="id-ID" sz="2800" dirty="0" smtClean="0"/>
              <a:t>SC merupakan kegiatan paling penting </a:t>
            </a:r>
            <a:r>
              <a:rPr lang="id-ID" sz="2800" dirty="0"/>
              <a:t>yang harus dilakukan pada </a:t>
            </a:r>
            <a:r>
              <a:rPr lang="id-ID" sz="2800" dirty="0" smtClean="0"/>
              <a:t>SCM</a:t>
            </a:r>
            <a:endParaRPr lang="id-ID" sz="2800" dirty="0"/>
          </a:p>
          <a:p>
            <a:pPr marL="352425" indent="-352425">
              <a:lnSpc>
                <a:spcPct val="120000"/>
              </a:lnSpc>
              <a:spcBef>
                <a:spcPts val="1200"/>
              </a:spcBef>
            </a:pPr>
            <a:r>
              <a:rPr lang="id-ID" sz="2800" dirty="0" smtClean="0"/>
              <a:t>Implementasi </a:t>
            </a:r>
            <a:r>
              <a:rPr lang="id-ID" sz="2800" dirty="0"/>
              <a:t>strategi </a:t>
            </a:r>
            <a:r>
              <a:rPr lang="id-ID" sz="2800" dirty="0" smtClean="0"/>
              <a:t>SC hanya </a:t>
            </a:r>
            <a:r>
              <a:rPr lang="id-ID" sz="2800" dirty="0"/>
              <a:t>bisa </a:t>
            </a:r>
            <a:r>
              <a:rPr lang="id-ID" sz="2800" dirty="0" smtClean="0"/>
              <a:t>berlangsung secara </a:t>
            </a:r>
            <a:r>
              <a:rPr lang="id-ID" sz="2800" dirty="0"/>
              <a:t>efektif apabila </a:t>
            </a:r>
            <a:r>
              <a:rPr lang="id-ID" sz="2800" dirty="0" smtClean="0"/>
              <a:t>SC memiliki </a:t>
            </a:r>
            <a:r>
              <a:rPr lang="id-ID" sz="2800" dirty="0"/>
              <a:t>jaringan </a:t>
            </a:r>
            <a:r>
              <a:rPr lang="id-ID" sz="2800" dirty="0" smtClean="0"/>
              <a:t>dengan konfigurasi </a:t>
            </a:r>
            <a:r>
              <a:rPr lang="id-ID" sz="2800" dirty="0"/>
              <a:t>yang sesuai.</a:t>
            </a:r>
          </a:p>
          <a:p>
            <a:pPr marL="352425" indent="-352425">
              <a:lnSpc>
                <a:spcPct val="120000"/>
              </a:lnSpc>
              <a:spcBef>
                <a:spcPts val="1200"/>
              </a:spcBef>
            </a:pPr>
            <a:r>
              <a:rPr lang="id-ID" sz="2800" dirty="0" smtClean="0"/>
              <a:t>Struktur jaringan menentukan SC</a:t>
            </a:r>
            <a:r>
              <a:rPr lang="id-ID" sz="2800" i="1" dirty="0" smtClean="0"/>
              <a:t> </a:t>
            </a:r>
            <a:r>
              <a:rPr lang="id-ID" sz="2800" dirty="0"/>
              <a:t>yang </a:t>
            </a:r>
            <a:r>
              <a:rPr lang="id-ID" sz="2800" dirty="0" smtClean="0"/>
              <a:t>responsif / efisien</a:t>
            </a:r>
            <a:r>
              <a:rPr lang="id-ID" sz="2800" dirty="0" smtClean="0"/>
              <a:t>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30378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260648"/>
            <a:ext cx="6965245" cy="1202485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id-ID" sz="36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Pendahuluan</a:t>
            </a:r>
            <a:endParaRPr lang="en-US" sz="3600" b="1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504056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id-ID" dirty="0"/>
              <a:t>Dasar keputusan strategis dari </a:t>
            </a:r>
            <a:r>
              <a:rPr lang="id-ID" dirty="0" smtClean="0"/>
              <a:t>SC</a:t>
            </a:r>
            <a:r>
              <a:rPr lang="id-ID" i="1" dirty="0" smtClean="0"/>
              <a:t> </a:t>
            </a:r>
            <a:r>
              <a:rPr lang="id-ID" dirty="0" smtClean="0"/>
              <a:t> :</a:t>
            </a:r>
          </a:p>
          <a:p>
            <a:pPr lvl="1">
              <a:spcBef>
                <a:spcPts val="1200"/>
              </a:spcBef>
            </a:pPr>
            <a:r>
              <a:rPr lang="id-ID" sz="2400" dirty="0" smtClean="0"/>
              <a:t>Keputusan </a:t>
            </a:r>
            <a:r>
              <a:rPr lang="id-ID" sz="2400" dirty="0"/>
              <a:t>tentang </a:t>
            </a:r>
            <a:r>
              <a:rPr lang="id-ID" sz="2400" dirty="0" smtClean="0"/>
              <a:t>lokasi, </a:t>
            </a:r>
            <a:r>
              <a:rPr lang="id-ID" sz="2400" dirty="0"/>
              <a:t>fasilitas produksi </a:t>
            </a:r>
            <a:r>
              <a:rPr lang="id-ID" sz="2400" dirty="0" smtClean="0"/>
              <a:t>&amp; gudang, keputusan pembelian</a:t>
            </a:r>
            <a:r>
              <a:rPr lang="id-ID" sz="2400" dirty="0"/>
              <a:t>.</a:t>
            </a:r>
          </a:p>
          <a:p>
            <a:pPr lvl="1">
              <a:spcBef>
                <a:spcPts val="1200"/>
              </a:spcBef>
            </a:pPr>
            <a:r>
              <a:rPr lang="id-ID" sz="2400" dirty="0" smtClean="0"/>
              <a:t>Keputusan </a:t>
            </a:r>
            <a:r>
              <a:rPr lang="id-ID" sz="2400" i="1" dirty="0"/>
              <a:t>outsourcing</a:t>
            </a:r>
            <a:r>
              <a:rPr lang="id-ID" sz="2400" dirty="0"/>
              <a:t>, yakni akan </a:t>
            </a:r>
            <a:r>
              <a:rPr lang="id-ID" sz="2400" dirty="0" smtClean="0"/>
              <a:t>mengerjakan sendiri </a:t>
            </a:r>
            <a:r>
              <a:rPr lang="id-ID" sz="2400" dirty="0"/>
              <a:t>suatu kegiatan tertentu atau mensubkontrakkan ke </a:t>
            </a:r>
            <a:r>
              <a:rPr lang="id-ID" sz="2400" dirty="0" smtClean="0"/>
              <a:t>pihak lain</a:t>
            </a:r>
            <a:r>
              <a:rPr lang="id-ID" sz="2400" dirty="0"/>
              <a:t>.</a:t>
            </a:r>
          </a:p>
          <a:p>
            <a:pPr lvl="1">
              <a:spcBef>
                <a:spcPts val="1200"/>
              </a:spcBef>
            </a:pPr>
            <a:r>
              <a:rPr lang="id-ID" sz="2400" dirty="0" smtClean="0"/>
              <a:t>Keputusan </a:t>
            </a:r>
            <a:r>
              <a:rPr lang="id-ID" sz="2400" dirty="0"/>
              <a:t>tentang aliran produk atau barang </a:t>
            </a:r>
            <a:r>
              <a:rPr lang="id-ID" sz="2400" dirty="0" smtClean="0"/>
              <a:t>pada fasilitas-fasilitas </a:t>
            </a:r>
            <a:r>
              <a:rPr lang="id-ID" sz="2400" dirty="0"/>
              <a:t>fisik tersebut. </a:t>
            </a:r>
            <a:endParaRPr lang="id-ID" sz="2400" dirty="0" smtClean="0"/>
          </a:p>
          <a:p>
            <a:pPr>
              <a:spcBef>
                <a:spcPts val="1200"/>
              </a:spcBef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7886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260648"/>
            <a:ext cx="6965245" cy="1202485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id-ID" sz="36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Pendahuluan</a:t>
            </a:r>
            <a:endParaRPr lang="en-US" sz="3600" b="1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5040560"/>
          </a:xfrm>
        </p:spPr>
        <p:txBody>
          <a:bodyPr>
            <a:noAutofit/>
          </a:bodyPr>
          <a:lstStyle/>
          <a:p>
            <a:pPr marL="352425" indent="-352425">
              <a:spcBef>
                <a:spcPts val="1200"/>
              </a:spcBef>
              <a:tabLst>
                <a:tab pos="352425" algn="l"/>
              </a:tabLst>
            </a:pPr>
            <a:r>
              <a:rPr lang="id-ID" dirty="0"/>
              <a:t>Fenomena </a:t>
            </a:r>
            <a:r>
              <a:rPr lang="id-ID" dirty="0" smtClean="0"/>
              <a:t>SC banyak </a:t>
            </a:r>
            <a:r>
              <a:rPr lang="id-ID" dirty="0"/>
              <a:t>berubah dari </a:t>
            </a:r>
            <a:r>
              <a:rPr lang="id-ID" dirty="0">
                <a:solidFill>
                  <a:srgbClr val="C00000"/>
                </a:solidFill>
              </a:rPr>
              <a:t>model </a:t>
            </a:r>
            <a:r>
              <a:rPr lang="id-ID" dirty="0" smtClean="0">
                <a:solidFill>
                  <a:srgbClr val="C00000"/>
                </a:solidFill>
              </a:rPr>
              <a:t>integrasi vertikal </a:t>
            </a:r>
            <a:r>
              <a:rPr lang="id-ID" dirty="0"/>
              <a:t>ke </a:t>
            </a:r>
            <a:r>
              <a:rPr lang="id-ID" dirty="0">
                <a:solidFill>
                  <a:srgbClr val="C00000"/>
                </a:solidFill>
              </a:rPr>
              <a:t>model </a:t>
            </a:r>
            <a:r>
              <a:rPr lang="id-ID" i="1" dirty="0" smtClean="0">
                <a:solidFill>
                  <a:srgbClr val="C00000"/>
                </a:solidFill>
              </a:rPr>
              <a:t>outsourcing</a:t>
            </a:r>
            <a:r>
              <a:rPr lang="id-ID" i="1" dirty="0" smtClean="0"/>
              <a:t> </a:t>
            </a:r>
            <a:r>
              <a:rPr lang="id-ID" dirty="0"/>
              <a:t>ke pihak ketiga.</a:t>
            </a:r>
          </a:p>
          <a:p>
            <a:pPr marL="352425" indent="-352425">
              <a:spcBef>
                <a:spcPts val="1200"/>
              </a:spcBef>
              <a:tabLst>
                <a:tab pos="352425" algn="l"/>
              </a:tabLst>
            </a:pPr>
            <a:r>
              <a:rPr lang="id-ID" dirty="0" smtClean="0"/>
              <a:t>Jaringan </a:t>
            </a:r>
            <a:r>
              <a:rPr lang="id-ID" dirty="0" smtClean="0"/>
              <a:t>SC tidak hanya terbatas </a:t>
            </a:r>
            <a:r>
              <a:rPr lang="id-ID" dirty="0"/>
              <a:t>pada fasilitas-fasilitas yang dimiliki oleh satu </a:t>
            </a:r>
            <a:r>
              <a:rPr lang="id-ID" dirty="0" smtClean="0"/>
              <a:t>organisasi, tetapi </a:t>
            </a:r>
            <a:r>
              <a:rPr lang="id-ID" dirty="0"/>
              <a:t>melingkupi semua fasilitas dimana </a:t>
            </a:r>
            <a:r>
              <a:rPr lang="id-ID" dirty="0" smtClean="0"/>
              <a:t>proses SC </a:t>
            </a:r>
            <a:r>
              <a:rPr lang="fi-FI" dirty="0" smtClean="0"/>
              <a:t>secara </a:t>
            </a:r>
            <a:r>
              <a:rPr lang="fi-FI" dirty="0"/>
              <a:t>keseluruhan </a:t>
            </a:r>
            <a:r>
              <a:rPr lang="fi-FI" dirty="0" smtClean="0"/>
              <a:t>dilaksanakan</a:t>
            </a:r>
            <a:r>
              <a:rPr lang="id-ID" dirty="0" smtClean="0"/>
              <a:t>, </a:t>
            </a:r>
            <a:r>
              <a:rPr lang="fi-FI" dirty="0" smtClean="0"/>
              <a:t>mulai </a:t>
            </a:r>
            <a:r>
              <a:rPr lang="fi-FI" dirty="0"/>
              <a:t>dari </a:t>
            </a:r>
            <a:r>
              <a:rPr lang="fi-FI" dirty="0" smtClean="0"/>
              <a:t>ekstraksi</a:t>
            </a:r>
            <a:r>
              <a:rPr lang="id-ID" dirty="0" smtClean="0"/>
              <a:t> </a:t>
            </a:r>
            <a:r>
              <a:rPr lang="sv-SE" dirty="0" smtClean="0"/>
              <a:t>bahan </a:t>
            </a:r>
            <a:r>
              <a:rPr lang="sv-SE" dirty="0"/>
              <a:t>baku hingga produk sampai ke tangan konsumen.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7119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8440901" cy="1202485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id-ID" sz="36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Trade Off dalam Merancang Jaringan SC</a:t>
            </a:r>
            <a:endParaRPr lang="en-US" sz="3600" b="1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5085184"/>
          </a:xfrm>
        </p:spPr>
        <p:txBody>
          <a:bodyPr>
            <a:normAutofit/>
          </a:bodyPr>
          <a:lstStyle/>
          <a:p>
            <a:pPr marL="352425" indent="-352425">
              <a:lnSpc>
                <a:spcPct val="120000"/>
              </a:lnSpc>
              <a:spcBef>
                <a:spcPts val="1200"/>
              </a:spcBef>
            </a:pPr>
            <a:r>
              <a:rPr lang="id-ID" sz="3100" dirty="0" smtClean="0"/>
              <a:t>Pertimbangan </a:t>
            </a:r>
            <a:r>
              <a:rPr lang="id-ID" sz="3100" dirty="0"/>
              <a:t>strategi </a:t>
            </a:r>
            <a:r>
              <a:rPr lang="id-ID" sz="3100" dirty="0" smtClean="0"/>
              <a:t>SC dan </a:t>
            </a:r>
            <a:r>
              <a:rPr lang="id-ID" sz="3100" dirty="0"/>
              <a:t>pertimbangan </a:t>
            </a:r>
            <a:r>
              <a:rPr lang="id-ID" sz="3100" dirty="0" smtClean="0"/>
              <a:t>lingkungan bisnis </a:t>
            </a:r>
            <a:r>
              <a:rPr lang="id-ID" sz="3100" dirty="0"/>
              <a:t>sama-sama penting dalam mengambil </a:t>
            </a:r>
            <a:r>
              <a:rPr lang="id-ID" sz="3100" dirty="0" smtClean="0"/>
              <a:t>keputusan untuk membuat konfigurasi jaringan SC.</a:t>
            </a:r>
            <a:endParaRPr lang="id-ID" sz="3100" dirty="0"/>
          </a:p>
          <a:p>
            <a:pPr marL="352425" indent="-352425">
              <a:lnSpc>
                <a:spcPct val="120000"/>
              </a:lnSpc>
              <a:spcBef>
                <a:spcPts val="1200"/>
              </a:spcBef>
            </a:pPr>
            <a:r>
              <a:rPr lang="it-IT" sz="3100" dirty="0" smtClean="0"/>
              <a:t>Dari </a:t>
            </a:r>
            <a:r>
              <a:rPr lang="it-IT" sz="3100" dirty="0"/>
              <a:t>sisi strategi </a:t>
            </a:r>
            <a:r>
              <a:rPr lang="id-ID" sz="3100" dirty="0" smtClean="0"/>
              <a:t>SC</a:t>
            </a:r>
            <a:r>
              <a:rPr lang="it-IT" sz="3100" dirty="0" smtClean="0"/>
              <a:t>, </a:t>
            </a:r>
            <a:r>
              <a:rPr lang="it-IT" sz="3100" dirty="0"/>
              <a:t>keputusan tentang </a:t>
            </a:r>
            <a:r>
              <a:rPr lang="it-IT" sz="3100" dirty="0" smtClean="0"/>
              <a:t>konfigurasi</a:t>
            </a:r>
            <a:r>
              <a:rPr lang="id-ID" sz="3100" dirty="0" smtClean="0"/>
              <a:t> sangat </a:t>
            </a:r>
            <a:r>
              <a:rPr lang="id-ID" sz="3100" dirty="0"/>
              <a:t>menentukan efektif tidaknya strategi yang ditetapkan</a:t>
            </a:r>
            <a:r>
              <a:rPr lang="id-ID" sz="3100" dirty="0" smtClean="0"/>
              <a:t>.</a:t>
            </a:r>
            <a:endParaRPr lang="id-ID" sz="3100" dirty="0"/>
          </a:p>
        </p:txBody>
      </p:sp>
    </p:spTree>
    <p:extLst>
      <p:ext uri="{BB962C8B-B14F-4D97-AF65-F5344CB8AC3E}">
        <p14:creationId xmlns:p14="http://schemas.microsoft.com/office/powerpoint/2010/main" val="68216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8440901" cy="1202485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id-ID" sz="36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Trade Off dalam Merancang Jaringan SC</a:t>
            </a:r>
            <a:endParaRPr lang="en-US" sz="3600" b="1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5085184"/>
          </a:xfrm>
        </p:spPr>
        <p:txBody>
          <a:bodyPr>
            <a:normAutofit/>
          </a:bodyPr>
          <a:lstStyle/>
          <a:p>
            <a:pPr marL="274638" indent="-274638">
              <a:spcBef>
                <a:spcPts val="1200"/>
              </a:spcBef>
            </a:pPr>
            <a:r>
              <a:rPr lang="id-ID" dirty="0"/>
              <a:t>Di sisi lain, </a:t>
            </a:r>
            <a:r>
              <a:rPr lang="id-ID" dirty="0" smtClean="0"/>
              <a:t>SC yang </a:t>
            </a:r>
            <a:r>
              <a:rPr lang="id-ID" dirty="0"/>
              <a:t>ingin berkompetisi atas dasar </a:t>
            </a:r>
            <a:r>
              <a:rPr lang="id-ID" dirty="0" smtClean="0"/>
              <a:t>harga, biasanya </a:t>
            </a:r>
            <a:r>
              <a:rPr lang="id-ID" dirty="0"/>
              <a:t>akan mencari tempat-tempat yang murah untuk </a:t>
            </a:r>
            <a:r>
              <a:rPr lang="id-ID" dirty="0" smtClean="0"/>
              <a:t>lokasi operasi</a:t>
            </a:r>
            <a:r>
              <a:rPr lang="id-ID" dirty="0"/>
              <a:t>, walaupun </a:t>
            </a:r>
            <a:r>
              <a:rPr lang="id-ID" dirty="0" smtClean="0"/>
              <a:t>harus </a:t>
            </a:r>
            <a:r>
              <a:rPr lang="id-ID" dirty="0"/>
              <a:t>mengirim bahan </a:t>
            </a:r>
            <a:r>
              <a:rPr lang="id-ID" dirty="0" smtClean="0"/>
              <a:t>baku maupun </a:t>
            </a:r>
            <a:r>
              <a:rPr lang="id-ID" dirty="0"/>
              <a:t>produk jadi pada jarak yang sangat jauh.</a:t>
            </a:r>
          </a:p>
          <a:p>
            <a:pPr marL="274638" indent="-274638">
              <a:spcBef>
                <a:spcPts val="1200"/>
              </a:spcBef>
            </a:pPr>
            <a:r>
              <a:rPr lang="id-ID" dirty="0" smtClean="0"/>
              <a:t>P</a:t>
            </a:r>
            <a:r>
              <a:rPr lang="fi-FI" dirty="0" smtClean="0"/>
              <a:t>erusahaan </a:t>
            </a:r>
            <a:r>
              <a:rPr lang="fi-FI" dirty="0"/>
              <a:t>yang menerapkan </a:t>
            </a:r>
            <a:r>
              <a:rPr lang="fi-FI" dirty="0" smtClean="0"/>
              <a:t>kebijakan</a:t>
            </a:r>
            <a:r>
              <a:rPr lang="id-ID" dirty="0" smtClean="0"/>
              <a:t> seperti </a:t>
            </a:r>
            <a:r>
              <a:rPr lang="id-ID" dirty="0"/>
              <a:t>ini yakin bahwa peningkatan biaya transportasi </a:t>
            </a:r>
            <a:r>
              <a:rPr lang="id-ID" dirty="0" smtClean="0"/>
              <a:t>lebih rendah </a:t>
            </a:r>
            <a:r>
              <a:rPr lang="id-ID" dirty="0"/>
              <a:t>dibandingkan dengan </a:t>
            </a:r>
            <a:r>
              <a:rPr lang="id-ID" dirty="0" smtClean="0"/>
              <a:t>peningkatan biaya produksi sehinga </a:t>
            </a:r>
            <a:r>
              <a:rPr lang="id-ID" dirty="0"/>
              <a:t>biaya keseluruhan akan berkurang dengan </a:t>
            </a:r>
            <a:r>
              <a:rPr lang="id-ID" dirty="0" smtClean="0"/>
              <a:t>menempatkan pabrik </a:t>
            </a:r>
            <a:r>
              <a:rPr lang="id-ID" dirty="0"/>
              <a:t>di lokasi-lokasi tersebut</a:t>
            </a:r>
            <a:r>
              <a:rPr lang="id-ID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1055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8440901" cy="1202485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id-ID" sz="36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Trade Off dalam Merancang Jaringan SC</a:t>
            </a:r>
            <a:endParaRPr lang="en-US" sz="3600" b="1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50851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sv-SE" dirty="0"/>
              <a:t>Konfigurasi </a:t>
            </a:r>
            <a:r>
              <a:rPr lang="id-ID" dirty="0" smtClean="0"/>
              <a:t>SC </a:t>
            </a:r>
            <a:r>
              <a:rPr lang="sv-SE" dirty="0" smtClean="0"/>
              <a:t>tergantung </a:t>
            </a:r>
            <a:r>
              <a:rPr lang="sv-SE" dirty="0"/>
              <a:t>juga pada </a:t>
            </a:r>
            <a:r>
              <a:rPr lang="id-ID" dirty="0"/>
              <a:t>k</a:t>
            </a:r>
            <a:r>
              <a:rPr lang="sv-SE" dirty="0"/>
              <a:t>arakteristik</a:t>
            </a:r>
            <a:r>
              <a:rPr lang="id-ID" dirty="0"/>
              <a:t> produk dan model distribusinya.</a:t>
            </a:r>
            <a:endParaRPr lang="id-ID" sz="2000" dirty="0"/>
          </a:p>
          <a:p>
            <a:pPr>
              <a:spcBef>
                <a:spcPts val="1200"/>
              </a:spcBef>
            </a:pPr>
            <a:r>
              <a:rPr lang="id-ID" dirty="0" smtClean="0"/>
              <a:t>Produk </a:t>
            </a:r>
            <a:r>
              <a:rPr lang="id-ID" i="1" dirty="0"/>
              <a:t>softdrinks</a:t>
            </a:r>
            <a:r>
              <a:rPr lang="id-ID" dirty="0"/>
              <a:t> seperti Coca-Cola yang pada intinya </a:t>
            </a:r>
            <a:r>
              <a:rPr lang="id-ID" dirty="0" smtClean="0"/>
              <a:t>adalah produk </a:t>
            </a:r>
            <a:r>
              <a:rPr lang="id-ID" dirty="0"/>
              <a:t>fungsional dan harga menjadi salah satu faktor </a:t>
            </a:r>
            <a:r>
              <a:rPr lang="id-ID" dirty="0" smtClean="0"/>
              <a:t>dominan dalam bersaing, </a:t>
            </a:r>
            <a:r>
              <a:rPr lang="id-ID" dirty="0"/>
              <a:t>memiliki pabrik di hampir setiap wilayah, </a:t>
            </a:r>
            <a:r>
              <a:rPr lang="id-ID" dirty="0" smtClean="0"/>
              <a:t>bukan hanya </a:t>
            </a:r>
            <a:r>
              <a:rPr lang="id-ID" dirty="0"/>
              <a:t>karena ingin responsif terhadap kebutuhan pasar, </a:t>
            </a:r>
            <a:r>
              <a:rPr lang="id-ID" dirty="0" smtClean="0"/>
              <a:t>tetapi karena </a:t>
            </a:r>
            <a:r>
              <a:rPr lang="id-ID" dirty="0"/>
              <a:t>ingin mencapai efisiensi dalam proses pengiriman.</a:t>
            </a:r>
          </a:p>
          <a:p>
            <a:pPr>
              <a:spcBef>
                <a:spcPts val="1200"/>
              </a:spcBef>
            </a:pPr>
            <a:r>
              <a:rPr lang="id-ID" dirty="0" smtClean="0"/>
              <a:t>Produk </a:t>
            </a:r>
            <a:r>
              <a:rPr lang="id-ID" dirty="0"/>
              <a:t>Coca-Cola adalah produk yang relatif mahal </a:t>
            </a:r>
            <a:r>
              <a:rPr lang="id-ID" dirty="0" smtClean="0"/>
              <a:t>biaya transportasinya </a:t>
            </a:r>
            <a:r>
              <a:rPr lang="id-ID" dirty="0"/>
              <a:t>sehingga agar produk mereka sampai ke </a:t>
            </a:r>
            <a:r>
              <a:rPr lang="id-ID" dirty="0" smtClean="0"/>
              <a:t>tangan konsumen </a:t>
            </a:r>
            <a:r>
              <a:rPr lang="id-ID" dirty="0"/>
              <a:t>dengan harga murah, Coca-Cola harus </a:t>
            </a:r>
            <a:r>
              <a:rPr lang="id-ID" dirty="0" smtClean="0"/>
              <a:t>meminimalkan jarak </a:t>
            </a:r>
            <a:r>
              <a:rPr lang="id-ID" dirty="0"/>
              <a:t>transportasi</a:t>
            </a:r>
            <a:r>
              <a:rPr lang="id-ID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8073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8440901" cy="1202485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id-ID" sz="36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Trade Off dalam Merancang Jaringan SC</a:t>
            </a:r>
            <a:endParaRPr lang="en-US" sz="3600" b="1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52120" y="3172416"/>
            <a:ext cx="3322712" cy="3336032"/>
          </a:xfrm>
        </p:spPr>
        <p:txBody>
          <a:bodyPr/>
          <a:lstStyle/>
          <a:p>
            <a:pPr marL="0" indent="0">
              <a:buNone/>
            </a:pPr>
            <a:r>
              <a:rPr lang="id-ID" dirty="0"/>
              <a:t>Pada gambar </a:t>
            </a:r>
            <a:r>
              <a:rPr lang="id-ID" dirty="0" smtClean="0"/>
              <a:t>ini terlihat </a:t>
            </a:r>
            <a:r>
              <a:rPr lang="id-ID" dirty="0"/>
              <a:t>ada empat gudang yang dimiliki </a:t>
            </a:r>
            <a:r>
              <a:rPr lang="id-ID" dirty="0" smtClean="0"/>
              <a:t>perusahaan yang </a:t>
            </a:r>
            <a:r>
              <a:rPr lang="id-ID" dirty="0"/>
              <a:t>ditempatkan di empat wilayah regional yang berbeda.</a:t>
            </a:r>
          </a:p>
          <a:p>
            <a:endParaRPr lang="id-ID" dirty="0"/>
          </a:p>
        </p:txBody>
      </p:sp>
      <p:grpSp>
        <p:nvGrpSpPr>
          <p:cNvPr id="47" name="Group 46"/>
          <p:cNvGrpSpPr/>
          <p:nvPr/>
        </p:nvGrpSpPr>
        <p:grpSpPr>
          <a:xfrm>
            <a:off x="712437" y="2746870"/>
            <a:ext cx="4373278" cy="3328269"/>
            <a:chOff x="154360" y="2044294"/>
            <a:chExt cx="6963072" cy="4655261"/>
          </a:xfrm>
        </p:grpSpPr>
        <p:sp>
          <p:nvSpPr>
            <p:cNvPr id="4" name="Isosceles Triangle 3"/>
            <p:cNvSpPr/>
            <p:nvPr/>
          </p:nvSpPr>
          <p:spPr>
            <a:xfrm rot="16410401">
              <a:off x="1659962" y="1985145"/>
              <a:ext cx="491301" cy="6096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prstClr val="white"/>
                </a:solidFill>
              </a:endParaRPr>
            </a:p>
          </p:txBody>
        </p:sp>
        <p:sp>
          <p:nvSpPr>
            <p:cNvPr id="6" name="Isosceles Triangle 5"/>
            <p:cNvSpPr/>
            <p:nvPr/>
          </p:nvSpPr>
          <p:spPr>
            <a:xfrm rot="15877768">
              <a:off x="489695" y="5031413"/>
              <a:ext cx="530098" cy="620224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prstClr val="white"/>
                </a:solidFill>
              </a:endParaRPr>
            </a:p>
          </p:txBody>
        </p:sp>
        <p:sp>
          <p:nvSpPr>
            <p:cNvPr id="7" name="Isosceles Triangle 6"/>
            <p:cNvSpPr/>
            <p:nvPr/>
          </p:nvSpPr>
          <p:spPr>
            <a:xfrm rot="15954930">
              <a:off x="5444321" y="2645919"/>
              <a:ext cx="498934" cy="6263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prstClr val="white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699048" y="4258072"/>
              <a:ext cx="9144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prstClr val="white"/>
                </a:solidFill>
              </a:endParaRPr>
            </a:p>
          </p:txBody>
        </p:sp>
        <p:sp>
          <p:nvSpPr>
            <p:cNvPr id="8" name="Flowchart: Alternate Process 7"/>
            <p:cNvSpPr/>
            <p:nvPr/>
          </p:nvSpPr>
          <p:spPr>
            <a:xfrm>
              <a:off x="444409" y="2731899"/>
              <a:ext cx="457200" cy="177552"/>
            </a:xfrm>
            <a:prstGeom prst="flowChartAlternateProcess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0" name="Flowchart: Alternate Process 9"/>
            <p:cNvSpPr/>
            <p:nvPr/>
          </p:nvSpPr>
          <p:spPr>
            <a:xfrm>
              <a:off x="1005014" y="3191272"/>
              <a:ext cx="457200" cy="177552"/>
            </a:xfrm>
            <a:prstGeom prst="flowChartAlternateProcess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1" name="Flowchart: Alternate Process 10"/>
            <p:cNvSpPr/>
            <p:nvPr/>
          </p:nvSpPr>
          <p:spPr>
            <a:xfrm>
              <a:off x="2927648" y="2112393"/>
              <a:ext cx="457200" cy="177552"/>
            </a:xfrm>
            <a:prstGeom prst="flowChartAlternateProcess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2" name="Flowchart: Alternate Process 11"/>
            <p:cNvSpPr/>
            <p:nvPr/>
          </p:nvSpPr>
          <p:spPr>
            <a:xfrm>
              <a:off x="2546648" y="3191272"/>
              <a:ext cx="457200" cy="177552"/>
            </a:xfrm>
            <a:prstGeom prst="flowChartAlternateProcess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3" name="Flowchart: Alternate Process 12"/>
            <p:cNvSpPr/>
            <p:nvPr/>
          </p:nvSpPr>
          <p:spPr>
            <a:xfrm>
              <a:off x="776414" y="4440790"/>
              <a:ext cx="457200" cy="177552"/>
            </a:xfrm>
            <a:prstGeom prst="flowChartAlternateProcess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4" name="Flowchart: Alternate Process 13"/>
            <p:cNvSpPr/>
            <p:nvPr/>
          </p:nvSpPr>
          <p:spPr>
            <a:xfrm>
              <a:off x="154360" y="4537720"/>
              <a:ext cx="457200" cy="177552"/>
            </a:xfrm>
            <a:prstGeom prst="flowChartAlternateProcess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5" name="Flowchart: Alternate Process 14"/>
            <p:cNvSpPr/>
            <p:nvPr/>
          </p:nvSpPr>
          <p:spPr>
            <a:xfrm>
              <a:off x="5005386" y="4628741"/>
              <a:ext cx="457200" cy="177552"/>
            </a:xfrm>
            <a:prstGeom prst="flowChartAlternateProcess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6" name="Flowchart: Alternate Process 15"/>
            <p:cNvSpPr/>
            <p:nvPr/>
          </p:nvSpPr>
          <p:spPr>
            <a:xfrm>
              <a:off x="778280" y="6093296"/>
              <a:ext cx="457200" cy="177552"/>
            </a:xfrm>
            <a:prstGeom prst="flowChartAlternateProcess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7" name="Flowchart: Alternate Process 16"/>
            <p:cNvSpPr/>
            <p:nvPr/>
          </p:nvSpPr>
          <p:spPr>
            <a:xfrm>
              <a:off x="5694919" y="4169296"/>
              <a:ext cx="457200" cy="177552"/>
            </a:xfrm>
            <a:prstGeom prst="flowChartAlternateProcess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8" name="Flowchart: Alternate Process 17"/>
            <p:cNvSpPr/>
            <p:nvPr/>
          </p:nvSpPr>
          <p:spPr>
            <a:xfrm>
              <a:off x="5694919" y="2082552"/>
              <a:ext cx="457200" cy="177552"/>
            </a:xfrm>
            <a:prstGeom prst="flowChartAlternateProcess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9" name="Flowchart: Alternate Process 18"/>
            <p:cNvSpPr/>
            <p:nvPr/>
          </p:nvSpPr>
          <p:spPr>
            <a:xfrm>
              <a:off x="4499992" y="2099320"/>
              <a:ext cx="457200" cy="177552"/>
            </a:xfrm>
            <a:prstGeom prst="flowChartAlternateProcess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0" name="Flowchart: Alternate Process 19"/>
            <p:cNvSpPr/>
            <p:nvPr/>
          </p:nvSpPr>
          <p:spPr>
            <a:xfrm>
              <a:off x="6362693" y="4972566"/>
              <a:ext cx="457200" cy="177552"/>
            </a:xfrm>
            <a:prstGeom prst="flowChartAlternateProcess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1" name="Flowchart: Alternate Process 20"/>
            <p:cNvSpPr/>
            <p:nvPr/>
          </p:nvSpPr>
          <p:spPr>
            <a:xfrm>
              <a:off x="6431632" y="5723910"/>
              <a:ext cx="457200" cy="177552"/>
            </a:xfrm>
            <a:prstGeom prst="flowChartAlternateProcess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2" name="Flowchart: Alternate Process 21"/>
            <p:cNvSpPr/>
            <p:nvPr/>
          </p:nvSpPr>
          <p:spPr>
            <a:xfrm>
              <a:off x="5853584" y="6522003"/>
              <a:ext cx="457200" cy="177552"/>
            </a:xfrm>
            <a:prstGeom prst="flowChartAlternateProcess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3" name="Flowchart: Alternate Process 22"/>
            <p:cNvSpPr/>
            <p:nvPr/>
          </p:nvSpPr>
          <p:spPr>
            <a:xfrm>
              <a:off x="6660232" y="4448944"/>
              <a:ext cx="457200" cy="177552"/>
            </a:xfrm>
            <a:prstGeom prst="flowChartAlternateProcess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4" name="Flowchart: Alternate Process 23"/>
            <p:cNvSpPr/>
            <p:nvPr/>
          </p:nvSpPr>
          <p:spPr>
            <a:xfrm>
              <a:off x="3595422" y="6270848"/>
              <a:ext cx="457200" cy="177552"/>
            </a:xfrm>
            <a:prstGeom prst="flowChartAlternateProcess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6" name="Isosceles Triangle 25"/>
            <p:cNvSpPr/>
            <p:nvPr/>
          </p:nvSpPr>
          <p:spPr>
            <a:xfrm rot="16200000">
              <a:off x="5063392" y="5276722"/>
              <a:ext cx="464398" cy="645983"/>
            </a:xfrm>
            <a:prstGeom prst="triangl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prstClr val="black"/>
                </a:solidFill>
              </a:endParaRPr>
            </a:p>
          </p:txBody>
        </p:sp>
        <p:cxnSp>
          <p:nvCxnSpPr>
            <p:cNvPr id="25" name="Straight Arrow Connector 24"/>
            <p:cNvCxnSpPr>
              <a:stCxn id="26" idx="1"/>
            </p:cNvCxnSpPr>
            <p:nvPr/>
          </p:nvCxnSpPr>
          <p:spPr>
            <a:xfrm>
              <a:off x="5295592" y="5715813"/>
              <a:ext cx="627927" cy="80619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4" idx="1"/>
              <a:endCxn id="10" idx="0"/>
            </p:cNvCxnSpPr>
            <p:nvPr/>
          </p:nvCxnSpPr>
          <p:spPr>
            <a:xfrm flipH="1">
              <a:off x="1233614" y="2412541"/>
              <a:ext cx="664486" cy="778731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endCxn id="12" idx="0"/>
            </p:cNvCxnSpPr>
            <p:nvPr/>
          </p:nvCxnSpPr>
          <p:spPr>
            <a:xfrm>
              <a:off x="2224868" y="2308588"/>
              <a:ext cx="550380" cy="88268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4" idx="3"/>
              <a:endCxn id="11" idx="1"/>
            </p:cNvCxnSpPr>
            <p:nvPr/>
          </p:nvCxnSpPr>
          <p:spPr>
            <a:xfrm flipV="1">
              <a:off x="2209842" y="2201169"/>
              <a:ext cx="717806" cy="107419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H="1" flipV="1">
              <a:off x="1979712" y="2550251"/>
              <a:ext cx="719336" cy="1707821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endCxn id="6" idx="3"/>
            </p:cNvCxnSpPr>
            <p:nvPr/>
          </p:nvCxnSpPr>
          <p:spPr>
            <a:xfrm flipH="1">
              <a:off x="1063495" y="4717518"/>
              <a:ext cx="1635553" cy="59498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6" idx="1"/>
              <a:endCxn id="16" idx="0"/>
            </p:cNvCxnSpPr>
            <p:nvPr/>
          </p:nvCxnSpPr>
          <p:spPr>
            <a:xfrm>
              <a:off x="767148" y="5473467"/>
              <a:ext cx="239732" cy="619829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6" idx="5"/>
              <a:endCxn id="13" idx="2"/>
            </p:cNvCxnSpPr>
            <p:nvPr/>
          </p:nvCxnSpPr>
          <p:spPr>
            <a:xfrm flipV="1">
              <a:off x="742340" y="4618342"/>
              <a:ext cx="262674" cy="59124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6" idx="5"/>
              <a:endCxn id="14" idx="2"/>
            </p:cNvCxnSpPr>
            <p:nvPr/>
          </p:nvCxnSpPr>
          <p:spPr>
            <a:xfrm flipH="1" flipV="1">
              <a:off x="382960" y="4715272"/>
              <a:ext cx="359380" cy="49431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7" idx="5"/>
              <a:endCxn id="19" idx="2"/>
            </p:cNvCxnSpPr>
            <p:nvPr/>
          </p:nvCxnSpPr>
          <p:spPr>
            <a:xfrm flipH="1" flipV="1">
              <a:off x="4728592" y="2276872"/>
              <a:ext cx="956311" cy="55781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7" idx="5"/>
              <a:endCxn id="18" idx="2"/>
            </p:cNvCxnSpPr>
            <p:nvPr/>
          </p:nvCxnSpPr>
          <p:spPr>
            <a:xfrm flipV="1">
              <a:off x="5684903" y="2260104"/>
              <a:ext cx="238616" cy="57458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 flipV="1">
              <a:off x="3538816" y="2992762"/>
              <a:ext cx="1923770" cy="126531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endCxn id="26" idx="0"/>
            </p:cNvCxnSpPr>
            <p:nvPr/>
          </p:nvCxnSpPr>
          <p:spPr>
            <a:xfrm>
              <a:off x="3613448" y="4715272"/>
              <a:ext cx="1359152" cy="88444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endCxn id="24" idx="3"/>
            </p:cNvCxnSpPr>
            <p:nvPr/>
          </p:nvCxnSpPr>
          <p:spPr>
            <a:xfrm flipH="1">
              <a:off x="4052622" y="5723910"/>
              <a:ext cx="1216969" cy="63571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7" idx="1"/>
              <a:endCxn id="23" idx="0"/>
            </p:cNvCxnSpPr>
            <p:nvPr/>
          </p:nvCxnSpPr>
          <p:spPr>
            <a:xfrm>
              <a:off x="5702672" y="3083519"/>
              <a:ext cx="1186160" cy="1365425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endCxn id="17" idx="0"/>
            </p:cNvCxnSpPr>
            <p:nvPr/>
          </p:nvCxnSpPr>
          <p:spPr>
            <a:xfrm>
              <a:off x="5735717" y="3128740"/>
              <a:ext cx="187802" cy="1040556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4" idx="1"/>
              <a:endCxn id="8" idx="3"/>
            </p:cNvCxnSpPr>
            <p:nvPr/>
          </p:nvCxnSpPr>
          <p:spPr>
            <a:xfrm flipH="1">
              <a:off x="901609" y="2412541"/>
              <a:ext cx="996491" cy="40813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stCxn id="26" idx="5"/>
              <a:endCxn id="15" idx="2"/>
            </p:cNvCxnSpPr>
            <p:nvPr/>
          </p:nvCxnSpPr>
          <p:spPr>
            <a:xfrm flipH="1" flipV="1">
              <a:off x="5233986" y="4806293"/>
              <a:ext cx="61606" cy="677321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>
              <a:stCxn id="26" idx="3"/>
              <a:endCxn id="21" idx="1"/>
            </p:cNvCxnSpPr>
            <p:nvPr/>
          </p:nvCxnSpPr>
          <p:spPr>
            <a:xfrm>
              <a:off x="5618583" y="5599714"/>
              <a:ext cx="813049" cy="21297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>
              <a:stCxn id="26" idx="3"/>
              <a:endCxn id="20" idx="1"/>
            </p:cNvCxnSpPr>
            <p:nvPr/>
          </p:nvCxnSpPr>
          <p:spPr>
            <a:xfrm flipV="1">
              <a:off x="5618583" y="5061342"/>
              <a:ext cx="744110" cy="53837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5" name="Content Placeholder 1"/>
          <p:cNvSpPr txBox="1">
            <a:spLocks/>
          </p:cNvSpPr>
          <p:nvPr/>
        </p:nvSpPr>
        <p:spPr>
          <a:xfrm>
            <a:off x="390993" y="1730921"/>
            <a:ext cx="4666913" cy="4739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72A376"/>
              </a:buClr>
              <a:buFont typeface="Arial" pitchFamily="34" charset="0"/>
              <a:buNone/>
            </a:pPr>
            <a:r>
              <a:rPr lang="id-ID" dirty="0" smtClean="0">
                <a:solidFill>
                  <a:prstClr val="black"/>
                </a:solidFill>
              </a:rPr>
              <a:t>Contoh konfigurasi jaringan SC (1):</a:t>
            </a:r>
          </a:p>
          <a:p>
            <a:pPr>
              <a:buClr>
                <a:srgbClr val="72A376"/>
              </a:buClr>
            </a:pPr>
            <a:endParaRPr lang="id-ID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47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8440901" cy="1202485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id-ID" sz="36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Trade Off dalam Merancang Jaringan SC</a:t>
            </a:r>
            <a:endParaRPr lang="en-US" sz="3600" b="1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05933" y="3322568"/>
            <a:ext cx="3322712" cy="2378661"/>
          </a:xfrm>
        </p:spPr>
        <p:txBody>
          <a:bodyPr/>
          <a:lstStyle/>
          <a:p>
            <a:pPr marL="0" indent="0">
              <a:buNone/>
            </a:pPr>
            <a:r>
              <a:rPr lang="id-ID" dirty="0"/>
              <a:t>Pada gambar </a:t>
            </a:r>
            <a:r>
              <a:rPr lang="id-ID" dirty="0" smtClean="0"/>
              <a:t>ini </a:t>
            </a:r>
            <a:r>
              <a:rPr lang="id-ID" dirty="0"/>
              <a:t>ada perampingan struktur supply chain dimana jumlah gudangnya dikurangi menjadi dua</a:t>
            </a:r>
            <a:r>
              <a:rPr lang="id-ID" dirty="0" smtClean="0"/>
              <a:t>.</a:t>
            </a:r>
            <a:endParaRPr lang="id-ID" sz="2000" dirty="0"/>
          </a:p>
        </p:txBody>
      </p:sp>
      <p:sp>
        <p:nvSpPr>
          <p:cNvPr id="96" name="Content Placeholder 1"/>
          <p:cNvSpPr txBox="1">
            <a:spLocks/>
          </p:cNvSpPr>
          <p:nvPr/>
        </p:nvSpPr>
        <p:spPr>
          <a:xfrm>
            <a:off x="405388" y="1442889"/>
            <a:ext cx="4666913" cy="4739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72A376"/>
              </a:buClr>
              <a:buFont typeface="Arial" pitchFamily="34" charset="0"/>
              <a:buNone/>
            </a:pPr>
            <a:r>
              <a:rPr lang="id-ID" dirty="0" smtClean="0">
                <a:solidFill>
                  <a:prstClr val="black"/>
                </a:solidFill>
              </a:rPr>
              <a:t>Contoh konfigurasi jaringan SC (2):</a:t>
            </a:r>
          </a:p>
          <a:p>
            <a:pPr>
              <a:buClr>
                <a:srgbClr val="72A376"/>
              </a:buClr>
            </a:pPr>
            <a:endParaRPr lang="id-ID" dirty="0">
              <a:solidFill>
                <a:prstClr val="black"/>
              </a:solidFill>
            </a:endParaRPr>
          </a:p>
        </p:txBody>
      </p:sp>
      <p:grpSp>
        <p:nvGrpSpPr>
          <p:cNvPr id="16497" name="Group 16496"/>
          <p:cNvGrpSpPr/>
          <p:nvPr/>
        </p:nvGrpSpPr>
        <p:grpSpPr>
          <a:xfrm>
            <a:off x="414059" y="2356144"/>
            <a:ext cx="4950029" cy="3721750"/>
            <a:chOff x="135686" y="2356144"/>
            <a:chExt cx="4950029" cy="3721750"/>
          </a:xfrm>
        </p:grpSpPr>
        <p:sp>
          <p:nvSpPr>
            <p:cNvPr id="98" name="Isosceles Triangle 97"/>
            <p:cNvSpPr/>
            <p:nvPr/>
          </p:nvSpPr>
          <p:spPr>
            <a:xfrm rot="16410401">
              <a:off x="1306398" y="3462271"/>
              <a:ext cx="351255" cy="38287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prstClr val="white"/>
                </a:solidFill>
              </a:endParaRPr>
            </a:p>
          </p:txBody>
        </p:sp>
        <p:sp>
          <p:nvSpPr>
            <p:cNvPr id="100" name="Isosceles Triangle 99"/>
            <p:cNvSpPr/>
            <p:nvPr/>
          </p:nvSpPr>
          <p:spPr>
            <a:xfrm rot="15954930">
              <a:off x="3392654" y="3995213"/>
              <a:ext cx="356712" cy="393401"/>
            </a:xfrm>
            <a:prstGeom prst="triangl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310672" y="4329606"/>
              <a:ext cx="574305" cy="3268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prstClr val="white"/>
                </a:solidFill>
              </a:endParaRPr>
            </a:p>
          </p:txBody>
        </p:sp>
        <p:sp>
          <p:nvSpPr>
            <p:cNvPr id="102" name="Flowchart: Alternate Process 101"/>
            <p:cNvSpPr/>
            <p:nvPr/>
          </p:nvSpPr>
          <p:spPr>
            <a:xfrm>
              <a:off x="655085" y="2799059"/>
              <a:ext cx="287152" cy="126940"/>
            </a:xfrm>
            <a:prstGeom prst="flowChartAlternateProcess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03" name="Flowchart: Alternate Process 102"/>
            <p:cNvSpPr/>
            <p:nvPr/>
          </p:nvSpPr>
          <p:spPr>
            <a:xfrm>
              <a:off x="577627" y="3228234"/>
              <a:ext cx="287152" cy="126940"/>
            </a:xfrm>
            <a:prstGeom prst="flowChartAlternateProcess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04" name="Flowchart: Alternate Process 103"/>
            <p:cNvSpPr/>
            <p:nvPr/>
          </p:nvSpPr>
          <p:spPr>
            <a:xfrm>
              <a:off x="2214727" y="2356144"/>
              <a:ext cx="287152" cy="126940"/>
            </a:xfrm>
            <a:prstGeom prst="flowChartAlternateProcess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05" name="Flowchart: Alternate Process 104"/>
            <p:cNvSpPr/>
            <p:nvPr/>
          </p:nvSpPr>
          <p:spPr>
            <a:xfrm>
              <a:off x="2162627" y="3176322"/>
              <a:ext cx="335011" cy="116554"/>
            </a:xfrm>
            <a:prstGeom prst="flowChartAlternateProcess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06" name="Flowchart: Alternate Process 105"/>
            <p:cNvSpPr/>
            <p:nvPr/>
          </p:nvSpPr>
          <p:spPr>
            <a:xfrm>
              <a:off x="616491" y="4116166"/>
              <a:ext cx="287152" cy="126940"/>
            </a:xfrm>
            <a:prstGeom prst="flowChartAlternateProcess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07" name="Flowchart: Alternate Process 106"/>
            <p:cNvSpPr/>
            <p:nvPr/>
          </p:nvSpPr>
          <p:spPr>
            <a:xfrm>
              <a:off x="135686" y="3777244"/>
              <a:ext cx="287152" cy="126940"/>
            </a:xfrm>
            <a:prstGeom prst="flowChartAlternateProcess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08" name="Flowchart: Alternate Process 107"/>
            <p:cNvSpPr/>
            <p:nvPr/>
          </p:nvSpPr>
          <p:spPr>
            <a:xfrm>
              <a:off x="3902784" y="5084174"/>
              <a:ext cx="287152" cy="126940"/>
            </a:xfrm>
            <a:prstGeom prst="flowChartAlternateProcess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09" name="Flowchart: Alternate Process 108"/>
            <p:cNvSpPr/>
            <p:nvPr/>
          </p:nvSpPr>
          <p:spPr>
            <a:xfrm>
              <a:off x="864779" y="5202282"/>
              <a:ext cx="287152" cy="126940"/>
            </a:xfrm>
            <a:prstGeom prst="flowChartAlternateProcess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10" name="Flowchart: Alternate Process 109"/>
            <p:cNvSpPr/>
            <p:nvPr/>
          </p:nvSpPr>
          <p:spPr>
            <a:xfrm>
              <a:off x="4306923" y="3977888"/>
              <a:ext cx="287152" cy="126940"/>
            </a:xfrm>
            <a:prstGeom prst="flowChartAlternateProcess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11" name="Flowchart: Alternate Process 110"/>
            <p:cNvSpPr/>
            <p:nvPr/>
          </p:nvSpPr>
          <p:spPr>
            <a:xfrm>
              <a:off x="4192281" y="2774222"/>
              <a:ext cx="287152" cy="126940"/>
            </a:xfrm>
            <a:prstGeom prst="flowChartAlternateProcess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12" name="Flowchart: Alternate Process 111"/>
            <p:cNvSpPr/>
            <p:nvPr/>
          </p:nvSpPr>
          <p:spPr>
            <a:xfrm>
              <a:off x="3441786" y="2786211"/>
              <a:ext cx="287152" cy="126940"/>
            </a:xfrm>
            <a:prstGeom prst="flowChartAlternateProcess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13" name="Flowchart: Alternate Process 112"/>
            <p:cNvSpPr/>
            <p:nvPr/>
          </p:nvSpPr>
          <p:spPr>
            <a:xfrm>
              <a:off x="4611688" y="4840432"/>
              <a:ext cx="287152" cy="126940"/>
            </a:xfrm>
            <a:prstGeom prst="flowChartAlternateProcess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14" name="Flowchart: Alternate Process 113"/>
            <p:cNvSpPr/>
            <p:nvPr/>
          </p:nvSpPr>
          <p:spPr>
            <a:xfrm>
              <a:off x="4654986" y="5377604"/>
              <a:ext cx="287152" cy="126940"/>
            </a:xfrm>
            <a:prstGeom prst="flowChartAlternateProcess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15" name="Flowchart: Alternate Process 114"/>
            <p:cNvSpPr/>
            <p:nvPr/>
          </p:nvSpPr>
          <p:spPr>
            <a:xfrm>
              <a:off x="3836170" y="5950954"/>
              <a:ext cx="287152" cy="126940"/>
            </a:xfrm>
            <a:prstGeom prst="flowChartAlternateProcess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16" name="Flowchart: Alternate Process 115"/>
            <p:cNvSpPr/>
            <p:nvPr/>
          </p:nvSpPr>
          <p:spPr>
            <a:xfrm>
              <a:off x="4798563" y="4466069"/>
              <a:ext cx="287152" cy="126940"/>
            </a:xfrm>
            <a:prstGeom prst="flowChartAlternateProcess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17" name="Flowchart: Alternate Process 116"/>
            <p:cNvSpPr/>
            <p:nvPr/>
          </p:nvSpPr>
          <p:spPr>
            <a:xfrm>
              <a:off x="2873656" y="5768636"/>
              <a:ext cx="287152" cy="126940"/>
            </a:xfrm>
            <a:prstGeom prst="flowChartAlternateProcess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prstClr val="black"/>
                </a:solidFill>
              </a:endParaRPr>
            </a:p>
          </p:txBody>
        </p:sp>
        <p:cxnSp>
          <p:nvCxnSpPr>
            <p:cNvPr id="119" name="Straight Arrow Connector 118"/>
            <p:cNvCxnSpPr>
              <a:stCxn id="100" idx="1"/>
              <a:endCxn id="115" idx="0"/>
            </p:cNvCxnSpPr>
            <p:nvPr/>
          </p:nvCxnSpPr>
          <p:spPr>
            <a:xfrm>
              <a:off x="3577362" y="4280865"/>
              <a:ext cx="402384" cy="1670089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>
              <a:stCxn id="98" idx="5"/>
              <a:endCxn id="103" idx="3"/>
            </p:cNvCxnSpPr>
            <p:nvPr/>
          </p:nvCxnSpPr>
          <p:spPr>
            <a:xfrm flipH="1" flipV="1">
              <a:off x="864779" y="3291704"/>
              <a:ext cx="622618" cy="274353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Arrow Connector 120"/>
            <p:cNvCxnSpPr>
              <a:stCxn id="98" idx="4"/>
              <a:endCxn id="105" idx="1"/>
            </p:cNvCxnSpPr>
            <p:nvPr/>
          </p:nvCxnSpPr>
          <p:spPr>
            <a:xfrm flipV="1">
              <a:off x="1683844" y="3234599"/>
              <a:ext cx="478783" cy="255517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>
              <a:stCxn id="98" idx="4"/>
              <a:endCxn id="104" idx="1"/>
            </p:cNvCxnSpPr>
            <p:nvPr/>
          </p:nvCxnSpPr>
          <p:spPr>
            <a:xfrm flipV="1">
              <a:off x="1683844" y="2419614"/>
              <a:ext cx="530883" cy="107050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>
              <a:stCxn id="101" idx="1"/>
              <a:endCxn id="98" idx="2"/>
            </p:cNvCxnSpPr>
            <p:nvPr/>
          </p:nvCxnSpPr>
          <p:spPr>
            <a:xfrm flipH="1" flipV="1">
              <a:off x="1662360" y="3840714"/>
              <a:ext cx="648312" cy="652329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Straight Arrow Connector 124"/>
            <p:cNvCxnSpPr>
              <a:stCxn id="98" idx="1"/>
              <a:endCxn id="109" idx="0"/>
            </p:cNvCxnSpPr>
            <p:nvPr/>
          </p:nvCxnSpPr>
          <p:spPr>
            <a:xfrm flipH="1">
              <a:off x="1008355" y="3741355"/>
              <a:ext cx="468299" cy="1460927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Straight Arrow Connector 125"/>
            <p:cNvCxnSpPr>
              <a:stCxn id="98" idx="1"/>
              <a:endCxn id="106" idx="0"/>
            </p:cNvCxnSpPr>
            <p:nvPr/>
          </p:nvCxnSpPr>
          <p:spPr>
            <a:xfrm flipH="1">
              <a:off x="760067" y="3741355"/>
              <a:ext cx="716587" cy="374811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Straight Arrow Connector 126"/>
            <p:cNvCxnSpPr>
              <a:stCxn id="98" idx="1"/>
            </p:cNvCxnSpPr>
            <p:nvPr/>
          </p:nvCxnSpPr>
          <p:spPr>
            <a:xfrm flipH="1">
              <a:off x="422838" y="3741355"/>
              <a:ext cx="1053816" cy="100097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>
              <a:stCxn id="100" idx="5"/>
              <a:endCxn id="112" idx="2"/>
            </p:cNvCxnSpPr>
            <p:nvPr/>
          </p:nvCxnSpPr>
          <p:spPr>
            <a:xfrm flipV="1">
              <a:off x="3564659" y="2913151"/>
              <a:ext cx="20703" cy="1189811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Straight Arrow Connector 128"/>
            <p:cNvCxnSpPr>
              <a:stCxn id="100" idx="5"/>
              <a:endCxn id="111" idx="2"/>
            </p:cNvCxnSpPr>
            <p:nvPr/>
          </p:nvCxnSpPr>
          <p:spPr>
            <a:xfrm flipV="1">
              <a:off x="3564659" y="2901162"/>
              <a:ext cx="771198" cy="120180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>
              <a:stCxn id="101" idx="3"/>
              <a:endCxn id="100" idx="0"/>
            </p:cNvCxnSpPr>
            <p:nvPr/>
          </p:nvCxnSpPr>
          <p:spPr>
            <a:xfrm flipV="1">
              <a:off x="2884977" y="4205924"/>
              <a:ext cx="489832" cy="287119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>
              <a:stCxn id="100" idx="1"/>
              <a:endCxn id="117" idx="0"/>
            </p:cNvCxnSpPr>
            <p:nvPr/>
          </p:nvCxnSpPr>
          <p:spPr>
            <a:xfrm flipH="1">
              <a:off x="3017232" y="4280865"/>
              <a:ext cx="560130" cy="1487771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>
              <a:stCxn id="100" idx="3"/>
              <a:endCxn id="116" idx="1"/>
            </p:cNvCxnSpPr>
            <p:nvPr/>
          </p:nvCxnSpPr>
          <p:spPr>
            <a:xfrm>
              <a:off x="3767211" y="4177903"/>
              <a:ext cx="1031352" cy="351636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>
              <a:stCxn id="100" idx="3"/>
              <a:endCxn id="110" idx="1"/>
            </p:cNvCxnSpPr>
            <p:nvPr/>
          </p:nvCxnSpPr>
          <p:spPr>
            <a:xfrm flipV="1">
              <a:off x="3767211" y="4041358"/>
              <a:ext cx="539712" cy="136545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>
              <a:stCxn id="98" idx="5"/>
              <a:endCxn id="102" idx="3"/>
            </p:cNvCxnSpPr>
            <p:nvPr/>
          </p:nvCxnSpPr>
          <p:spPr>
            <a:xfrm flipH="1" flipV="1">
              <a:off x="942237" y="2862529"/>
              <a:ext cx="545160" cy="70352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>
              <a:stCxn id="100" idx="1"/>
              <a:endCxn id="108" idx="0"/>
            </p:cNvCxnSpPr>
            <p:nvPr/>
          </p:nvCxnSpPr>
          <p:spPr>
            <a:xfrm>
              <a:off x="3577362" y="4280865"/>
              <a:ext cx="468998" cy="803309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Straight Arrow Connector 136"/>
            <p:cNvCxnSpPr>
              <a:stCxn id="100" idx="2"/>
              <a:endCxn id="114" idx="0"/>
            </p:cNvCxnSpPr>
            <p:nvPr/>
          </p:nvCxnSpPr>
          <p:spPr>
            <a:xfrm>
              <a:off x="3779915" y="4355806"/>
              <a:ext cx="1018647" cy="102179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>
              <a:stCxn id="100" idx="2"/>
              <a:endCxn id="113" idx="0"/>
            </p:cNvCxnSpPr>
            <p:nvPr/>
          </p:nvCxnSpPr>
          <p:spPr>
            <a:xfrm>
              <a:off x="3779915" y="4355806"/>
              <a:ext cx="975349" cy="484626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1362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819</Words>
  <Application>Microsoft Office PowerPoint</Application>
  <PresentationFormat>On-screen Show (4:3)</PresentationFormat>
  <Paragraphs>70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Clarity</vt:lpstr>
      <vt:lpstr>MERANCANG JARINGAN SUPPLY CHAIN</vt:lpstr>
      <vt:lpstr>Pendahuluan</vt:lpstr>
      <vt:lpstr>Pendahuluan</vt:lpstr>
      <vt:lpstr>Pendahuluan</vt:lpstr>
      <vt:lpstr>Trade Off dalam Merancang Jaringan SC</vt:lpstr>
      <vt:lpstr>Trade Off dalam Merancang Jaringan SC</vt:lpstr>
      <vt:lpstr>Trade Off dalam Merancang Jaringan SC</vt:lpstr>
      <vt:lpstr>Trade Off dalam Merancang Jaringan SC</vt:lpstr>
      <vt:lpstr>Trade Off dalam Merancang Jaringan SC</vt:lpstr>
      <vt:lpstr>Trade Off dalam Merancang Jaringan SC</vt:lpstr>
      <vt:lpstr>Trade Off dalam Merancang Jaringan SC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MERANCANG JARINGAN RANTAI PASOK</dc:title>
  <dc:creator>ismail - [2010]</dc:creator>
  <cp:lastModifiedBy>ismail - [2010]</cp:lastModifiedBy>
  <cp:revision>6</cp:revision>
  <dcterms:created xsi:type="dcterms:W3CDTF">2016-05-11T02:54:02Z</dcterms:created>
  <dcterms:modified xsi:type="dcterms:W3CDTF">2018-03-26T04:08:40Z</dcterms:modified>
</cp:coreProperties>
</file>