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6" r:id="rId4"/>
    <p:sldId id="367" r:id="rId5"/>
    <p:sldId id="368" r:id="rId6"/>
    <p:sldId id="369" r:id="rId7"/>
    <p:sldId id="383" r:id="rId8"/>
    <p:sldId id="384" r:id="rId9"/>
    <p:sldId id="370" r:id="rId10"/>
    <p:sldId id="371" r:id="rId11"/>
    <p:sldId id="372" r:id="rId12"/>
    <p:sldId id="398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9" r:id="rId37"/>
    <p:sldId id="365" r:id="rId3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360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332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082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0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684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763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790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661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6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914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101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4E68B-1A32-433D-9279-6A12DD1B124D}" type="datetimeFigureOut">
              <a:rPr lang="id-ID" smtClean="0"/>
              <a:t>26/03/2019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B5B9-DB22-4073-9A71-D37DC23713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252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LETTER OF CREDIET</a:t>
            </a:r>
            <a:endParaRPr lang="id-ID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98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PEMBUKAAN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18"/>
            <a:ext cx="10298373" cy="5022377"/>
          </a:xfrm>
        </p:spPr>
        <p:txBody>
          <a:bodyPr>
            <a:normAutofit/>
          </a:bodyPr>
          <a:lstStyle/>
          <a:p>
            <a:pPr marL="531813" indent="-5318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Syarat-syarat penyerahan barang dalam kondisi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FOB, CFR, CIF,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dsb.</a:t>
            </a:r>
          </a:p>
          <a:p>
            <a:pPr marL="531813" indent="-5318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Perincian dokumen-dokumen yang diminta.</a:t>
            </a:r>
          </a:p>
          <a:p>
            <a:pPr marL="531813" indent="-5318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Nama pelabuhan pemuat dan pelabuhan tujuan.</a:t>
            </a:r>
          </a:p>
          <a:p>
            <a:pPr marL="531813" indent="-5318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Transhipment atau pindah kapal diperbolehkan atau tidak.</a:t>
            </a:r>
          </a:p>
          <a:p>
            <a:pPr marL="531813" indent="-5318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Pengapalan sebagian-sebagian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shipment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diperbolehkan atau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tidak).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1813" indent="-5318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Tanggal pengapalan terakhir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latest shipment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1813" indent="-5318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	Tanggal jatuh tempo L/C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expiry date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PEMBUKAAN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18"/>
            <a:ext cx="10298373" cy="5022377"/>
          </a:xfrm>
        </p:spPr>
        <p:txBody>
          <a:bodyPr>
            <a:normAutofit/>
          </a:bodyPr>
          <a:lstStyle/>
          <a:p>
            <a:pPr marL="900113" indent="-9001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	Jangka waktu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penyerahan/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presentasi dokumen.</a:t>
            </a:r>
          </a:p>
          <a:p>
            <a:pPr marL="900113" indent="-9001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	Apakah L/C akan disampaikan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persurat/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mail, Telex /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Cable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SWIFT.</a:t>
            </a:r>
          </a:p>
          <a:p>
            <a:pPr marL="900113" indent="-900113"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	Pernyataan tunduk pada syarat-syarat umum Bank untuk penerbitan L/C diluar Indonesia.</a:t>
            </a:r>
          </a:p>
          <a:p>
            <a:pPr marL="0" indent="0">
              <a:buNone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519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</a:t>
            </a:r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Pihak-pihak yang terlibat secara langsung 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1813" indent="-531813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Pembeli / Importir</a:t>
            </a:r>
          </a:p>
          <a:p>
            <a:pPr marL="531813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Disebut juga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Applicant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accountee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consignee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1813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Pihak yang memohon pembukaan L/C dari Bank.</a:t>
            </a:r>
          </a:p>
          <a:p>
            <a:pPr marL="531813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Kredibilitasnya harus memuaskan dalam pertimbangan-pertimbangan Bank.</a:t>
            </a:r>
          </a:p>
          <a:p>
            <a:pPr marL="531813" indent="-531813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Penjual / Eksportir</a:t>
            </a:r>
          </a:p>
          <a:p>
            <a:pPr marL="900113" indent="-449263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Disebut juga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party to be paid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exporter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shipper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0113" indent="-449263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Pihak kepada siapa L/C diterbitkan / dipergunakan </a:t>
            </a:r>
          </a:p>
          <a:p>
            <a:pPr marL="900113" indent="-449263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Pihak yang memenuhi syarat L/C yang diterima dan menyerahkan dokumen-dokumen kepada Bank pembayar.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66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</a:t>
            </a:r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1813" indent="-5318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Bank Pembuka / Penerbit L/C</a:t>
            </a:r>
          </a:p>
          <a:p>
            <a:pPr marL="900113" indent="-3683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Disebut juga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Bank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Issuing Bank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Importer’s Bank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0113" indent="-3683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Bank pembeli yang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membuka/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menerbitkan L/C kepada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biasanya dimulai perantaraan Bank di negara Beneficiary.</a:t>
            </a:r>
          </a:p>
          <a:p>
            <a:pPr marL="900113" indent="-3683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memeriksa dokumen-dokumen untuk memastikan kecocokannya dengan syarat-syarat L/C.</a:t>
            </a:r>
          </a:p>
          <a:p>
            <a:pPr marL="900113" indent="-3683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mengatur pembiayaan transaksi-transaksi bilamana diminta.</a:t>
            </a:r>
          </a:p>
          <a:p>
            <a:pPr marL="900113" indent="-3683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melepaskan dokumen-dokumen L/C kepada importir dan meminta pembayaran dari importir.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1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1813" indent="-531813">
              <a:buNone/>
            </a:pP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Bank Penerus L/C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Disebut juga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Advising </a:t>
            </a:r>
            <a:r>
              <a:rPr lang="id-ID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Seller’s </a:t>
            </a:r>
            <a:r>
              <a:rPr lang="id-ID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Correspondent Bank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Bank yang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memberitahukan/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mengadviskan meneruskan L/C dan menegaskan kebenaran otentikasi dari L/C tersebut pada Eksportir tanpa disertai kewajiban lain.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Bank ini dapat juga dimungkinkan sebagai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Paying Bank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Confirming Bank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bahkan sebagai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Issuing Bank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dalam hal berbeda dengan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Bank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rangka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to Back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L/C.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2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31813" indent="-531813" algn="just"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Bank yang menegaskan / menjamin pembayaran atas L/C</a:t>
            </a:r>
          </a:p>
          <a:p>
            <a:pPr marL="900113" indent="-368300" algn="just">
              <a:buNone/>
            </a:pP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Disebut juga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Confirming </a:t>
            </a:r>
            <a:r>
              <a:rPr lang="id-ID" sz="3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id-ID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Correspondent Bank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0113" indent="-368300" algn="just">
              <a:buNone/>
            </a:pP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Bank kedua, biasanya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Advising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Bank yang bertindak sebagai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Confirming Bank 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yakni menegaskan kepada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atau Eksportir bahwa L/C tersebut otentik dan bilamana importir atau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Bank  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tidak melakukan pembayaran maka Bank Kedua ini akan membayarnya. Jadi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Confirming Bank 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 menambahkan kewajibannya terhadap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Bank 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yaitu turut menjamin pembayaran atas L/C yang diterbitkan oleh </a:t>
            </a:r>
            <a:r>
              <a:rPr lang="id-ID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Issuing Bank </a:t>
            </a:r>
            <a:r>
              <a:rPr lang="id-ID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setelah persyaratan dalam L/C dipenuhi.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82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Bank Pembayar</a:t>
            </a:r>
          </a:p>
          <a:p>
            <a:pPr marL="531813" indent="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Disebut juga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Paying Bank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1813" indent="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yang namanya disebut dalam L/C sebagai pihak yang melakukan pembayaran kepada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Eksportir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asalkan dokumen-dokumen sesuai dengan syarat-syarat L/C.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22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823"/>
          </a:xfrm>
        </p:spPr>
        <p:txBody>
          <a:bodyPr>
            <a:normAutofit fontScale="77500" lnSpcReduction="20000"/>
          </a:bodyPr>
          <a:lstStyle/>
          <a:p>
            <a:pPr marL="531813" indent="-531813" algn="just">
              <a:buNone/>
            </a:pP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Bank yang menegosiasi </a:t>
            </a:r>
          </a:p>
          <a:p>
            <a:pPr marL="900113" indent="-368300" algn="just">
              <a:buNone/>
            </a:pP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Disebut juga Negotiating Bank.</a:t>
            </a:r>
          </a:p>
          <a:p>
            <a:pPr marL="900113" indent="-368300" algn="just">
              <a:buNone/>
            </a:pP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Bank biasanya namanya tidak disebut dalam L/C yang menyetujui untuk membeli wesel (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dari 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Eksportir 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Eksportir dapat menegosier weselnya kepada Bank lain yang berbeda dari 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Paying Bank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tercantum dalam L/C walaupun kekuatan hukum dari Bank lain tersebut agak berbeda bilamana kelak ada masalah di 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pengadilan).</a:t>
            </a:r>
            <a:endParaRPr lang="id-ID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 indent="-368300" algn="just">
              <a:buNone/>
            </a:pP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membayar </a:t>
            </a:r>
            <a:r>
              <a:rPr lang="id-ID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Eksportir dengan segera dan biasanya dengan “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recourse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(hak regres atau dapat minta ganti rugi pembayaran kembali bilamana ada masalah), atas pembayaran kepada </a:t>
            </a:r>
            <a:r>
              <a:rPr lang="id-ID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Eksportir maka 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Negotiating Bank 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selanjutnya meminta pembayaran dari 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</a:t>
            </a:r>
            <a:r>
              <a:rPr lang="id-ID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id-I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823"/>
          </a:xfrm>
        </p:spPr>
        <p:txBody>
          <a:bodyPr>
            <a:normAutofit/>
          </a:bodyPr>
          <a:lstStyle/>
          <a:p>
            <a:pPr marL="531813" indent="-531813" algn="just">
              <a:buNone/>
            </a:pP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Bank yang diminta mengganti pembayaran ( me-reimburse )</a:t>
            </a:r>
          </a:p>
          <a:p>
            <a:pPr marL="900113" indent="-368300" algn="just">
              <a:buNone/>
            </a:pP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Disebut juga 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Reimbursing Bank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0113" indent="-368300" algn="just">
              <a:buNone/>
            </a:pP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Bilamana antar Bank Eksportir dan Bank Importir tidak ada hubungan rekening maka untuk penyelesaian pembayaran biasanya ditunjuk Bank Ketiga yang disebut </a:t>
            </a:r>
            <a:r>
              <a:rPr lang="id-ID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reimbursing Bank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615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>
              <a:buNone/>
              <a:tabLst>
                <a:tab pos="5318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pembukaan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1813" indent="-531813">
              <a:buNone/>
              <a:tabLst>
                <a:tab pos="5318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1813" indent="-531813">
              <a:buNone/>
              <a:tabLst>
                <a:tab pos="53181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Pihak-pihak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terlibat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7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368"/>
            <a:ext cx="10515600" cy="5322626"/>
          </a:xfrm>
        </p:spPr>
        <p:txBody>
          <a:bodyPr>
            <a:noAutofit/>
          </a:bodyPr>
          <a:lstStyle/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Pihak-pihak yang tidak terlibat secara Langsung  :</a:t>
            </a:r>
          </a:p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Perusahaan/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Maskapai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Pelayaran/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Perkapalan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Menerima barang-barang dagangan dari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Shipper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Eksportir/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Freight Forwarder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mengatur pengangkutan barang-barang tersebut.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Menerbitkan B/L atau surat bukti muat barang.</a:t>
            </a:r>
          </a:p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Bea dan Cukai atau Pabean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Bagi importir bertindak sebagai agen dan akan memberikan izin untuk pelepasan barang-barang bilamana ketentuan-ketentuan Pabean telah dipenuhi.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Bagi Eksportir pihak yang meneliti dokumen serta pembayaran pajak dan memberikan izin barang untuk dimuat di kapal.</a:t>
            </a:r>
          </a:p>
        </p:txBody>
      </p:sp>
    </p:spTree>
    <p:extLst>
      <p:ext uri="{BB962C8B-B14F-4D97-AF65-F5344CB8AC3E}">
        <p14:creationId xmlns:p14="http://schemas.microsoft.com/office/powerpoint/2010/main" val="26304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991" y="1419369"/>
            <a:ext cx="9962866" cy="4612942"/>
          </a:xfrm>
        </p:spPr>
        <p:txBody>
          <a:bodyPr>
            <a:noAutofit/>
          </a:bodyPr>
          <a:lstStyle/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Perusahaan Asuransi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mengasuransi barang-barang yang dikapalkan sesuai nilai yang disyaratkan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mengeluarkan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Sertifikat/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 Asuransi untuk menutup risiko yang dikehendaki.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menyelesaikan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tagihan/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tuntutan kerugian-kerugian bila ada.</a:t>
            </a:r>
          </a:p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Badan-badan Pemeriksa 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ditunjuk pemerintah yang berwenang dalam pemeriksaan mutu, jenis, jumlah barang tersebut.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ditunjuk khusus oleh Pemerintah untuk memeriksa barang-barang ekspor tertentu sebelum dikapalkan dengan menerbitkan surat “Laporan Pemeriksaan Surveyor.”</a:t>
            </a:r>
          </a:p>
        </p:txBody>
      </p:sp>
    </p:spTree>
    <p:extLst>
      <p:ext uri="{BB962C8B-B14F-4D97-AF65-F5344CB8AC3E}">
        <p14:creationId xmlns:p14="http://schemas.microsoft.com/office/powerpoint/2010/main" val="25408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PIHAK–PIHAK YANG TERLIBAT DALAM 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991" y="1419369"/>
            <a:ext cx="9962866" cy="4612942"/>
          </a:xfrm>
        </p:spPr>
        <p:txBody>
          <a:bodyPr>
            <a:noAutofit/>
          </a:bodyPr>
          <a:lstStyle/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Badan-badan Penelitian Lainnya</a:t>
            </a:r>
          </a:p>
          <a:p>
            <a:pPr marL="900113" indent="-368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Yang ditunjuk pemerintah untuk mengeluarkan Surat Keterangan atau sertifikat lainnya bagi barang yang diperlukan.</a:t>
            </a:r>
          </a:p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TATA </a:t>
            </a:r>
            <a:r>
              <a:rPr lang="id-I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 MEMAHAMI SYARAT DAN KONDISI L/C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Kriteria-kriteria pokoknya yaitu :</a:t>
            </a:r>
          </a:p>
          <a:p>
            <a:pPr marL="531813" indent="-531813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Authentic L/C</a:t>
            </a:r>
          </a:p>
          <a:p>
            <a:pPr marL="900113" indent="-36830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Bila L/C dibuka dengan “Surat”, periksa apakah “Tanda Tangan Pejabat” dalam L/C tersebut telah cocok dengan speciment yang masih berlaku yang diterima dari Opening Bank.</a:t>
            </a:r>
          </a:p>
          <a:p>
            <a:pPr marL="900113" indent="-36830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Bila L/C dibuka dengan ”Telex / Kawat” periksa ”Angka Testnya” apakah betul atau tidak ?</a:t>
            </a:r>
          </a:p>
          <a:p>
            <a:pPr marL="900113" indent="-36830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	Bila L/C dibuka dengan ”SWIFT” apakah ada pertanyaan ”AUTH OK”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TATA </a:t>
            </a:r>
            <a:r>
              <a:rPr lang="id-I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 MEMAHAMI SYARAT DAN KONDISI L/C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Applicant</a:t>
            </a:r>
          </a:p>
          <a:p>
            <a:pPr marL="531813" indent="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nama dan alamat lengkap Importir telah dicantumkan dengan benar.</a:t>
            </a:r>
          </a:p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Issuing Bank</a:t>
            </a:r>
          </a:p>
          <a:p>
            <a:pPr marL="531813" indent="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alamat dan nama Issuing “Bank” telah tercantum dengan benar.</a:t>
            </a:r>
          </a:p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Date of Issued</a:t>
            </a:r>
          </a:p>
          <a:p>
            <a:pPr marL="531813" indent="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tercantum secara lengkap “tanggal, bulan dan tahun” penerbitan L/C.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05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Date and Place of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Expiry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113" indent="-449263" algn="just">
              <a:buFont typeface="Wingdings" panose="05000000000000000000" pitchFamily="2" charset="2"/>
              <a:buChar char="§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Apakah “jatuh tempo L/C” telah dicantumkan tanggal, bulan dan tahunnya secara lengkap.</a:t>
            </a:r>
          </a:p>
          <a:p>
            <a:pPr marL="900113" indent="-449263" algn="just">
              <a:buFont typeface="Wingdings" panose="05000000000000000000" pitchFamily="2" charset="2"/>
              <a:buChar char="§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Apakah telah dicantumkan pula “Nama Kota / Negara” dimana L/C bersangkutan berlaku.</a:t>
            </a:r>
          </a:p>
          <a:p>
            <a:pPr marL="900113" indent="-449263" algn="just">
              <a:buFont typeface="Wingdings" panose="05000000000000000000" pitchFamily="2" charset="2"/>
              <a:buChar char="§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Bila jatuh temponya pada hari libur, maka diperpanjang sampai hari kerja pertama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78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	Transferable Credit</a:t>
            </a:r>
          </a:p>
          <a:p>
            <a:pPr marL="531813" indent="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ditransfer kepada ”Beneficiary Kedua” disebutkan secara jelas ”Diperkenankan / Tidak Dipekenankan”.</a:t>
            </a:r>
          </a:p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	Confirmation</a:t>
            </a:r>
          </a:p>
          <a:p>
            <a:pPr marL="531813" indent="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Apakah saat L/C diteruskan kepada Beneficiary diperlukan adanya tambahan “konfirmasi” atau tidak. Apakah dalam L/C tersebut adakah tercantum atau tidak.</a:t>
            </a:r>
          </a:p>
        </p:txBody>
      </p:sp>
    </p:spTree>
    <p:extLst>
      <p:ext uri="{BB962C8B-B14F-4D97-AF65-F5344CB8AC3E}">
        <p14:creationId xmlns:p14="http://schemas.microsoft.com/office/powerpoint/2010/main" val="212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696" y="365125"/>
            <a:ext cx="10412104" cy="1325563"/>
          </a:xfrm>
        </p:spPr>
        <p:txBody>
          <a:bodyPr>
            <a:normAutofit/>
          </a:bodyPr>
          <a:lstStyle/>
          <a:p>
            <a:r>
              <a:rPr lang="id-ID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	Amount</a:t>
            </a:r>
          </a:p>
          <a:p>
            <a:pPr marL="900113" indent="-36830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Apakah “Angka” dan “Huruf” dicantumkan ?</a:t>
            </a:r>
          </a:p>
          <a:p>
            <a:pPr marL="900113" indent="-36830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Kode Mata Uangnya ? ( US $, GBP, DEM .......... )</a:t>
            </a:r>
          </a:p>
          <a:p>
            <a:pPr marL="900113" indent="-368300" algn="just"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	Toleransi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10% tidak boleh lebih / kurang dari jumlah yang tercantum dalam L/C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89013" indent="-457200" algn="just">
              <a:buFontTx/>
              <a:buChar char="-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 &gt; About / Approximately - - - &gt; toleransi +/- 10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989013" indent="-457200" algn="just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 - - &gt; Maximum / Up to / Not Exceeding - - - 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melebihi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L/C.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  <a:endParaRPr lang="id-ID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7063" indent="-627063">
              <a:buNone/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	Availiability</a:t>
            </a:r>
          </a:p>
          <a:p>
            <a:pPr marL="627063" indent="-627063">
              <a:buNone/>
              <a:tabLst>
                <a:tab pos="627063" algn="l"/>
                <a:tab pos="900113" algn="l"/>
              </a:tabLst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-	Apakah L/C telah menunjukan Bank yang dikuasakan untuk membayar 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27063" indent="-627063">
              <a:buNone/>
              <a:tabLst>
                <a:tab pos="627063" algn="l"/>
                <a:tab pos="900113" algn="l"/>
              </a:tabLst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(</a:t>
            </a:r>
            <a:r>
              <a:rPr lang="id-ID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paying Bank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</a:t>
            </a:r>
          </a:p>
          <a:p>
            <a:pPr marL="627063" indent="-627063">
              <a:buNone/>
              <a:tabLst>
                <a:tab pos="627063" algn="l"/>
                <a:tab pos="900113" algn="l"/>
              </a:tabLst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Untuk 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mengaksep wesel ( </a:t>
            </a:r>
            <a:r>
              <a:rPr lang="id-ID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Accepting Bank 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atau</a:t>
            </a:r>
          </a:p>
          <a:p>
            <a:pPr marL="627063" indent="-627063">
              <a:buNone/>
              <a:tabLst>
                <a:tab pos="627063" algn="l"/>
                <a:tab pos="900113" algn="l"/>
              </a:tabLst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Untuk 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menegosiasi ( </a:t>
            </a:r>
            <a:r>
              <a:rPr lang="id-ID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Negotiation Bank 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627063" indent="0">
              <a:buNone/>
              <a:tabLst>
                <a:tab pos="627063" algn="l"/>
                <a:tab pos="900113" algn="l"/>
              </a:tabLst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Kecuali 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jika L/C memperkenankan negosiasi dokumen oleh setiap bank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7063" indent="-627063">
              <a:buNone/>
            </a:pP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	Apakah L/C menyebutkan secara jelas berlakunya :</a:t>
            </a:r>
          </a:p>
          <a:p>
            <a:pPr marL="900113" indent="-273050">
              <a:buNone/>
            </a:pP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By Sight Payment</a:t>
            </a:r>
          </a:p>
          <a:p>
            <a:pPr marL="900113" indent="-273050">
              <a:buNone/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By </a:t>
            </a:r>
            <a:r>
              <a:rPr lang="id-I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Defered </a:t>
            </a: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</a:p>
          <a:p>
            <a:pPr marL="900113" indent="-273050">
              <a:buNone/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By Acceptance</a:t>
            </a:r>
          </a:p>
          <a:p>
            <a:pPr marL="900113" indent="-273050">
              <a:buNone/>
            </a:pPr>
            <a:r>
              <a:rPr lang="id-I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By Negotiation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05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  <a:endParaRPr lang="id-ID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104262"/>
          </a:xfrm>
        </p:spPr>
        <p:txBody>
          <a:bodyPr>
            <a:normAutofit fontScale="40000" lnSpcReduction="20000"/>
          </a:bodyPr>
          <a:lstStyle/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	Availiability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	Apabila L/C berlaku by defered payment, apakah telah dicantumkan bagaimana dan kapan jatuh tempo pembayarannya, misalnya :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30 days after date of shipment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60 days after presentation of documents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	Apabila L/C berlaku by acceptance, apakah L/C telah mensyaratkan minta draft yang ditarik atas Bank yang disebutkan, dan kapankah jatuh tempo wesel berjangka yang ditarik itu, misalnya :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30 days sight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months date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	Apabila L/C berlaku negotiation, ada 2 jenis L/C by negotiation,yaitu :   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Restricted negotiation - - - - &gt; terbatas pada Bank yang disebut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900113" algn="l"/>
              </a:tabLst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Unrestricted - - - - &gt; freely negotiable credits at any bank.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8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of Credit (L/C)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494"/>
            <a:ext cx="10515600" cy="4872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perjanjian, apapun namanya atau maksudnya, dimana suatu bank (</a:t>
            </a:r>
            <a:r>
              <a:rPr lang="id-ID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Issuing Bank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bertindak atas permintaan dan instruksi seorang nasabah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Applicant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atas namanya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sendiri, untuk melakukan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pembayaran kepada pihak ketiga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</a:t>
            </a:r>
            <a:r>
              <a:rPr lang="id-ID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nya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(orang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ditunjuk oleh pihak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ketiga),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mengaksep atau membayar wesel-wesel yang ditarik oleh </a:t>
            </a:r>
            <a:r>
              <a:rPr lang="id-ID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 memberi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kuasa kepada bank lain untuk melakukan pembayaran tersebut, atau untuk mengaksep dan membayar wesel-wesel tersebut,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 memberi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kuasa bank lain untuk menegosiasi, atas pembayaran dokumen-dokumen ditetapkan, asalkan persyaratan dan kondisi dari kredit yang bersangkutan sudah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dipenuhi.</a:t>
            </a:r>
            <a:endParaRPr lang="id-ID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61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  <a:endParaRPr lang="id-ID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104262"/>
          </a:xfrm>
        </p:spPr>
        <p:txBody>
          <a:bodyPr>
            <a:normAutofit fontScale="55000" lnSpcReduction="20000"/>
          </a:bodyPr>
          <a:lstStyle/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	Drafts</a:t>
            </a:r>
          </a:p>
          <a:p>
            <a:pPr marL="627063" indent="-6270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Ditarik 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atas pemohon kredit 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applicant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pembuka kredit 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bank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bank pembayar yang ditunjuk 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paying bank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Bila </a:t>
            </a:r>
            <a:r>
              <a:rPr lang="id-ID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ditarik pada </a:t>
            </a:r>
            <a:r>
              <a:rPr lang="id-ID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applicant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maka </a:t>
            </a:r>
            <a:r>
              <a:rPr lang="id-ID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tersebut akan dianggap sebagai dokumen tambahan.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	Partial Shipment &amp; Transhipment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</a:t>
            </a:r>
            <a:r>
              <a:rPr lang="id-ID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Allowed 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</a:t>
            </a: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d-ID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	Insurance</a:t>
            </a:r>
          </a:p>
          <a:p>
            <a:pPr marL="627063" indent="-627063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Apakah 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ditutup oleh </a:t>
            </a:r>
            <a:r>
              <a:rPr lang="id-ID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applicant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atau </a:t>
            </a:r>
            <a:r>
              <a:rPr lang="id-ID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0243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  <a:endParaRPr lang="id-ID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104262"/>
          </a:xfrm>
        </p:spPr>
        <p:txBody>
          <a:bodyPr>
            <a:normAutofit/>
          </a:bodyPr>
          <a:lstStyle/>
          <a:p>
            <a:pPr marL="723900" indent="-7239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	Transport Details</a:t>
            </a:r>
          </a:p>
          <a:p>
            <a:pPr marL="7239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 of Loading, port of destination dan latest shipment date. Apakah telah dicantumkan dalam L/C ?</a:t>
            </a:r>
          </a:p>
          <a:p>
            <a:pPr marL="723900" indent="-7239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	Description of Good</a:t>
            </a:r>
          </a:p>
          <a:p>
            <a:pPr marL="723900" indent="-7239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buat secara ringkas dan jelas, tidak berlebihan.</a:t>
            </a:r>
          </a:p>
          <a:p>
            <a:pPr marL="723900" indent="-7239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	Trade Terms</a:t>
            </a:r>
          </a:p>
          <a:p>
            <a:pPr marL="723900" indent="-7239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Apakah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telah memuat syarat penyerahan barang ? </a:t>
            </a:r>
          </a:p>
          <a:p>
            <a:pPr marL="723900" indent="-7239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Misalnya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CIF, CFR, FOB.</a:t>
            </a:r>
          </a:p>
        </p:txBody>
      </p:sp>
    </p:spTree>
    <p:extLst>
      <p:ext uri="{BB962C8B-B14F-4D97-AF65-F5344CB8AC3E}">
        <p14:creationId xmlns:p14="http://schemas.microsoft.com/office/powerpoint/2010/main" val="36719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 CARA MEMAHAMI SYARAT DAN KONDISI L/C </a:t>
            </a:r>
            <a:endParaRPr lang="id-ID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104262"/>
          </a:xfrm>
        </p:spPr>
        <p:txBody>
          <a:bodyPr>
            <a:normAutofit/>
          </a:bodyPr>
          <a:lstStyle/>
          <a:p>
            <a:pPr marL="723900" indent="-72390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	Presentation Period</a:t>
            </a:r>
          </a:p>
          <a:p>
            <a:pPr marL="7239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Berapa hari setelah tanggal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pengapalan/ </a:t>
            </a:r>
            <a:r>
              <a:rPr lang="id-ID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of Loading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dokumen-dokumen tersebut harus dipresentasikan ke Bank ?</a:t>
            </a:r>
          </a:p>
          <a:p>
            <a:pPr marL="7239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Apabila L/C tidak menetapkan jangka waktu, maka menurut pasal 43 (a) UCP dengan sendirinya berlaku 21 hari.</a:t>
            </a:r>
          </a:p>
        </p:txBody>
      </p:sp>
    </p:spTree>
    <p:extLst>
      <p:ext uri="{BB962C8B-B14F-4D97-AF65-F5344CB8AC3E}">
        <p14:creationId xmlns:p14="http://schemas.microsoft.com/office/powerpoint/2010/main" val="10847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3" y="187705"/>
            <a:ext cx="10515600" cy="726696"/>
          </a:xfrm>
        </p:spPr>
        <p:txBody>
          <a:bodyPr>
            <a:normAutofit/>
          </a:bodyPr>
          <a:lstStyle/>
          <a:p>
            <a:r>
              <a:rPr lang="id-I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Contoh Control Sheet L/C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4" y="914401"/>
            <a:ext cx="9730854" cy="5773002"/>
          </a:xfrm>
        </p:spPr>
      </p:pic>
    </p:spTree>
    <p:extLst>
      <p:ext uri="{BB962C8B-B14F-4D97-AF65-F5344CB8AC3E}">
        <p14:creationId xmlns:p14="http://schemas.microsoft.com/office/powerpoint/2010/main" val="22080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3" y="187705"/>
            <a:ext cx="10515600" cy="726696"/>
          </a:xfrm>
        </p:spPr>
        <p:txBody>
          <a:bodyPr>
            <a:normAutofit/>
          </a:bodyPr>
          <a:lstStyle/>
          <a:p>
            <a:r>
              <a:rPr lang="id-I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Contoh Control Sheet L/C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196" y="1119116"/>
            <a:ext cx="8961000" cy="5513697"/>
          </a:xfrm>
        </p:spPr>
      </p:pic>
    </p:spTree>
    <p:extLst>
      <p:ext uri="{BB962C8B-B14F-4D97-AF65-F5344CB8AC3E}">
        <p14:creationId xmlns:p14="http://schemas.microsoft.com/office/powerpoint/2010/main" val="2629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 utama dalam L/C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Invoice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 of lading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Packing list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Asuransi</a:t>
            </a:r>
          </a:p>
          <a:p>
            <a:pPr marL="0" indent="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52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Bagaimana mekanisme pembukaan L/C yang dilakukan oleh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buyer/ importir/applicant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 perdagangan internasional dengan pihak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issuing bank/opening bank/ importer’s bank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2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d-ID" sz="7200" b="1" dirty="0" smtClean="0"/>
          </a:p>
          <a:p>
            <a:pPr marL="0" indent="0" algn="ctr">
              <a:buNone/>
            </a:pPr>
            <a:r>
              <a:rPr lang="id-ID" sz="7200" b="1" dirty="0" smtClean="0"/>
              <a:t>TERIMA KASIH</a:t>
            </a:r>
            <a:endParaRPr lang="id-ID" sz="7200" b="1" dirty="0"/>
          </a:p>
        </p:txBody>
      </p:sp>
    </p:spTree>
    <p:extLst>
      <p:ext uri="{BB962C8B-B14F-4D97-AF65-F5344CB8AC3E}">
        <p14:creationId xmlns:p14="http://schemas.microsoft.com/office/powerpoint/2010/main" val="829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of Credit (L/C)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penggunaan L/C adalah untuk memberikan jaminan atau keamanan bagi eksportir untuk mendapatkan pembayaran atas barang yang dijual, sedangkan bagi importir memberikan jaminan bahwa banknya </a:t>
            </a:r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l-NL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Issuing Bank</a:t>
            </a:r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tidak akan melakukan pembayaran sebelum persyaratan yang ditentukan dalam L/C dipenuhi.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 Letter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Credit (L/C)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 suatu perjanjian bank dalam menyelesaikan transaksi perdagangan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internasional.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Memberikan pengamanan bagi pihak-pihak yang terlibat dalam transaksi yang diadakannya.</a:t>
            </a:r>
          </a:p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Merupakan instrumen yang didasarkan hanya atas dokumen-dokumen dan bukan atas barang dagangan atau jasa.</a:t>
            </a:r>
          </a:p>
          <a:p>
            <a:pPr marL="531813" indent="-5318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Membantu Issuing Bank memberikan fasilitas pembayaran kepada importir dan memonitor penggunaanya.</a:t>
            </a:r>
          </a:p>
          <a:p>
            <a:pPr marL="531813" indent="-531813" algn="just">
              <a:lnSpc>
                <a:spcPct val="160000"/>
              </a:lnSpc>
              <a:spcBef>
                <a:spcPts val="0"/>
              </a:spcBef>
              <a:buNone/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CREDIT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15985" cy="4351338"/>
          </a:xfrm>
        </p:spPr>
        <p:txBody>
          <a:bodyPr/>
          <a:lstStyle/>
          <a:p>
            <a:pPr marL="0" indent="0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L/C yang dikirim dari Opening Bank kepada Koresponden Bank biasanya berbentuk :</a:t>
            </a:r>
          </a:p>
          <a:p>
            <a:pPr marL="450850" indent="-450850">
              <a:buNone/>
              <a:tabLst>
                <a:tab pos="450850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Surat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Mail L/C</a:t>
            </a:r>
          </a:p>
          <a:p>
            <a:pPr marL="450850" indent="-450850">
              <a:buNone/>
              <a:tabLst>
                <a:tab pos="4508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Telex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Cable L/C</a:t>
            </a:r>
          </a:p>
          <a:p>
            <a:pPr marL="450850" indent="-450850">
              <a:buNone/>
              <a:tabLst>
                <a:tab pos="4508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SWIFT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 for Worldwide Interbank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Telecomunication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Keuntungan menggunakan Letter of Credit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Relatif paling aman bagi kedua belah pihak.</a:t>
            </a:r>
          </a:p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Eksportir terjamin pembayarannya sepanjang persyaratan L/C telah dipenuhi.</a:t>
            </a:r>
          </a:p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	Penjamin atas pembayaran adalah Bank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Issuing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bukan importir.</a:t>
            </a:r>
          </a:p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	Eksportir telah terhindar dari resiko kredit dari importir.</a:t>
            </a:r>
          </a:p>
          <a:p>
            <a:pPr marL="531813" indent="-531813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	Dana Importir tidak akan dibayarkan kepada eksportir apabila persyaratan dalam L/C belum dipenuhi.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79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Kelemahan </a:t>
            </a:r>
            <a:r>
              <a:rPr lang="id-I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 L/C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Kedua belah pihak akan menanggung biaya yang cukup besar.</a:t>
            </a:r>
          </a:p>
          <a:p>
            <a:pPr marL="531813" indent="-53181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Importir menderita resiko L.O.I. akibat </a:t>
            </a:r>
            <a:r>
              <a:rPr lang="id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 deposit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disetorkannya.</a:t>
            </a:r>
          </a:p>
          <a:p>
            <a:pPr marL="531813" indent="-53181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	Bank hanya berurusan dengan dokumen dan bukan barang.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9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PEMBUKAAN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L/C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19"/>
            <a:ext cx="10298373" cy="4771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Hal-hal yang perlu diperhatikan oleh importir Opening Bank  kepada aplikasi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pembukaan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of Credit ( P. L/C ) 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1813" indent="-5318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Nama jelas dan alamat eksportir / </a:t>
            </a:r>
            <a:r>
              <a:rPr lang="id-ID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1813" indent="-5318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Jumlah dan valuta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(jenis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mata uang ) L/C.</a:t>
            </a:r>
          </a:p>
          <a:p>
            <a:pPr marL="531813" indent="-5318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Jenis L/C apakah </a:t>
            </a:r>
            <a:r>
              <a:rPr lang="id-ID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Revocable, Irrevocable </a:t>
            </a:r>
            <a:r>
              <a:rPr lang="id-ID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atau transferabel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1813" indent="-5318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Apakah L/C tersebut akan diselesaikan dengan cara pembayaran, akseptasi atau negosiasi.</a:t>
            </a:r>
          </a:p>
          <a:p>
            <a:pPr marL="531813" indent="-5318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Atas siapa wesel 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</a:t>
            </a:r>
            <a:r>
              <a:rPr lang="id-ID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akan ditarik dan bagaimana tenor draft  tersebut.</a:t>
            </a:r>
          </a:p>
          <a:p>
            <a:pPr marL="531813" indent="-5318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Uraian singkat dari barang-barang yang akan diimpor akan termasuk jumlah dan harga per unit (jika ada).</a:t>
            </a:r>
          </a:p>
          <a:p>
            <a:pPr marL="0" indent="0">
              <a:buNone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481</Words>
  <Application>Microsoft Office PowerPoint</Application>
  <PresentationFormat>Widescreen</PresentationFormat>
  <Paragraphs>192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Office Theme</vt:lpstr>
      <vt:lpstr>LETTER OF CREDIET</vt:lpstr>
      <vt:lpstr>PEMBAHASAN</vt:lpstr>
      <vt:lpstr>Letter of Credit (L/C)</vt:lpstr>
      <vt:lpstr>Letter of Credit (L/C)</vt:lpstr>
      <vt:lpstr>Fungsi Letter of Credit (L/C)</vt:lpstr>
      <vt:lpstr>LETTER OF CREDIT</vt:lpstr>
      <vt:lpstr>Keuntungan menggunakan Letter of Credit :</vt:lpstr>
      <vt:lpstr>Kelemahan menggunakan L/C </vt:lpstr>
      <vt:lpstr>PEMBUKAAN L/C</vt:lpstr>
      <vt:lpstr>PEMBUKAAN L/C</vt:lpstr>
      <vt:lpstr>PEMBUKAAN L/C</vt:lpstr>
      <vt:lpstr>PowerPoint Presentation</vt:lpstr>
      <vt:lpstr>PIHAK–PIHAK YANG TERLIBAT DALAM L/C</vt:lpstr>
      <vt:lpstr>PIHAK–PIHAK YANG TERLIBAT DALAM L/C</vt:lpstr>
      <vt:lpstr>PIHAK–PIHAK YANG TERLIBAT DALAM L/C</vt:lpstr>
      <vt:lpstr>PIHAK–PIHAK YANG TERLIBAT DALAM L/C</vt:lpstr>
      <vt:lpstr>PIHAK–PIHAK YANG TERLIBAT DALAM L/C</vt:lpstr>
      <vt:lpstr>PIHAK–PIHAK YANG TERLIBAT DALAM L/C</vt:lpstr>
      <vt:lpstr>PIHAK–PIHAK YANG TERLIBAT DALAM L/C</vt:lpstr>
      <vt:lpstr>PIHAK–PIHAK YANG TERLIBAT DALAM L/C</vt:lpstr>
      <vt:lpstr>PIHAK–PIHAK YANG TERLIBAT DALAM L/C</vt:lpstr>
      <vt:lpstr>PIHAK–PIHAK YANG TERLIBAT DALAM L/C</vt:lpstr>
      <vt:lpstr>TATA CARA MEMAHAMI SYARAT DAN KONDISI L/C </vt:lpstr>
      <vt:lpstr>TATA CARA MEMAHAMI SYARAT DAN KONDISI L/C </vt:lpstr>
      <vt:lpstr>TATA CARA MEMAHAMI SYARAT DAN KONDISI L/C </vt:lpstr>
      <vt:lpstr>TATA CARA MEMAHAMI SYARAT DAN KONDISI L/C </vt:lpstr>
      <vt:lpstr>TATA CARA MEMAHAMI SYARAT DAN KONDISI L/C </vt:lpstr>
      <vt:lpstr>TATA CARA MEMAHAMI SYARAT DAN KONDISI L/C </vt:lpstr>
      <vt:lpstr>TATA CARA MEMAHAMI SYARAT DAN KONDISI L/C </vt:lpstr>
      <vt:lpstr>TATA CARA MEMAHAMI SYARAT DAN KONDISI L/C </vt:lpstr>
      <vt:lpstr>TATA CARA MEMAHAMI SYARAT DAN KONDISI L/C </vt:lpstr>
      <vt:lpstr>TATA CARA MEMAHAMI SYARAT DAN KONDISI L/C </vt:lpstr>
      <vt:lpstr>Contoh Control Sheet L/C</vt:lpstr>
      <vt:lpstr>Contoh Control Sheet L/C</vt:lpstr>
      <vt:lpstr>Dokumen utama dalam L/C </vt:lpstr>
      <vt:lpstr>Problem Statement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dsn113</dc:creator>
  <cp:lastModifiedBy>User</cp:lastModifiedBy>
  <cp:revision>142</cp:revision>
  <dcterms:created xsi:type="dcterms:W3CDTF">2017-10-17T01:18:35Z</dcterms:created>
  <dcterms:modified xsi:type="dcterms:W3CDTF">2019-03-26T04:36:02Z</dcterms:modified>
</cp:coreProperties>
</file>