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22" r:id="rId4"/>
    <p:sldId id="367" r:id="rId5"/>
    <p:sldId id="320" r:id="rId6"/>
    <p:sldId id="368" r:id="rId7"/>
    <p:sldId id="374" r:id="rId8"/>
    <p:sldId id="321" r:id="rId9"/>
    <p:sldId id="370" r:id="rId10"/>
    <p:sldId id="371" r:id="rId11"/>
    <p:sldId id="372" r:id="rId12"/>
    <p:sldId id="373" r:id="rId13"/>
    <p:sldId id="375" r:id="rId14"/>
    <p:sldId id="376" r:id="rId15"/>
    <p:sldId id="365" r:id="rId16"/>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882" autoAdjust="0"/>
    <p:restoredTop sz="94660"/>
  </p:normalViewPr>
  <p:slideViewPr>
    <p:cSldViewPr snapToGrid="0">
      <p:cViewPr varScale="1">
        <p:scale>
          <a:sx n="70" d="100"/>
          <a:sy n="70" d="100"/>
        </p:scale>
        <p:origin x="46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d-ID"/>
          </a:p>
        </p:txBody>
      </p:sp>
      <p:sp>
        <p:nvSpPr>
          <p:cNvPr id="4" name="Date Placeholder 3"/>
          <p:cNvSpPr>
            <a:spLocks noGrp="1"/>
          </p:cNvSpPr>
          <p:nvPr>
            <p:ph type="dt" sz="half" idx="10"/>
          </p:nvPr>
        </p:nvSpPr>
        <p:spPr/>
        <p:txBody>
          <a:bodyPr/>
          <a:lstStyle/>
          <a:p>
            <a:fld id="{A454E68B-1A32-433D-9279-6A12DD1B124D}" type="datetimeFigureOut">
              <a:rPr lang="id-ID" smtClean="0"/>
              <a:t>21/11/2017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5D9B5B9-DB22-4073-9A71-D37DC23713F3}" type="slidenum">
              <a:rPr lang="id-ID" smtClean="0"/>
              <a:t>‹#›</a:t>
            </a:fld>
            <a:endParaRPr lang="id-ID"/>
          </a:p>
        </p:txBody>
      </p:sp>
    </p:spTree>
    <p:extLst>
      <p:ext uri="{BB962C8B-B14F-4D97-AF65-F5344CB8AC3E}">
        <p14:creationId xmlns:p14="http://schemas.microsoft.com/office/powerpoint/2010/main" val="1633604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454E68B-1A32-433D-9279-6A12DD1B124D}" type="datetimeFigureOut">
              <a:rPr lang="id-ID" smtClean="0"/>
              <a:t>21/11/2017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5D9B5B9-DB22-4073-9A71-D37DC23713F3}" type="slidenum">
              <a:rPr lang="id-ID" smtClean="0"/>
              <a:t>‹#›</a:t>
            </a:fld>
            <a:endParaRPr lang="id-ID"/>
          </a:p>
        </p:txBody>
      </p:sp>
    </p:spTree>
    <p:extLst>
      <p:ext uri="{BB962C8B-B14F-4D97-AF65-F5344CB8AC3E}">
        <p14:creationId xmlns:p14="http://schemas.microsoft.com/office/powerpoint/2010/main" val="178332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454E68B-1A32-433D-9279-6A12DD1B124D}" type="datetimeFigureOut">
              <a:rPr lang="id-ID" smtClean="0"/>
              <a:t>21/11/2017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5D9B5B9-DB22-4073-9A71-D37DC23713F3}" type="slidenum">
              <a:rPr lang="id-ID" smtClean="0"/>
              <a:t>‹#›</a:t>
            </a:fld>
            <a:endParaRPr lang="id-ID"/>
          </a:p>
        </p:txBody>
      </p:sp>
    </p:spTree>
    <p:extLst>
      <p:ext uri="{BB962C8B-B14F-4D97-AF65-F5344CB8AC3E}">
        <p14:creationId xmlns:p14="http://schemas.microsoft.com/office/powerpoint/2010/main" val="3480824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10"/>
          </p:nvPr>
        </p:nvSpPr>
        <p:spPr/>
        <p:txBody>
          <a:bodyPr/>
          <a:lstStyle/>
          <a:p>
            <a:fld id="{A454E68B-1A32-433D-9279-6A12DD1B124D}" type="datetimeFigureOut">
              <a:rPr lang="id-ID" smtClean="0"/>
              <a:t>21/11/2017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5D9B5B9-DB22-4073-9A71-D37DC23713F3}" type="slidenum">
              <a:rPr lang="id-ID" smtClean="0"/>
              <a:t>‹#›</a:t>
            </a:fld>
            <a:endParaRPr lang="id-ID"/>
          </a:p>
        </p:txBody>
      </p:sp>
    </p:spTree>
    <p:extLst>
      <p:ext uri="{BB962C8B-B14F-4D97-AF65-F5344CB8AC3E}">
        <p14:creationId xmlns:p14="http://schemas.microsoft.com/office/powerpoint/2010/main" val="3671060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454E68B-1A32-433D-9279-6A12DD1B124D}" type="datetimeFigureOut">
              <a:rPr lang="id-ID" smtClean="0"/>
              <a:t>21/11/2017</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D5D9B5B9-DB22-4073-9A71-D37DC23713F3}" type="slidenum">
              <a:rPr lang="id-ID" smtClean="0"/>
              <a:t>‹#›</a:t>
            </a:fld>
            <a:endParaRPr lang="id-ID"/>
          </a:p>
        </p:txBody>
      </p:sp>
    </p:spTree>
    <p:extLst>
      <p:ext uri="{BB962C8B-B14F-4D97-AF65-F5344CB8AC3E}">
        <p14:creationId xmlns:p14="http://schemas.microsoft.com/office/powerpoint/2010/main" val="211684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Date Placeholder 4"/>
          <p:cNvSpPr>
            <a:spLocks noGrp="1"/>
          </p:cNvSpPr>
          <p:nvPr>
            <p:ph type="dt" sz="half" idx="10"/>
          </p:nvPr>
        </p:nvSpPr>
        <p:spPr/>
        <p:txBody>
          <a:bodyPr/>
          <a:lstStyle/>
          <a:p>
            <a:fld id="{A454E68B-1A32-433D-9279-6A12DD1B124D}" type="datetimeFigureOut">
              <a:rPr lang="id-ID" smtClean="0"/>
              <a:t>21/11/2017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5D9B5B9-DB22-4073-9A71-D37DC23713F3}" type="slidenum">
              <a:rPr lang="id-ID" smtClean="0"/>
              <a:t>‹#›</a:t>
            </a:fld>
            <a:endParaRPr lang="id-ID"/>
          </a:p>
        </p:txBody>
      </p:sp>
    </p:spTree>
    <p:extLst>
      <p:ext uri="{BB962C8B-B14F-4D97-AF65-F5344CB8AC3E}">
        <p14:creationId xmlns:p14="http://schemas.microsoft.com/office/powerpoint/2010/main" val="3147630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7" name="Date Placeholder 6"/>
          <p:cNvSpPr>
            <a:spLocks noGrp="1"/>
          </p:cNvSpPr>
          <p:nvPr>
            <p:ph type="dt" sz="half" idx="10"/>
          </p:nvPr>
        </p:nvSpPr>
        <p:spPr/>
        <p:txBody>
          <a:bodyPr/>
          <a:lstStyle/>
          <a:p>
            <a:fld id="{A454E68B-1A32-433D-9279-6A12DD1B124D}" type="datetimeFigureOut">
              <a:rPr lang="id-ID" smtClean="0"/>
              <a:t>21/11/2017</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D5D9B5B9-DB22-4073-9A71-D37DC23713F3}" type="slidenum">
              <a:rPr lang="id-ID" smtClean="0"/>
              <a:t>‹#›</a:t>
            </a:fld>
            <a:endParaRPr lang="id-ID"/>
          </a:p>
        </p:txBody>
      </p:sp>
    </p:spTree>
    <p:extLst>
      <p:ext uri="{BB962C8B-B14F-4D97-AF65-F5344CB8AC3E}">
        <p14:creationId xmlns:p14="http://schemas.microsoft.com/office/powerpoint/2010/main" val="147790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d-ID"/>
          </a:p>
        </p:txBody>
      </p:sp>
      <p:sp>
        <p:nvSpPr>
          <p:cNvPr id="3" name="Date Placeholder 2"/>
          <p:cNvSpPr>
            <a:spLocks noGrp="1"/>
          </p:cNvSpPr>
          <p:nvPr>
            <p:ph type="dt" sz="half" idx="10"/>
          </p:nvPr>
        </p:nvSpPr>
        <p:spPr/>
        <p:txBody>
          <a:bodyPr/>
          <a:lstStyle/>
          <a:p>
            <a:fld id="{A454E68B-1A32-433D-9279-6A12DD1B124D}" type="datetimeFigureOut">
              <a:rPr lang="id-ID" smtClean="0"/>
              <a:t>21/11/2017</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D5D9B5B9-DB22-4073-9A71-D37DC23713F3}" type="slidenum">
              <a:rPr lang="id-ID" smtClean="0"/>
              <a:t>‹#›</a:t>
            </a:fld>
            <a:endParaRPr lang="id-ID"/>
          </a:p>
        </p:txBody>
      </p:sp>
    </p:spTree>
    <p:extLst>
      <p:ext uri="{BB962C8B-B14F-4D97-AF65-F5344CB8AC3E}">
        <p14:creationId xmlns:p14="http://schemas.microsoft.com/office/powerpoint/2010/main" val="1356615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54E68B-1A32-433D-9279-6A12DD1B124D}" type="datetimeFigureOut">
              <a:rPr lang="id-ID" smtClean="0"/>
              <a:t>21/11/2017</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D5D9B5B9-DB22-4073-9A71-D37DC23713F3}" type="slidenum">
              <a:rPr lang="id-ID" smtClean="0"/>
              <a:t>‹#›</a:t>
            </a:fld>
            <a:endParaRPr lang="id-ID"/>
          </a:p>
        </p:txBody>
      </p:sp>
    </p:spTree>
    <p:extLst>
      <p:ext uri="{BB962C8B-B14F-4D97-AF65-F5344CB8AC3E}">
        <p14:creationId xmlns:p14="http://schemas.microsoft.com/office/powerpoint/2010/main" val="3255668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54E68B-1A32-433D-9279-6A12DD1B124D}" type="datetimeFigureOut">
              <a:rPr lang="id-ID" smtClean="0"/>
              <a:t>21/11/2017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5D9B5B9-DB22-4073-9A71-D37DC23713F3}" type="slidenum">
              <a:rPr lang="id-ID" smtClean="0"/>
              <a:t>‹#›</a:t>
            </a:fld>
            <a:endParaRPr lang="id-ID"/>
          </a:p>
        </p:txBody>
      </p:sp>
    </p:spTree>
    <p:extLst>
      <p:ext uri="{BB962C8B-B14F-4D97-AF65-F5344CB8AC3E}">
        <p14:creationId xmlns:p14="http://schemas.microsoft.com/office/powerpoint/2010/main" val="1059144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454E68B-1A32-433D-9279-6A12DD1B124D}" type="datetimeFigureOut">
              <a:rPr lang="id-ID" smtClean="0"/>
              <a:t>21/11/2017</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D5D9B5B9-DB22-4073-9A71-D37DC23713F3}" type="slidenum">
              <a:rPr lang="id-ID" smtClean="0"/>
              <a:t>‹#›</a:t>
            </a:fld>
            <a:endParaRPr lang="id-ID"/>
          </a:p>
        </p:txBody>
      </p:sp>
    </p:spTree>
    <p:extLst>
      <p:ext uri="{BB962C8B-B14F-4D97-AF65-F5344CB8AC3E}">
        <p14:creationId xmlns:p14="http://schemas.microsoft.com/office/powerpoint/2010/main" val="41110157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54E68B-1A32-433D-9279-6A12DD1B124D}" type="datetimeFigureOut">
              <a:rPr lang="id-ID" smtClean="0"/>
              <a:t>21/11/2017</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D9B5B9-DB22-4073-9A71-D37DC23713F3}" type="slidenum">
              <a:rPr lang="id-ID" smtClean="0"/>
              <a:t>‹#›</a:t>
            </a:fld>
            <a:endParaRPr lang="id-ID"/>
          </a:p>
        </p:txBody>
      </p:sp>
    </p:spTree>
    <p:extLst>
      <p:ext uri="{BB962C8B-B14F-4D97-AF65-F5344CB8AC3E}">
        <p14:creationId xmlns:p14="http://schemas.microsoft.com/office/powerpoint/2010/main" val="18325268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t>EKSPOR IMPOR</a:t>
            </a:r>
            <a:endParaRPr lang="id-ID" b="1" dirty="0"/>
          </a:p>
        </p:txBody>
      </p:sp>
      <p:sp>
        <p:nvSpPr>
          <p:cNvPr id="3" name="Subtitle 2"/>
          <p:cNvSpPr>
            <a:spLocks noGrp="1"/>
          </p:cNvSpPr>
          <p:nvPr>
            <p:ph type="subTitle" idx="1"/>
          </p:nvPr>
        </p:nvSpPr>
        <p:spPr>
          <a:xfrm>
            <a:off x="1524000" y="4270779"/>
            <a:ext cx="9144000" cy="1655762"/>
          </a:xfrm>
        </p:spPr>
        <p:txBody>
          <a:bodyPr>
            <a:normAutofit/>
          </a:bodyPr>
          <a:lstStyle/>
          <a:p>
            <a:r>
              <a:rPr lang="nb-NO" sz="2800" dirty="0">
                <a:latin typeface="Times New Roman" panose="02020603050405020304" pitchFamily="18" charset="0"/>
                <a:ea typeface="Calibri" panose="020F0502020204030204" pitchFamily="34" charset="0"/>
              </a:rPr>
              <a:t>Menjelaskan </a:t>
            </a:r>
            <a:r>
              <a:rPr lang="id-ID" sz="2800" dirty="0" smtClean="0">
                <a:latin typeface="Times New Roman" panose="02020603050405020304" pitchFamily="18" charset="0"/>
                <a:ea typeface="Calibri" panose="020F0502020204030204" pitchFamily="34" charset="0"/>
              </a:rPr>
              <a:t>P</a:t>
            </a:r>
            <a:r>
              <a:rPr lang="nb-NO" sz="2800" dirty="0" smtClean="0">
                <a:latin typeface="Times New Roman" panose="02020603050405020304" pitchFamily="18" charset="0"/>
                <a:ea typeface="Calibri" panose="020F0502020204030204" pitchFamily="34" charset="0"/>
              </a:rPr>
              <a:t>roses </a:t>
            </a:r>
            <a:r>
              <a:rPr lang="nb-NO" sz="2800" dirty="0">
                <a:latin typeface="Times New Roman" panose="02020603050405020304" pitchFamily="18" charset="0"/>
                <a:ea typeface="Calibri" panose="020F0502020204030204" pitchFamily="34" charset="0"/>
              </a:rPr>
              <a:t>dan </a:t>
            </a:r>
            <a:r>
              <a:rPr lang="id-ID" sz="2800" dirty="0" smtClean="0">
                <a:latin typeface="Times New Roman" panose="02020603050405020304" pitchFamily="18" charset="0"/>
                <a:ea typeface="Calibri" panose="020F0502020204030204" pitchFamily="34" charset="0"/>
              </a:rPr>
              <a:t>P</a:t>
            </a:r>
            <a:r>
              <a:rPr lang="nb-NO" sz="2800" dirty="0" smtClean="0">
                <a:latin typeface="Times New Roman" panose="02020603050405020304" pitchFamily="18" charset="0"/>
                <a:ea typeface="Calibri" panose="020F0502020204030204" pitchFamily="34" charset="0"/>
              </a:rPr>
              <a:t>rosedur </a:t>
            </a:r>
            <a:r>
              <a:rPr lang="id-ID" sz="2800" dirty="0" smtClean="0">
                <a:latin typeface="Times New Roman" panose="02020603050405020304" pitchFamily="18" charset="0"/>
                <a:ea typeface="Calibri" panose="020F0502020204030204" pitchFamily="34" charset="0"/>
              </a:rPr>
              <a:t>E</a:t>
            </a:r>
            <a:r>
              <a:rPr lang="nb-NO" sz="2800" dirty="0" smtClean="0">
                <a:latin typeface="Times New Roman" panose="02020603050405020304" pitchFamily="18" charset="0"/>
                <a:ea typeface="Calibri" panose="020F0502020204030204" pitchFamily="34" charset="0"/>
              </a:rPr>
              <a:t>kspor</a:t>
            </a:r>
            <a:endParaRPr lang="id-ID"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885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Penyelesaian Pembayaran Kepada Eksportir</a:t>
            </a:r>
          </a:p>
        </p:txBody>
      </p:sp>
      <p:sp>
        <p:nvSpPr>
          <p:cNvPr id="3" name="Content Placeholder 2"/>
          <p:cNvSpPr>
            <a:spLocks noGrp="1"/>
          </p:cNvSpPr>
          <p:nvPr>
            <p:ph idx="1"/>
          </p:nvPr>
        </p:nvSpPr>
        <p:spPr/>
        <p:txBody>
          <a:bodyPr>
            <a:normAutofit/>
          </a:bodyPr>
          <a:lstStyle/>
          <a:p>
            <a:pPr marL="0" indent="0" algn="just">
              <a:buNone/>
            </a:pPr>
            <a:r>
              <a:rPr lang="id-ID" sz="3600" dirty="0">
                <a:latin typeface="Times New Roman" panose="02020603050405020304" pitchFamily="18" charset="0"/>
                <a:cs typeface="Times New Roman" panose="02020603050405020304" pitchFamily="18" charset="0"/>
              </a:rPr>
              <a:t>Penyerahan dokumen-dokumen tersebut pada umumnya dilakukan dengan surat pengantar dari perusahaan eksportir atau dengan menggunakan  formulir yang telah disediakan oleh bank.</a:t>
            </a:r>
          </a:p>
        </p:txBody>
      </p:sp>
    </p:spTree>
    <p:extLst>
      <p:ext uri="{BB962C8B-B14F-4D97-AF65-F5344CB8AC3E}">
        <p14:creationId xmlns:p14="http://schemas.microsoft.com/office/powerpoint/2010/main" val="70104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MULTI </a:t>
            </a:r>
            <a:r>
              <a:rPr lang="id-ID" dirty="0"/>
              <a:t>MODAL TRANSPORT</a:t>
            </a:r>
          </a:p>
        </p:txBody>
      </p:sp>
      <p:sp>
        <p:nvSpPr>
          <p:cNvPr id="3" name="Content Placeholder 2"/>
          <p:cNvSpPr>
            <a:spLocks noGrp="1"/>
          </p:cNvSpPr>
          <p:nvPr>
            <p:ph idx="1"/>
          </p:nvPr>
        </p:nvSpPr>
        <p:spPr/>
        <p:txBody>
          <a:bodyPr/>
          <a:lstStyle/>
          <a:p>
            <a:pPr marL="0" indent="0" algn="just">
              <a:spcAft>
                <a:spcPts val="0"/>
              </a:spcAft>
              <a:buNone/>
            </a:pPr>
            <a:r>
              <a:rPr lang="id-ID" i="1" dirty="0">
                <a:latin typeface="Times New Roman" panose="02020603050405020304" pitchFamily="18" charset="0"/>
                <a:ea typeface="Times New Roman" panose="02020603050405020304" pitchFamily="18" charset="0"/>
              </a:rPr>
              <a:t>Pengangkutan barang dengan, mempergunakan sekurang-kurangnya dua Alat Angkut yang berbeda dari satu tempat yang terletak dalam suatu Negara lain, dengan mempergunakan lebih dari satu modus pengangkutan yang berbeda.</a:t>
            </a:r>
            <a:endParaRPr lang="id-ID" dirty="0">
              <a:latin typeface="Times New Roman" panose="02020603050405020304" pitchFamily="18" charset="0"/>
              <a:ea typeface="Times New Roman" panose="02020603050405020304" pitchFamily="18" charset="0"/>
            </a:endParaRPr>
          </a:p>
          <a:p>
            <a:endParaRPr lang="id-ID" dirty="0"/>
          </a:p>
        </p:txBody>
      </p:sp>
    </p:spTree>
    <p:extLst>
      <p:ext uri="{BB962C8B-B14F-4D97-AF65-F5344CB8AC3E}">
        <p14:creationId xmlns:p14="http://schemas.microsoft.com/office/powerpoint/2010/main" val="5801100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solidFill>
                  <a:prstClr val="black"/>
                </a:solidFill>
              </a:rPr>
              <a:t>MULTI MODAL TRANSPORT</a:t>
            </a:r>
            <a:endParaRPr lang="id-ID" dirty="0"/>
          </a:p>
        </p:txBody>
      </p:sp>
      <p:sp>
        <p:nvSpPr>
          <p:cNvPr id="3" name="Content Placeholder 2"/>
          <p:cNvSpPr>
            <a:spLocks noGrp="1"/>
          </p:cNvSpPr>
          <p:nvPr>
            <p:ph idx="1"/>
          </p:nvPr>
        </p:nvSpPr>
        <p:spPr/>
        <p:txBody>
          <a:bodyPr/>
          <a:lstStyle/>
          <a:p>
            <a:pPr indent="0" algn="just">
              <a:buNone/>
            </a:pPr>
            <a:r>
              <a:rPr lang="id-ID" dirty="0">
                <a:latin typeface="Times New Roman" panose="02020603050405020304" pitchFamily="18" charset="0"/>
                <a:ea typeface="Times New Roman" panose="02020603050405020304" pitchFamily="18" charset="0"/>
              </a:rPr>
              <a:t>Modal diperlukan untuk pelabuhan, pembangunan infrastruktur kereta api dan jalan juga kapal, </a:t>
            </a:r>
            <a:r>
              <a:rPr lang="id-ID" i="1" dirty="0">
                <a:latin typeface="Times New Roman" panose="02020603050405020304" pitchFamily="18" charset="0"/>
                <a:ea typeface="Times New Roman" panose="02020603050405020304" pitchFamily="18" charset="0"/>
              </a:rPr>
              <a:t>Container </a:t>
            </a:r>
            <a:r>
              <a:rPr lang="id-ID" dirty="0">
                <a:latin typeface="Times New Roman" panose="02020603050405020304" pitchFamily="18" charset="0"/>
                <a:ea typeface="Times New Roman" panose="02020603050405020304" pitchFamily="18" charset="0"/>
              </a:rPr>
              <a:t> dan peralatan pendukung lainnya.</a:t>
            </a:r>
          </a:p>
          <a:p>
            <a:endParaRPr lang="id-ID" dirty="0"/>
          </a:p>
        </p:txBody>
      </p:sp>
    </p:spTree>
    <p:extLst>
      <p:ext uri="{BB962C8B-B14F-4D97-AF65-F5344CB8AC3E}">
        <p14:creationId xmlns:p14="http://schemas.microsoft.com/office/powerpoint/2010/main" val="1627469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JENIS </a:t>
            </a:r>
            <a:r>
              <a:rPr lang="id-ID" dirty="0"/>
              <a:t>OPERASI</a:t>
            </a:r>
          </a:p>
        </p:txBody>
      </p:sp>
      <p:sp>
        <p:nvSpPr>
          <p:cNvPr id="3" name="Content Placeholder 2"/>
          <p:cNvSpPr>
            <a:spLocks noGrp="1"/>
          </p:cNvSpPr>
          <p:nvPr>
            <p:ph idx="1"/>
          </p:nvPr>
        </p:nvSpPr>
        <p:spPr/>
        <p:txBody>
          <a:bodyPr/>
          <a:lstStyle/>
          <a:p>
            <a:pPr marL="514350" indent="-514350">
              <a:buAutoNum type="arabicPeriod"/>
            </a:pPr>
            <a:r>
              <a:rPr lang="id-ID" dirty="0" smtClean="0"/>
              <a:t>Laut </a:t>
            </a:r>
            <a:r>
              <a:rPr lang="id-ID" dirty="0"/>
              <a:t>/ </a:t>
            </a:r>
            <a:r>
              <a:rPr lang="id-ID" dirty="0" smtClean="0"/>
              <a:t>Udara (Kapal dan Pesawat)</a:t>
            </a:r>
          </a:p>
          <a:p>
            <a:pPr marL="514350" indent="-514350">
              <a:buAutoNum type="arabicPeriod"/>
            </a:pPr>
            <a:r>
              <a:rPr lang="id-ID" dirty="0" smtClean="0"/>
              <a:t>Udara </a:t>
            </a:r>
            <a:r>
              <a:rPr lang="id-ID" dirty="0"/>
              <a:t>/ darat ( truk </a:t>
            </a:r>
            <a:r>
              <a:rPr lang="id-ID" dirty="0" smtClean="0"/>
              <a:t>) =&gt; (Pesawat dan Truck)</a:t>
            </a:r>
          </a:p>
          <a:p>
            <a:pPr marL="514350" indent="-514350">
              <a:buAutoNum type="arabicPeriod"/>
            </a:pPr>
            <a:r>
              <a:rPr lang="id-ID" dirty="0" smtClean="0"/>
              <a:t>Angkutan </a:t>
            </a:r>
            <a:r>
              <a:rPr lang="id-ID" dirty="0"/>
              <a:t>kereta api / perairan laut pedalaman / kereta api dan darat / angkutan </a:t>
            </a:r>
            <a:r>
              <a:rPr lang="id-ID" dirty="0" smtClean="0"/>
              <a:t>sungai (Kapal, Kereta Api, Truck, dan Sungai)</a:t>
            </a:r>
          </a:p>
          <a:p>
            <a:pPr marL="514350" indent="-514350">
              <a:buAutoNum type="arabicPeriod"/>
            </a:pPr>
            <a:r>
              <a:rPr lang="id-ID" dirty="0" smtClean="0"/>
              <a:t>Mini Bridge (Kapal dan Kereta Api)</a:t>
            </a:r>
          </a:p>
          <a:p>
            <a:pPr marL="514350" indent="-514350">
              <a:buAutoNum type="arabicPeriod"/>
            </a:pPr>
            <a:r>
              <a:rPr lang="id-ID" dirty="0" smtClean="0"/>
              <a:t>Piggy Back (Angkutan Jalan dan Kereta Api)</a:t>
            </a:r>
          </a:p>
          <a:p>
            <a:pPr marL="514350" indent="-514350">
              <a:buAutoNum type="arabicPeriod"/>
            </a:pPr>
            <a:r>
              <a:rPr lang="id-ID" dirty="0" smtClean="0"/>
              <a:t>Sea Train (Kereta Api dan Kapal)</a:t>
            </a:r>
            <a:endParaRPr lang="id-ID" dirty="0"/>
          </a:p>
        </p:txBody>
      </p:sp>
    </p:spTree>
    <p:extLst>
      <p:ext uri="{BB962C8B-B14F-4D97-AF65-F5344CB8AC3E}">
        <p14:creationId xmlns:p14="http://schemas.microsoft.com/office/powerpoint/2010/main" val="3988741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smtClean="0">
                <a:latin typeface="Times New Roman" panose="02020603050405020304" pitchFamily="18" charset="0"/>
                <a:cs typeface="Times New Roman" panose="02020603050405020304" pitchFamily="18" charset="0"/>
              </a:rPr>
              <a:t>Problem Statement</a:t>
            </a:r>
            <a:endParaRPr lang="id-ID"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a:bodyPr>
          <a:lstStyle/>
          <a:p>
            <a:pPr marL="0" indent="0" algn="just">
              <a:buNone/>
            </a:pPr>
            <a:r>
              <a:rPr lang="id-ID" sz="3200" dirty="0" smtClean="0">
                <a:latin typeface="Times New Roman" panose="02020603050405020304" pitchFamily="18" charset="0"/>
                <a:cs typeface="Times New Roman" panose="02020603050405020304" pitchFamily="18" charset="0"/>
              </a:rPr>
              <a:t>Buatlah kelompok dan bagaimana proses dan prosedur ekspor dengan menggunakan modal transportasi baik yang melalui angkutan jalan darat, udara, laut, kereta api, dan pipa ! (Simulasikan)</a:t>
            </a:r>
            <a:endParaRPr lang="id-ID"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55708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id-ID" sz="7200" b="1" dirty="0" smtClean="0"/>
          </a:p>
          <a:p>
            <a:pPr marL="0" indent="0" algn="ctr">
              <a:buNone/>
            </a:pPr>
            <a:r>
              <a:rPr lang="id-ID" sz="7200" b="1" dirty="0" smtClean="0"/>
              <a:t>TERIMA KASIH</a:t>
            </a:r>
            <a:endParaRPr lang="id-ID" sz="7200" b="1" dirty="0"/>
          </a:p>
        </p:txBody>
      </p:sp>
    </p:spTree>
    <p:extLst>
      <p:ext uri="{BB962C8B-B14F-4D97-AF65-F5344CB8AC3E}">
        <p14:creationId xmlns:p14="http://schemas.microsoft.com/office/powerpoint/2010/main" val="8290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PEMBAHASAN</a:t>
            </a:r>
            <a:endParaRPr lang="id-ID" dirty="0"/>
          </a:p>
        </p:txBody>
      </p:sp>
      <p:sp>
        <p:nvSpPr>
          <p:cNvPr id="3" name="Content Placeholder 2"/>
          <p:cNvSpPr>
            <a:spLocks noGrp="1"/>
          </p:cNvSpPr>
          <p:nvPr>
            <p:ph idx="1"/>
          </p:nvPr>
        </p:nvSpPr>
        <p:spPr/>
        <p:txBody>
          <a:bodyPr>
            <a:normAutofit/>
          </a:bodyPr>
          <a:lstStyle/>
          <a:p>
            <a:pPr marL="0" indent="0">
              <a:buNone/>
            </a:pPr>
            <a:r>
              <a:rPr lang="en-US" dirty="0">
                <a:latin typeface="Times New Roman" panose="02020603050405020304" pitchFamily="18" charset="0"/>
                <a:cs typeface="Times New Roman" panose="02020603050405020304" pitchFamily="18" charset="0"/>
              </a:rPr>
              <a:t>1. Proses </a:t>
            </a:r>
            <a:r>
              <a:rPr lang="en-US" dirty="0" err="1">
                <a:latin typeface="Times New Roman" panose="02020603050405020304" pitchFamily="18" charset="0"/>
                <a:cs typeface="Times New Roman" panose="02020603050405020304" pitchFamily="18" charset="0"/>
              </a:rPr>
              <a:t>pengapalan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barang</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oleh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eksportir</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Proses </a:t>
            </a:r>
            <a:r>
              <a:rPr lang="en-US" dirty="0" err="1">
                <a:latin typeface="Times New Roman" panose="02020603050405020304" pitchFamily="18" charset="0"/>
                <a:cs typeface="Times New Roman" panose="02020603050405020304" pitchFamily="18" charset="0"/>
              </a:rPr>
              <a:t>penguangan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dokumen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oleh</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eksportir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ke</a:t>
            </a:r>
            <a:r>
              <a:rPr lang="en-US" dirty="0">
                <a:latin typeface="Times New Roman" panose="02020603050405020304" pitchFamily="18" charset="0"/>
                <a:cs typeface="Times New Roman" panose="02020603050405020304" pitchFamily="18" charset="0"/>
              </a:rPr>
              <a:t> bank </a:t>
            </a:r>
            <a:r>
              <a:rPr lang="en-US" dirty="0" err="1">
                <a:latin typeface="Times New Roman" panose="02020603050405020304" pitchFamily="18" charset="0"/>
                <a:cs typeface="Times New Roman" panose="02020603050405020304" pitchFamily="18" charset="0"/>
              </a:rPr>
              <a:t>devisa</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3. Para </a:t>
            </a:r>
            <a:r>
              <a:rPr lang="en-US" dirty="0" err="1">
                <a:latin typeface="Times New Roman" panose="02020603050405020304" pitchFamily="18" charset="0"/>
                <a:cs typeface="Times New Roman" panose="02020603050405020304" pitchFamily="18" charset="0"/>
              </a:rPr>
              <a:t>pelaku</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ekspor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dan</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dokumennya</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4. Bagan </a:t>
            </a:r>
            <a:r>
              <a:rPr lang="en-US" dirty="0" err="1">
                <a:latin typeface="Times New Roman" panose="02020603050405020304" pitchFamily="18" charset="0"/>
                <a:cs typeface="Times New Roman" panose="02020603050405020304" pitchFamily="18" charset="0"/>
              </a:rPr>
              <a:t>prosedur</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ekspor</a:t>
            </a:r>
            <a:endParaRPr lang="en-US" dirty="0">
              <a:latin typeface="Times New Roman" panose="02020603050405020304" pitchFamily="18" charset="0"/>
              <a:cs typeface="Times New Roman" panose="02020603050405020304" pitchFamily="18" charset="0"/>
            </a:endParaRPr>
          </a:p>
          <a:p>
            <a:pPr marL="0" indent="0">
              <a:buNone/>
            </a:pPr>
            <a:endParaRPr lang="en-US" dirty="0" smtClean="0"/>
          </a:p>
        </p:txBody>
      </p:sp>
    </p:spTree>
    <p:extLst>
      <p:ext uri="{BB962C8B-B14F-4D97-AF65-F5344CB8AC3E}">
        <p14:creationId xmlns:p14="http://schemas.microsoft.com/office/powerpoint/2010/main" val="7757694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b="1" dirty="0"/>
              <a:t>EKSPOR</a:t>
            </a:r>
            <a:endParaRPr lang="id-ID"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a:r>
              <a:rPr lang="id-ID" dirty="0" smtClean="0">
                <a:latin typeface="Times New Roman" panose="02020603050405020304" pitchFamily="18" charset="0"/>
                <a:cs typeface="Times New Roman" panose="02020603050405020304" pitchFamily="18" charset="0"/>
              </a:rPr>
              <a:t>Kegiatan </a:t>
            </a:r>
            <a:r>
              <a:rPr lang="id-ID" dirty="0">
                <a:latin typeface="Times New Roman" panose="02020603050405020304" pitchFamily="18" charset="0"/>
                <a:cs typeface="Times New Roman" panose="02020603050405020304" pitchFamily="18" charset="0"/>
              </a:rPr>
              <a:t>mengeluarkan barang dari daerah pabean. </a:t>
            </a:r>
            <a:endParaRPr lang="id-ID" dirty="0" smtClean="0">
              <a:latin typeface="Times New Roman" panose="02020603050405020304" pitchFamily="18" charset="0"/>
              <a:cs typeface="Times New Roman" panose="02020603050405020304" pitchFamily="18" charset="0"/>
            </a:endParaRPr>
          </a:p>
          <a:p>
            <a:pPr algn="just"/>
            <a:r>
              <a:rPr lang="id-ID" dirty="0" smtClean="0">
                <a:latin typeface="Times New Roman" panose="02020603050405020304" pitchFamily="18" charset="0"/>
                <a:cs typeface="Times New Roman" panose="02020603050405020304" pitchFamily="18" charset="0"/>
              </a:rPr>
              <a:t>Kegiatan memasarkan komoditi kepada orang asing, pembayaran dengan valuta asing dan berkomunikasi dengan bahasa asing pula.</a:t>
            </a:r>
            <a:endParaRPr lang="id-ID"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54373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296887"/>
            <a:ext cx="10515600" cy="685753"/>
          </a:xfrm>
        </p:spPr>
        <p:txBody>
          <a:bodyPr>
            <a:normAutofit fontScale="90000"/>
          </a:bodyPr>
          <a:lstStyle/>
          <a:p>
            <a:r>
              <a:rPr lang="en-US" altLang="id-ID" b="1" dirty="0" err="1">
                <a:solidFill>
                  <a:srgbClr val="0000CC"/>
                </a:solidFill>
                <a:latin typeface="Arial Black" panose="020B0A04020102020204" pitchFamily="34" charset="0"/>
              </a:rPr>
              <a:t>Prosedur</a:t>
            </a:r>
            <a:r>
              <a:rPr lang="en-US" altLang="id-ID" b="1" dirty="0">
                <a:solidFill>
                  <a:srgbClr val="0000CC"/>
                </a:solidFill>
                <a:latin typeface="Arial Black" panose="020B0A04020102020204" pitchFamily="34" charset="0"/>
              </a:rPr>
              <a:t> </a:t>
            </a:r>
            <a:r>
              <a:rPr lang="en-US" altLang="id-ID" b="1" dirty="0" err="1">
                <a:solidFill>
                  <a:srgbClr val="0000CC"/>
                </a:solidFill>
                <a:latin typeface="Arial Black" panose="020B0A04020102020204" pitchFamily="34" charset="0"/>
              </a:rPr>
              <a:t>Ekspor</a:t>
            </a:r>
            <a:r>
              <a:rPr lang="en-US" altLang="id-ID" b="1" dirty="0">
                <a:solidFill>
                  <a:srgbClr val="0000CC"/>
                </a:solidFill>
                <a:latin typeface="Arial Black" panose="020B0A04020102020204" pitchFamily="34" charset="0"/>
              </a:rPr>
              <a:t> </a:t>
            </a:r>
            <a:endParaRPr lang="id-ID" dirty="0"/>
          </a:p>
        </p:txBody>
      </p:sp>
      <p:sp>
        <p:nvSpPr>
          <p:cNvPr id="3" name="Content Placeholder 2"/>
          <p:cNvSpPr>
            <a:spLocks noGrp="1"/>
          </p:cNvSpPr>
          <p:nvPr>
            <p:ph idx="1"/>
          </p:nvPr>
        </p:nvSpPr>
        <p:spPr>
          <a:xfrm>
            <a:off x="232013" y="982640"/>
            <a:ext cx="11450472" cy="5486400"/>
          </a:xfrm>
        </p:spPr>
        <p:txBody>
          <a:bodyPr>
            <a:noAutofit/>
          </a:bodyPr>
          <a:lstStyle/>
          <a:p>
            <a:pPr marL="0" indent="0" algn="just">
              <a:lnSpc>
                <a:spcPct val="170000"/>
              </a:lnSpc>
              <a:spcBef>
                <a:spcPts val="0"/>
              </a:spcBef>
              <a:buNone/>
            </a:pPr>
            <a:r>
              <a:rPr lang="id-ID" sz="1800" dirty="0" smtClean="0">
                <a:latin typeface="Times New Roman" panose="02020603050405020304" pitchFamily="18" charset="0"/>
                <a:cs typeface="Times New Roman" panose="02020603050405020304" pitchFamily="18" charset="0"/>
              </a:rPr>
              <a:t>Langkah </a:t>
            </a:r>
            <a:r>
              <a:rPr lang="id-ID" sz="1800" dirty="0">
                <a:latin typeface="Times New Roman" panose="02020603050405020304" pitchFamily="18" charset="0"/>
                <a:cs typeface="Times New Roman" panose="02020603050405020304" pitchFamily="18" charset="0"/>
              </a:rPr>
              <a:t>– langkah yang harus dilakukan oleh eksportir apabila melakukan ekspor. Prosedur Ekspor terdiri dari 12 (dua belas) langkah sebagai berikut </a:t>
            </a:r>
            <a:r>
              <a:rPr lang="id-ID" sz="1800" dirty="0" smtClean="0">
                <a:latin typeface="Times New Roman" panose="02020603050405020304" pitchFamily="18" charset="0"/>
                <a:cs typeface="Times New Roman" panose="02020603050405020304" pitchFamily="18" charset="0"/>
              </a:rPr>
              <a:t>:</a:t>
            </a:r>
          </a:p>
          <a:p>
            <a:pPr marL="0" indent="0" algn="just">
              <a:lnSpc>
                <a:spcPct val="170000"/>
              </a:lnSpc>
              <a:spcBef>
                <a:spcPts val="0"/>
              </a:spcBef>
              <a:buNone/>
              <a:tabLst>
                <a:tab pos="355600" algn="l"/>
              </a:tabLst>
            </a:pPr>
            <a:r>
              <a:rPr lang="id-ID" sz="1800" dirty="0">
                <a:latin typeface="Times New Roman" panose="02020603050405020304" pitchFamily="18" charset="0"/>
                <a:cs typeface="Times New Roman" panose="02020603050405020304" pitchFamily="18" charset="0"/>
              </a:rPr>
              <a:t>a.	Korespondensi</a:t>
            </a:r>
          </a:p>
          <a:p>
            <a:pPr marL="355600" indent="0" algn="just">
              <a:lnSpc>
                <a:spcPct val="170000"/>
              </a:lnSpc>
              <a:spcBef>
                <a:spcPts val="0"/>
              </a:spcBef>
              <a:buNone/>
              <a:tabLst>
                <a:tab pos="355600" algn="l"/>
              </a:tabLst>
            </a:pPr>
            <a:r>
              <a:rPr lang="id-ID" sz="1800" dirty="0">
                <a:latin typeface="Times New Roman" panose="02020603050405020304" pitchFamily="18" charset="0"/>
                <a:cs typeface="Times New Roman" panose="02020603050405020304" pitchFamily="18" charset="0"/>
              </a:rPr>
              <a:t>Eksportir mengadakan korespondensi dengan importir luar negeri untuk menawarkan dan menegosiasikan komoditi yang akan dijualnya. Dalam surat penawaran kepada importir harus dicantumkan jenis barang, mutunya, harganya, syarat-syaratnya pengiriman, dan sebagainya.</a:t>
            </a:r>
          </a:p>
          <a:p>
            <a:pPr marL="0" indent="0" algn="just">
              <a:lnSpc>
                <a:spcPct val="170000"/>
              </a:lnSpc>
              <a:spcBef>
                <a:spcPts val="0"/>
              </a:spcBef>
              <a:buNone/>
              <a:tabLst>
                <a:tab pos="355600" algn="l"/>
              </a:tabLst>
            </a:pPr>
            <a:r>
              <a:rPr lang="id-ID" sz="1800" dirty="0">
                <a:latin typeface="Times New Roman" panose="02020603050405020304" pitchFamily="18" charset="0"/>
                <a:cs typeface="Times New Roman" panose="02020603050405020304" pitchFamily="18" charset="0"/>
              </a:rPr>
              <a:t>b.	Pembuat Kontrak Dagang</a:t>
            </a:r>
          </a:p>
          <a:p>
            <a:pPr marL="355600" indent="0" algn="just" defTabSz="900113">
              <a:lnSpc>
                <a:spcPct val="170000"/>
              </a:lnSpc>
              <a:spcBef>
                <a:spcPts val="0"/>
              </a:spcBef>
              <a:buNone/>
            </a:pPr>
            <a:r>
              <a:rPr lang="id-ID" sz="1800" dirty="0">
                <a:latin typeface="Times New Roman" panose="02020603050405020304" pitchFamily="18" charset="0"/>
                <a:cs typeface="Times New Roman" panose="02020603050405020304" pitchFamily="18" charset="0"/>
              </a:rPr>
              <a:t>Apabila importir menyetujui penawaran yang diajukan oleh eksportir, maka importir dan eksportir membuat dan menandatangani kontrak dagang. Dalam kontrak dagang dicantumkan hal-hal yang disepakati bersama.</a:t>
            </a:r>
          </a:p>
          <a:p>
            <a:pPr marL="0" indent="0" algn="just">
              <a:lnSpc>
                <a:spcPct val="170000"/>
              </a:lnSpc>
              <a:spcBef>
                <a:spcPts val="0"/>
              </a:spcBef>
              <a:buNone/>
              <a:tabLst>
                <a:tab pos="355600" algn="l"/>
              </a:tabLst>
            </a:pPr>
            <a:r>
              <a:rPr lang="id-ID" sz="1800" dirty="0">
                <a:latin typeface="Times New Roman" panose="02020603050405020304" pitchFamily="18" charset="0"/>
                <a:cs typeface="Times New Roman" panose="02020603050405020304" pitchFamily="18" charset="0"/>
              </a:rPr>
              <a:t>c.	Penerbitan Letter of Credit (L/C)</a:t>
            </a:r>
          </a:p>
          <a:p>
            <a:pPr marL="355600" indent="0" algn="just">
              <a:lnSpc>
                <a:spcPct val="170000"/>
              </a:lnSpc>
              <a:spcBef>
                <a:spcPts val="0"/>
              </a:spcBef>
              <a:buNone/>
            </a:pPr>
            <a:r>
              <a:rPr lang="id-ID" sz="1800" dirty="0">
                <a:latin typeface="Times New Roman" panose="02020603050405020304" pitchFamily="18" charset="0"/>
                <a:cs typeface="Times New Roman" panose="02020603050405020304" pitchFamily="18" charset="0"/>
              </a:rPr>
              <a:t>Setelah kontrak dagang ditanda tangani maka importir membuka L/C melalui bank koresponden dinegaranya dan mengirimkan L/C tersebut ke Bank Devisa yang ditunjuk memberitahukan diterimanya L/C tersebut kepada eksportir</a:t>
            </a:r>
            <a:r>
              <a:rPr lang="id-ID" sz="1800" dirty="0" smtClean="0">
                <a:latin typeface="Times New Roman" panose="02020603050405020304" pitchFamily="18" charset="0"/>
                <a:cs typeface="Times New Roman" panose="02020603050405020304" pitchFamily="18" charset="0"/>
              </a:rPr>
              <a:t>.</a:t>
            </a:r>
            <a:endParaRPr lang="id-ID"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65579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id-ID" b="1" dirty="0" err="1">
                <a:solidFill>
                  <a:srgbClr val="0000CC"/>
                </a:solidFill>
                <a:latin typeface="Arial Black" panose="020B0A04020102020204" pitchFamily="34" charset="0"/>
              </a:rPr>
              <a:t>Prosedur</a:t>
            </a:r>
            <a:r>
              <a:rPr lang="en-US" altLang="id-ID" b="1" dirty="0">
                <a:solidFill>
                  <a:srgbClr val="0000CC"/>
                </a:solidFill>
                <a:latin typeface="Arial Black" panose="020B0A04020102020204" pitchFamily="34" charset="0"/>
              </a:rPr>
              <a:t> </a:t>
            </a:r>
            <a:r>
              <a:rPr lang="en-US" altLang="id-ID" b="1" dirty="0" err="1">
                <a:solidFill>
                  <a:srgbClr val="0000CC"/>
                </a:solidFill>
                <a:latin typeface="Arial Black" panose="020B0A04020102020204" pitchFamily="34" charset="0"/>
              </a:rPr>
              <a:t>Ekspor</a:t>
            </a:r>
            <a:r>
              <a:rPr lang="en-US" altLang="id-ID" b="1" dirty="0">
                <a:solidFill>
                  <a:srgbClr val="0000CC"/>
                </a:solidFill>
                <a:latin typeface="Arial Black" panose="020B0A04020102020204" pitchFamily="34" charset="0"/>
              </a:rPr>
              <a:t> </a:t>
            </a:r>
            <a:endParaRPr lang="id-ID" dirty="0"/>
          </a:p>
        </p:txBody>
      </p:sp>
      <p:sp>
        <p:nvSpPr>
          <p:cNvPr id="3" name="Content Placeholder 2"/>
          <p:cNvSpPr>
            <a:spLocks noGrp="1"/>
          </p:cNvSpPr>
          <p:nvPr>
            <p:ph idx="1"/>
          </p:nvPr>
        </p:nvSpPr>
        <p:spPr>
          <a:xfrm>
            <a:off x="838200" y="1690688"/>
            <a:ext cx="10515600" cy="4743948"/>
          </a:xfrm>
        </p:spPr>
        <p:txBody>
          <a:bodyPr>
            <a:normAutofit fontScale="70000" lnSpcReduction="20000"/>
          </a:bodyPr>
          <a:lstStyle/>
          <a:p>
            <a:pPr marL="355600" indent="-355600" algn="just">
              <a:buNone/>
              <a:tabLst>
                <a:tab pos="355600" algn="l"/>
              </a:tabLst>
            </a:pPr>
            <a:r>
              <a:rPr lang="id-ID" dirty="0" smtClean="0">
                <a:latin typeface="Times New Roman" panose="02020603050405020304" pitchFamily="18" charset="0"/>
                <a:cs typeface="Times New Roman" panose="02020603050405020304" pitchFamily="18" charset="0"/>
              </a:rPr>
              <a:t>d</a:t>
            </a:r>
            <a:r>
              <a:rPr lang="id-ID" dirty="0">
                <a:latin typeface="Times New Roman" panose="02020603050405020304" pitchFamily="18" charset="0"/>
                <a:cs typeface="Times New Roman" panose="02020603050405020304" pitchFamily="18" charset="0"/>
              </a:rPr>
              <a:t>.	Mempersiapkan Barang Ekspor</a:t>
            </a:r>
          </a:p>
          <a:p>
            <a:pPr marL="355600" indent="-355600" algn="just">
              <a:buNone/>
              <a:tabLst>
                <a:tab pos="355600" algn="l"/>
              </a:tabLst>
            </a:pPr>
            <a:r>
              <a:rPr lang="id-ID" dirty="0" smtClean="0">
                <a:latin typeface="Times New Roman" panose="02020603050405020304" pitchFamily="18" charset="0"/>
                <a:cs typeface="Times New Roman" panose="02020603050405020304" pitchFamily="18" charset="0"/>
              </a:rPr>
              <a:t>	Dengan </a:t>
            </a:r>
            <a:r>
              <a:rPr lang="id-ID" dirty="0">
                <a:latin typeface="Times New Roman" panose="02020603050405020304" pitchFamily="18" charset="0"/>
                <a:cs typeface="Times New Roman" panose="02020603050405020304" pitchFamily="18" charset="0"/>
              </a:rPr>
              <a:t>diterimanya L/C tersebut maka eksportir mempersiapkan barang-barang yang dipesan importir. Keadaan barang – barang yang dipersiapkan harus sesuai dengan persyaratan yang tercantum dalam kontrak dagang dan L/C.</a:t>
            </a:r>
          </a:p>
          <a:p>
            <a:pPr marL="355600" indent="-355600" algn="just">
              <a:buNone/>
              <a:tabLst>
                <a:tab pos="355600" algn="l"/>
              </a:tabLst>
            </a:pPr>
            <a:r>
              <a:rPr lang="id-ID" dirty="0">
                <a:latin typeface="Times New Roman" panose="02020603050405020304" pitchFamily="18" charset="0"/>
                <a:cs typeface="Times New Roman" panose="02020603050405020304" pitchFamily="18" charset="0"/>
              </a:rPr>
              <a:t>e.	Mendaftarkan Pemberitahuan Ekspor Barang (PEB)</a:t>
            </a:r>
          </a:p>
          <a:p>
            <a:pPr marL="355600" indent="-355600" algn="just">
              <a:buNone/>
              <a:tabLst>
                <a:tab pos="355600" algn="l"/>
              </a:tabLst>
            </a:pPr>
            <a:r>
              <a:rPr lang="id-ID" dirty="0" smtClean="0">
                <a:latin typeface="Times New Roman" panose="02020603050405020304" pitchFamily="18" charset="0"/>
                <a:cs typeface="Times New Roman" panose="02020603050405020304" pitchFamily="18" charset="0"/>
              </a:rPr>
              <a:t>	Selanjutnya </a:t>
            </a:r>
            <a:r>
              <a:rPr lang="id-ID" dirty="0">
                <a:latin typeface="Times New Roman" panose="02020603050405020304" pitchFamily="18" charset="0"/>
                <a:cs typeface="Times New Roman" panose="02020603050405020304" pitchFamily="18" charset="0"/>
              </a:rPr>
              <a:t>eksportir mendaftarkan Pemberitahuan Ekspor Dagang (PEB) ke Bank Devisa dengan melampirkan surat sanggup apabila barang ekspornya terkena pungutan ekspor.</a:t>
            </a:r>
          </a:p>
          <a:p>
            <a:pPr marL="355600" indent="-355600" algn="just">
              <a:buNone/>
              <a:tabLst>
                <a:tab pos="355600" algn="l"/>
              </a:tabLst>
            </a:pPr>
            <a:r>
              <a:rPr lang="id-ID" dirty="0">
                <a:latin typeface="Times New Roman" panose="02020603050405020304" pitchFamily="18" charset="0"/>
                <a:cs typeface="Times New Roman" panose="02020603050405020304" pitchFamily="18" charset="0"/>
              </a:rPr>
              <a:t>f.	Pemesanan Ruang Kapal </a:t>
            </a:r>
          </a:p>
          <a:p>
            <a:pPr marL="355600" indent="-355600" algn="just">
              <a:buNone/>
              <a:tabLst>
                <a:tab pos="355600" algn="l"/>
              </a:tabLst>
            </a:pPr>
            <a:r>
              <a:rPr lang="id-ID" dirty="0" smtClean="0">
                <a:latin typeface="Times New Roman" panose="02020603050405020304" pitchFamily="18" charset="0"/>
                <a:cs typeface="Times New Roman" panose="02020603050405020304" pitchFamily="18" charset="0"/>
              </a:rPr>
              <a:t>	Eksportir </a:t>
            </a:r>
            <a:r>
              <a:rPr lang="id-ID" dirty="0">
                <a:latin typeface="Times New Roman" panose="02020603050405020304" pitchFamily="18" charset="0"/>
                <a:cs typeface="Times New Roman" panose="02020603050405020304" pitchFamily="18" charset="0"/>
              </a:rPr>
              <a:t>memesan ruang kapal ke Perusahaan Pelayaran Samudera atau perusahaan penerbangan. Perlu dicek perusahaan perkapalan mana yang mempunyai tarif angkutan kargo paling murah dan paling memberikan jaminan akan ketepatan waktu pelayaran.</a:t>
            </a:r>
          </a:p>
          <a:p>
            <a:pPr marL="355600" indent="-355600" algn="just">
              <a:buNone/>
              <a:tabLst>
                <a:tab pos="355600" algn="l"/>
              </a:tabLst>
            </a:pPr>
            <a:r>
              <a:rPr lang="id-ID" dirty="0">
                <a:latin typeface="Times New Roman" panose="02020603050405020304" pitchFamily="18" charset="0"/>
                <a:cs typeface="Times New Roman" panose="02020603050405020304" pitchFamily="18" charset="0"/>
              </a:rPr>
              <a:t>g.	Pengiriman Barang Ke Pelabuhan</a:t>
            </a:r>
          </a:p>
          <a:p>
            <a:pPr marL="355600" indent="-355600" algn="just">
              <a:buNone/>
              <a:tabLst>
                <a:tab pos="355600" algn="l"/>
              </a:tabLst>
            </a:pPr>
            <a:r>
              <a:rPr lang="id-ID" dirty="0" smtClean="0">
                <a:latin typeface="Times New Roman" panose="02020603050405020304" pitchFamily="18" charset="0"/>
                <a:cs typeface="Times New Roman" panose="02020603050405020304" pitchFamily="18" charset="0"/>
              </a:rPr>
              <a:t>	Eksportir </a:t>
            </a:r>
            <a:r>
              <a:rPr lang="id-ID" dirty="0">
                <a:latin typeface="Times New Roman" panose="02020603050405020304" pitchFamily="18" charset="0"/>
                <a:cs typeface="Times New Roman" panose="02020603050405020304" pitchFamily="18" charset="0"/>
              </a:rPr>
              <a:t>sendiri dapat mengirim barang kepelabuhan pengiriman dan pengurusan barang ke pelabuhan dan ke kapal dapat juga dilakukan oleh perusahaan jasa pengiriman barang (Perusahaan Freight Forwarding atau Perusahaan Ekspedisi Muatan Kapal laut / EMKL). Dokumen-dokumen ekspor disertakan dalam pengiriman barang ke pelabuhan dan ke kapal.</a:t>
            </a:r>
          </a:p>
          <a:p>
            <a:pPr marL="0" indent="0" algn="just">
              <a:buNone/>
            </a:pPr>
            <a:endParaRPr lang="id-ID" dirty="0"/>
          </a:p>
          <a:p>
            <a:pPr marL="0" indent="0" algn="just">
              <a:buNone/>
            </a:pPr>
            <a:endParaRPr lang="id-ID" dirty="0"/>
          </a:p>
        </p:txBody>
      </p:sp>
    </p:spTree>
    <p:extLst>
      <p:ext uri="{BB962C8B-B14F-4D97-AF65-F5344CB8AC3E}">
        <p14:creationId xmlns:p14="http://schemas.microsoft.com/office/powerpoint/2010/main" val="418389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id-ID" b="1" dirty="0" err="1">
                <a:solidFill>
                  <a:srgbClr val="0000CC"/>
                </a:solidFill>
                <a:latin typeface="Arial Black" panose="020B0A04020102020204" pitchFamily="34" charset="0"/>
              </a:rPr>
              <a:t>Prosedur</a:t>
            </a:r>
            <a:r>
              <a:rPr lang="en-US" altLang="id-ID" b="1" dirty="0">
                <a:solidFill>
                  <a:srgbClr val="0000CC"/>
                </a:solidFill>
                <a:latin typeface="Arial Black" panose="020B0A04020102020204" pitchFamily="34" charset="0"/>
              </a:rPr>
              <a:t> </a:t>
            </a:r>
            <a:r>
              <a:rPr lang="en-US" altLang="id-ID" b="1" dirty="0" err="1">
                <a:solidFill>
                  <a:srgbClr val="0000CC"/>
                </a:solidFill>
                <a:latin typeface="Arial Black" panose="020B0A04020102020204" pitchFamily="34" charset="0"/>
              </a:rPr>
              <a:t>Ekspor</a:t>
            </a:r>
            <a:r>
              <a:rPr lang="en-US" altLang="id-ID" b="1" dirty="0">
                <a:solidFill>
                  <a:srgbClr val="0000CC"/>
                </a:solidFill>
                <a:latin typeface="Arial Black" panose="020B0A04020102020204" pitchFamily="34" charset="0"/>
              </a:rPr>
              <a:t> </a:t>
            </a:r>
            <a:endParaRPr lang="id-ID" dirty="0"/>
          </a:p>
        </p:txBody>
      </p:sp>
      <p:sp>
        <p:nvSpPr>
          <p:cNvPr id="3" name="Content Placeholder 2"/>
          <p:cNvSpPr>
            <a:spLocks noGrp="1"/>
          </p:cNvSpPr>
          <p:nvPr>
            <p:ph idx="1"/>
          </p:nvPr>
        </p:nvSpPr>
        <p:spPr>
          <a:xfrm>
            <a:off x="838200" y="1419367"/>
            <a:ext cx="10515600" cy="5145206"/>
          </a:xfrm>
        </p:spPr>
        <p:txBody>
          <a:bodyPr>
            <a:normAutofit fontScale="40000" lnSpcReduction="20000"/>
          </a:bodyPr>
          <a:lstStyle/>
          <a:p>
            <a:pPr marL="0" indent="0" algn="just">
              <a:lnSpc>
                <a:spcPct val="120000"/>
              </a:lnSpc>
              <a:spcBef>
                <a:spcPts val="0"/>
              </a:spcBef>
              <a:buNone/>
              <a:tabLst>
                <a:tab pos="355600" algn="l"/>
              </a:tabLst>
            </a:pPr>
            <a:r>
              <a:rPr lang="id-ID" sz="3800" dirty="0" smtClean="0">
                <a:latin typeface="Times New Roman" panose="02020603050405020304" pitchFamily="18" charset="0"/>
                <a:cs typeface="Times New Roman" panose="02020603050405020304" pitchFamily="18" charset="0"/>
              </a:rPr>
              <a:t>h</a:t>
            </a:r>
            <a:r>
              <a:rPr lang="id-ID" sz="3800" dirty="0">
                <a:latin typeface="Times New Roman" panose="02020603050405020304" pitchFamily="18" charset="0"/>
                <a:cs typeface="Times New Roman" panose="02020603050405020304" pitchFamily="18" charset="0"/>
              </a:rPr>
              <a:t>.	</a:t>
            </a:r>
            <a:r>
              <a:rPr lang="id-ID" sz="4500" dirty="0">
                <a:latin typeface="Times New Roman" panose="02020603050405020304" pitchFamily="18" charset="0"/>
                <a:cs typeface="Times New Roman" panose="02020603050405020304" pitchFamily="18" charset="0"/>
              </a:rPr>
              <a:t>Pemeriksaan Bea Cukai</a:t>
            </a:r>
          </a:p>
          <a:p>
            <a:pPr marL="355600" indent="0" algn="just">
              <a:lnSpc>
                <a:spcPct val="120000"/>
              </a:lnSpc>
              <a:spcBef>
                <a:spcPts val="0"/>
              </a:spcBef>
              <a:buNone/>
            </a:pPr>
            <a:r>
              <a:rPr lang="id-ID" sz="4500" dirty="0">
                <a:latin typeface="Times New Roman" panose="02020603050405020304" pitchFamily="18" charset="0"/>
                <a:cs typeface="Times New Roman" panose="02020603050405020304" pitchFamily="18" charset="0"/>
              </a:rPr>
              <a:t>Di pelabuhan, Dokumen ekspor diperiksa oleh pihak Bea Cukai. Apabila diperlukan, barang-barang yang akan diekspor diperiksa juga oleh pihak Bea Cukai. Apabila barang-barang dan dokumen yang menyertainya telah sesuai dengan ketentuan maka Bea Cukai menanda tangani pernyataan persetujuan muat yang ada pada PEB.</a:t>
            </a:r>
          </a:p>
          <a:p>
            <a:pPr marL="0" indent="0" algn="just">
              <a:lnSpc>
                <a:spcPct val="120000"/>
              </a:lnSpc>
              <a:spcBef>
                <a:spcPts val="0"/>
              </a:spcBef>
              <a:buNone/>
              <a:tabLst>
                <a:tab pos="355600" algn="l"/>
              </a:tabLst>
            </a:pPr>
            <a:r>
              <a:rPr lang="id-ID" sz="4500" dirty="0">
                <a:latin typeface="Times New Roman" panose="02020603050405020304" pitchFamily="18" charset="0"/>
                <a:cs typeface="Times New Roman" panose="02020603050405020304" pitchFamily="18" charset="0"/>
              </a:rPr>
              <a:t>i.	Pemuatan Barang ke Kapal</a:t>
            </a:r>
          </a:p>
          <a:p>
            <a:pPr marL="355600" indent="0" algn="just">
              <a:lnSpc>
                <a:spcPct val="120000"/>
              </a:lnSpc>
              <a:spcBef>
                <a:spcPts val="0"/>
              </a:spcBef>
              <a:buNone/>
            </a:pPr>
            <a:r>
              <a:rPr lang="id-ID" sz="4500" dirty="0">
                <a:latin typeface="Times New Roman" panose="02020603050405020304" pitchFamily="18" charset="0"/>
                <a:cs typeface="Times New Roman" panose="02020603050405020304" pitchFamily="18" charset="0"/>
              </a:rPr>
              <a:t>Setelah pihak Bea Cukai menandatangani PEB maka barang telah dapat dimuat ke kapal. Segera setelah barang dimuat ke kapal, pihak pelayaran menerbitkan Bill of Lading (B/L) yang kemudian diserahkan kepada eksportir.</a:t>
            </a:r>
          </a:p>
          <a:p>
            <a:pPr marL="0" indent="0" algn="just">
              <a:lnSpc>
                <a:spcPct val="120000"/>
              </a:lnSpc>
              <a:spcBef>
                <a:spcPts val="0"/>
              </a:spcBef>
              <a:buNone/>
              <a:tabLst>
                <a:tab pos="355600" algn="l"/>
              </a:tabLst>
            </a:pPr>
            <a:r>
              <a:rPr lang="id-ID" sz="4500" dirty="0" smtClean="0">
                <a:latin typeface="Times New Roman" panose="02020603050405020304" pitchFamily="18" charset="0"/>
                <a:cs typeface="Times New Roman" panose="02020603050405020304" pitchFamily="18" charset="0"/>
              </a:rPr>
              <a:t>j.	Surat </a:t>
            </a:r>
            <a:r>
              <a:rPr lang="id-ID" sz="4500" dirty="0">
                <a:latin typeface="Times New Roman" panose="02020603050405020304" pitchFamily="18" charset="0"/>
                <a:cs typeface="Times New Roman" panose="02020603050405020304" pitchFamily="18" charset="0"/>
              </a:rPr>
              <a:t>Keterangan Asal </a:t>
            </a:r>
          </a:p>
          <a:p>
            <a:pPr marL="355600" indent="0" algn="just">
              <a:lnSpc>
                <a:spcPct val="120000"/>
              </a:lnSpc>
              <a:spcBef>
                <a:spcPts val="0"/>
              </a:spcBef>
              <a:buNone/>
            </a:pPr>
            <a:r>
              <a:rPr lang="id-ID" sz="4500" dirty="0">
                <a:latin typeface="Times New Roman" panose="02020603050405020304" pitchFamily="18" charset="0"/>
                <a:cs typeface="Times New Roman" panose="02020603050405020304" pitchFamily="18" charset="0"/>
              </a:rPr>
              <a:t>Eksportir sendiri atau Perusahaan Freight Forwarder atau EMKL/EMKU memfiat pemuatan barangnya dan mengajukan permohonan atau ke kantor Dinas Departemen Perdagangan atau memperoleh SKA apabila diperlukan.</a:t>
            </a:r>
          </a:p>
          <a:p>
            <a:pPr marL="0" indent="0" algn="just">
              <a:lnSpc>
                <a:spcPct val="120000"/>
              </a:lnSpc>
              <a:spcBef>
                <a:spcPts val="0"/>
              </a:spcBef>
              <a:buNone/>
              <a:tabLst>
                <a:tab pos="355600" algn="l"/>
              </a:tabLst>
            </a:pPr>
            <a:r>
              <a:rPr lang="id-ID" sz="4500" dirty="0">
                <a:latin typeface="Times New Roman" panose="02020603050405020304" pitchFamily="18" charset="0"/>
                <a:cs typeface="Times New Roman" panose="02020603050405020304" pitchFamily="18" charset="0"/>
              </a:rPr>
              <a:t>k.	Pencairan L/C</a:t>
            </a:r>
          </a:p>
          <a:p>
            <a:pPr marL="355600" indent="0" algn="just">
              <a:lnSpc>
                <a:spcPct val="120000"/>
              </a:lnSpc>
              <a:spcBef>
                <a:spcPts val="0"/>
              </a:spcBef>
              <a:buNone/>
            </a:pPr>
            <a:r>
              <a:rPr lang="id-ID" sz="4500" dirty="0">
                <a:latin typeface="Times New Roman" panose="02020603050405020304" pitchFamily="18" charset="0"/>
                <a:cs typeface="Times New Roman" panose="02020603050405020304" pitchFamily="18" charset="0"/>
              </a:rPr>
              <a:t>Apabila barang sudah dikapalkan, maka eksportir sudah dapat ke bank untuk mencairkan L/C. Dokumen-dokumen yang diserahkan ke bank adalah B/L, Commercial Invoice, Packing List dan PEB. </a:t>
            </a:r>
          </a:p>
          <a:p>
            <a:pPr marL="0" indent="0" algn="just">
              <a:lnSpc>
                <a:spcPct val="120000"/>
              </a:lnSpc>
              <a:spcBef>
                <a:spcPts val="0"/>
              </a:spcBef>
              <a:buNone/>
              <a:tabLst>
                <a:tab pos="355600" algn="l"/>
              </a:tabLst>
            </a:pPr>
            <a:r>
              <a:rPr lang="id-ID" sz="4500" dirty="0">
                <a:latin typeface="Times New Roman" panose="02020603050405020304" pitchFamily="18" charset="0"/>
                <a:cs typeface="Times New Roman" panose="02020603050405020304" pitchFamily="18" charset="0"/>
              </a:rPr>
              <a:t>l.	Pengiriman Barang ke Importir</a:t>
            </a:r>
          </a:p>
          <a:p>
            <a:pPr marL="0" indent="0" algn="just">
              <a:lnSpc>
                <a:spcPct val="120000"/>
              </a:lnSpc>
              <a:spcBef>
                <a:spcPts val="0"/>
              </a:spcBef>
              <a:buNone/>
              <a:tabLst>
                <a:tab pos="355600" algn="l"/>
              </a:tabLst>
            </a:pPr>
            <a:r>
              <a:rPr lang="id-ID" sz="4500" dirty="0" smtClean="0">
                <a:latin typeface="Times New Roman" panose="02020603050405020304" pitchFamily="18" charset="0"/>
                <a:cs typeface="Times New Roman" panose="02020603050405020304" pitchFamily="18" charset="0"/>
              </a:rPr>
              <a:t>	Barang </a:t>
            </a:r>
            <a:r>
              <a:rPr lang="id-ID" sz="4500" dirty="0">
                <a:latin typeface="Times New Roman" panose="02020603050405020304" pitchFamily="18" charset="0"/>
                <a:cs typeface="Times New Roman" panose="02020603050405020304" pitchFamily="18" charset="0"/>
              </a:rPr>
              <a:t>dalam perjalanan dengan kapal dari Indonesia ke pelabuhan di negara importir.</a:t>
            </a:r>
          </a:p>
          <a:p>
            <a:pPr marL="0" indent="0" algn="just">
              <a:buNone/>
            </a:pPr>
            <a:endParaRPr lang="id-ID" dirty="0"/>
          </a:p>
          <a:p>
            <a:pPr marL="0" indent="0" algn="just">
              <a:buNone/>
            </a:pPr>
            <a:endParaRPr lang="id-ID" dirty="0"/>
          </a:p>
        </p:txBody>
      </p:sp>
    </p:spTree>
    <p:extLst>
      <p:ext uri="{BB962C8B-B14F-4D97-AF65-F5344CB8AC3E}">
        <p14:creationId xmlns:p14="http://schemas.microsoft.com/office/powerpoint/2010/main" val="178358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id-ID" b="1" dirty="0" err="1">
                <a:solidFill>
                  <a:srgbClr val="0000CC"/>
                </a:solidFill>
                <a:latin typeface="Arial Black" panose="020B0A04020102020204" pitchFamily="34" charset="0"/>
              </a:rPr>
              <a:t>Prosedur</a:t>
            </a:r>
            <a:r>
              <a:rPr lang="en-US" altLang="id-ID" b="1" dirty="0">
                <a:solidFill>
                  <a:srgbClr val="0000CC"/>
                </a:solidFill>
                <a:latin typeface="Arial Black" panose="020B0A04020102020204" pitchFamily="34" charset="0"/>
              </a:rPr>
              <a:t> </a:t>
            </a:r>
            <a:r>
              <a:rPr lang="en-US" altLang="id-ID" b="1" dirty="0" err="1">
                <a:solidFill>
                  <a:srgbClr val="0000CC"/>
                </a:solidFill>
                <a:latin typeface="Arial Black" panose="020B0A04020102020204" pitchFamily="34" charset="0"/>
              </a:rPr>
              <a:t>Ekspor</a:t>
            </a:r>
            <a:r>
              <a:rPr lang="en-US" altLang="id-ID" b="1" dirty="0">
                <a:solidFill>
                  <a:srgbClr val="0000CC"/>
                </a:solidFill>
                <a:latin typeface="Arial Black" panose="020B0A04020102020204" pitchFamily="34" charset="0"/>
              </a:rPr>
              <a:t> </a:t>
            </a:r>
            <a:endParaRPr lang="id-ID" dirty="0"/>
          </a:p>
        </p:txBody>
      </p:sp>
      <p:sp>
        <p:nvSpPr>
          <p:cNvPr id="3" name="Content Placeholder 2"/>
          <p:cNvSpPr>
            <a:spLocks noGrp="1"/>
          </p:cNvSpPr>
          <p:nvPr>
            <p:ph idx="1"/>
          </p:nvPr>
        </p:nvSpPr>
        <p:spPr/>
        <p:txBody>
          <a:bodyPr/>
          <a:lstStyle/>
          <a:p>
            <a:endParaRPr lang="id-ID" dirty="0"/>
          </a:p>
        </p:txBody>
      </p:sp>
      <p:pic>
        <p:nvPicPr>
          <p:cNvPr id="4" name="Picture 3"/>
          <p:cNvPicPr>
            <a:picLocks noChangeAspect="1"/>
          </p:cNvPicPr>
          <p:nvPr/>
        </p:nvPicPr>
        <p:blipFill>
          <a:blip r:embed="rId2"/>
          <a:stretch>
            <a:fillRect/>
          </a:stretch>
        </p:blipFill>
        <p:spPr>
          <a:xfrm>
            <a:off x="-529" y="-297"/>
            <a:ext cx="12193057" cy="6858594"/>
          </a:xfrm>
          <a:prstGeom prst="rect">
            <a:avLst/>
          </a:prstGeom>
        </p:spPr>
      </p:pic>
    </p:spTree>
    <p:extLst>
      <p:ext uri="{BB962C8B-B14F-4D97-AF65-F5344CB8AC3E}">
        <p14:creationId xmlns:p14="http://schemas.microsoft.com/office/powerpoint/2010/main" val="350001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9247496" cy="1026947"/>
          </a:xfrm>
        </p:spPr>
        <p:txBody>
          <a:bodyPr>
            <a:normAutofit fontScale="90000"/>
          </a:bodyPr>
          <a:lstStyle/>
          <a:p>
            <a:pPr lvl="0"/>
            <a:r>
              <a:rPr lang="nb-NO" b="1" dirty="0">
                <a:latin typeface="Times New Roman" panose="02020603050405020304" pitchFamily="18" charset="0"/>
                <a:cs typeface="Times New Roman" panose="02020603050405020304" pitchFamily="18" charset="0"/>
              </a:rPr>
              <a:t>JENIS – JENIS DOKUMEN </a:t>
            </a:r>
            <a:r>
              <a:rPr lang="nb-NO" b="1" dirty="0" smtClean="0">
                <a:latin typeface="Times New Roman" panose="02020603050405020304" pitchFamily="18" charset="0"/>
                <a:cs typeface="Times New Roman" panose="02020603050405020304" pitchFamily="18" charset="0"/>
              </a:rPr>
              <a:t>EKSPOR</a:t>
            </a:r>
            <a:r>
              <a:rPr lang="id-ID" b="1" dirty="0" smtClean="0">
                <a:latin typeface="Times New Roman" panose="02020603050405020304" pitchFamily="18" charset="0"/>
                <a:cs typeface="Times New Roman" panose="02020603050405020304" pitchFamily="18" charset="0"/>
              </a:rPr>
              <a:t> &amp; Para Pelaku Ekspor</a:t>
            </a:r>
            <a:endParaRPr lang="id-ID"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555844"/>
            <a:ext cx="10515600" cy="4858603"/>
          </a:xfrm>
        </p:spPr>
        <p:txBody>
          <a:bodyPr>
            <a:normAutofit fontScale="62500" lnSpcReduction="20000"/>
          </a:bodyPr>
          <a:lstStyle/>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1.	</a:t>
            </a:r>
            <a:r>
              <a:rPr lang="en-US" sz="3200" b="1" dirty="0" smtClean="0">
                <a:latin typeface="Times New Roman" panose="02020603050405020304" pitchFamily="18" charset="0"/>
                <a:cs typeface="Times New Roman" panose="02020603050405020304" pitchFamily="18" charset="0"/>
              </a:rPr>
              <a:t>Invoice</a:t>
            </a:r>
            <a:r>
              <a:rPr lang="id-ID" sz="3200" b="1" dirty="0" smtClean="0">
                <a:latin typeface="Times New Roman" panose="02020603050405020304" pitchFamily="18" charset="0"/>
                <a:cs typeface="Times New Roman" panose="02020603050405020304" pitchFamily="18" charset="0"/>
              </a:rPr>
              <a:t> =&gt; Eksportir</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2.	Full set on board Ocean Bill of Loading / </a:t>
            </a:r>
            <a:r>
              <a:rPr lang="en-US" sz="3200" b="1" dirty="0" err="1" smtClean="0">
                <a:latin typeface="Times New Roman" panose="02020603050405020304" pitchFamily="18" charset="0"/>
                <a:cs typeface="Times New Roman" panose="02020603050405020304" pitchFamily="18" charset="0"/>
              </a:rPr>
              <a:t>Airwaybill</a:t>
            </a:r>
            <a:r>
              <a:rPr lang="id-ID" sz="3200" b="1" dirty="0" smtClean="0">
                <a:latin typeface="Times New Roman" panose="02020603050405020304" pitchFamily="18" charset="0"/>
                <a:cs typeface="Times New Roman" panose="02020603050405020304" pitchFamily="18" charset="0"/>
              </a:rPr>
              <a:t> =&gt; Perusahaan Penerbangan</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3.	Packing / Weight </a:t>
            </a:r>
            <a:r>
              <a:rPr lang="en-US" sz="3200" b="1" dirty="0" smtClean="0">
                <a:latin typeface="Times New Roman" panose="02020603050405020304" pitchFamily="18" charset="0"/>
                <a:cs typeface="Times New Roman" panose="02020603050405020304" pitchFamily="18" charset="0"/>
              </a:rPr>
              <a:t>List</a:t>
            </a:r>
            <a:r>
              <a:rPr lang="id-ID" sz="3200" b="1" dirty="0" smtClean="0">
                <a:latin typeface="Times New Roman" panose="02020603050405020304" pitchFamily="18" charset="0"/>
                <a:cs typeface="Times New Roman" panose="02020603050405020304" pitchFamily="18" charset="0"/>
              </a:rPr>
              <a:t> =&gt; Eksportir</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4.	Certificate of </a:t>
            </a:r>
            <a:r>
              <a:rPr lang="en-US" sz="3200" b="1" dirty="0" smtClean="0">
                <a:latin typeface="Times New Roman" panose="02020603050405020304" pitchFamily="18" charset="0"/>
                <a:cs typeface="Times New Roman" panose="02020603050405020304" pitchFamily="18" charset="0"/>
              </a:rPr>
              <a:t>Origin</a:t>
            </a:r>
            <a:r>
              <a:rPr lang="id-ID" sz="3200" b="1" dirty="0" smtClean="0">
                <a:latin typeface="Times New Roman" panose="02020603050405020304" pitchFamily="18" charset="0"/>
                <a:cs typeface="Times New Roman" panose="02020603050405020304" pitchFamily="18" charset="0"/>
              </a:rPr>
              <a:t> =&gt; Kantor Kementerian Perdagangan</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5.	Insurance </a:t>
            </a:r>
            <a:r>
              <a:rPr lang="en-US" sz="3200" b="1" dirty="0" smtClean="0">
                <a:latin typeface="Times New Roman" panose="02020603050405020304" pitchFamily="18" charset="0"/>
                <a:cs typeface="Times New Roman" panose="02020603050405020304" pitchFamily="18" charset="0"/>
              </a:rPr>
              <a:t>Policy</a:t>
            </a:r>
            <a:r>
              <a:rPr lang="id-ID" sz="3200" b="1" dirty="0" smtClean="0">
                <a:latin typeface="Times New Roman" panose="02020603050405020304" pitchFamily="18" charset="0"/>
                <a:cs typeface="Times New Roman" panose="02020603050405020304" pitchFamily="18" charset="0"/>
              </a:rPr>
              <a:t> =&gt; Perusahaan Asuransi</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6.	Shipping Agent </a:t>
            </a:r>
            <a:r>
              <a:rPr lang="en-US" sz="3200" b="1" dirty="0" smtClean="0">
                <a:latin typeface="Times New Roman" panose="02020603050405020304" pitchFamily="18" charset="0"/>
                <a:cs typeface="Times New Roman" panose="02020603050405020304" pitchFamily="18" charset="0"/>
              </a:rPr>
              <a:t>Certificate</a:t>
            </a:r>
            <a:r>
              <a:rPr lang="id-ID" sz="3200" b="1" dirty="0" smtClean="0">
                <a:latin typeface="Times New Roman" panose="02020603050405020304" pitchFamily="18" charset="0"/>
                <a:cs typeface="Times New Roman" panose="02020603050405020304" pitchFamily="18" charset="0"/>
              </a:rPr>
              <a:t> =&gt; Perusahaan Agen Pelayaran</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7.	Exporter’s </a:t>
            </a:r>
            <a:r>
              <a:rPr lang="en-US" sz="3200" b="1" dirty="0" smtClean="0">
                <a:latin typeface="Times New Roman" panose="02020603050405020304" pitchFamily="18" charset="0"/>
                <a:cs typeface="Times New Roman" panose="02020603050405020304" pitchFamily="18" charset="0"/>
              </a:rPr>
              <a:t>Certificate</a:t>
            </a:r>
            <a:r>
              <a:rPr lang="id-ID" sz="3200" b="1" dirty="0" smtClean="0">
                <a:latin typeface="Times New Roman" panose="02020603050405020304" pitchFamily="18" charset="0"/>
                <a:cs typeface="Times New Roman" panose="02020603050405020304" pitchFamily="18" charset="0"/>
              </a:rPr>
              <a:t> =&gt; Eksportir</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8.	Manufacturer’s </a:t>
            </a:r>
            <a:r>
              <a:rPr lang="en-US" sz="3200" b="1" dirty="0" smtClean="0">
                <a:latin typeface="Times New Roman" panose="02020603050405020304" pitchFamily="18" charset="0"/>
                <a:cs typeface="Times New Roman" panose="02020603050405020304" pitchFamily="18" charset="0"/>
              </a:rPr>
              <a:t>Certificate</a:t>
            </a:r>
            <a:r>
              <a:rPr lang="id-ID" sz="3200" b="1" dirty="0" smtClean="0">
                <a:latin typeface="Times New Roman" panose="02020603050405020304" pitchFamily="18" charset="0"/>
                <a:cs typeface="Times New Roman" panose="02020603050405020304" pitchFamily="18" charset="0"/>
              </a:rPr>
              <a:t> =&gt; Produsen/ Supplier</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9.	Beneficiary’s </a:t>
            </a:r>
            <a:r>
              <a:rPr lang="en-US" sz="3200" b="1" dirty="0" smtClean="0">
                <a:latin typeface="Times New Roman" panose="02020603050405020304" pitchFamily="18" charset="0"/>
                <a:cs typeface="Times New Roman" panose="02020603050405020304" pitchFamily="18" charset="0"/>
              </a:rPr>
              <a:t>Certificate</a:t>
            </a:r>
            <a:r>
              <a:rPr lang="id-ID" sz="3200" b="1" dirty="0" smtClean="0">
                <a:latin typeface="Times New Roman" panose="02020603050405020304" pitchFamily="18" charset="0"/>
                <a:cs typeface="Times New Roman" panose="02020603050405020304" pitchFamily="18" charset="0"/>
              </a:rPr>
              <a:t> =&gt; Eksportir</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10.	Surveyor’s Certificate / Inspection’s </a:t>
            </a:r>
            <a:r>
              <a:rPr lang="en-US" sz="3200" b="1" dirty="0" smtClean="0">
                <a:latin typeface="Times New Roman" panose="02020603050405020304" pitchFamily="18" charset="0"/>
                <a:cs typeface="Times New Roman" panose="02020603050405020304" pitchFamily="18" charset="0"/>
              </a:rPr>
              <a:t>Certificate</a:t>
            </a:r>
            <a:r>
              <a:rPr lang="id-ID" sz="3200" b="1" dirty="0" smtClean="0">
                <a:latin typeface="Times New Roman" panose="02020603050405020304" pitchFamily="18" charset="0"/>
                <a:cs typeface="Times New Roman" panose="02020603050405020304" pitchFamily="18" charset="0"/>
              </a:rPr>
              <a:t> =&gt;  Independent Surveyor</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11.	</a:t>
            </a:r>
            <a:r>
              <a:rPr lang="en-US" sz="3200" b="1" dirty="0" smtClean="0">
                <a:latin typeface="Times New Roman" panose="02020603050405020304" pitchFamily="18" charset="0"/>
                <a:cs typeface="Times New Roman" panose="02020603050405020304" pitchFamily="18" charset="0"/>
              </a:rPr>
              <a:t>Drafts</a:t>
            </a:r>
            <a:r>
              <a:rPr lang="id-ID" sz="3200" b="1" dirty="0" smtClean="0">
                <a:latin typeface="Times New Roman" panose="02020603050405020304" pitchFamily="18" charset="0"/>
                <a:cs typeface="Times New Roman" panose="02020603050405020304" pitchFamily="18" charset="0"/>
              </a:rPr>
              <a:t> =&gt; Bank</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12.	Certificate of </a:t>
            </a:r>
            <a:r>
              <a:rPr lang="en-US" sz="3200" b="1" dirty="0" smtClean="0">
                <a:latin typeface="Times New Roman" panose="02020603050405020304" pitchFamily="18" charset="0"/>
                <a:cs typeface="Times New Roman" panose="02020603050405020304" pitchFamily="18" charset="0"/>
              </a:rPr>
              <a:t>Quality</a:t>
            </a:r>
            <a:r>
              <a:rPr lang="id-ID" sz="3200" b="1" dirty="0" smtClean="0">
                <a:latin typeface="Times New Roman" panose="02020603050405020304" pitchFamily="18" charset="0"/>
                <a:cs typeface="Times New Roman" panose="02020603050405020304" pitchFamily="18" charset="0"/>
              </a:rPr>
              <a:t> =&gt; Balai Pengujian dan Sertifikasi Mutu Barang</a:t>
            </a:r>
            <a:endParaRPr lang="en-US" sz="3200" b="1" dirty="0">
              <a:latin typeface="Times New Roman" panose="02020603050405020304" pitchFamily="18" charset="0"/>
              <a:cs typeface="Times New Roman" panose="02020603050405020304" pitchFamily="18" charset="0"/>
            </a:endParaRPr>
          </a:p>
          <a:p>
            <a:pPr marL="514350" indent="-514350" algn="just">
              <a:lnSpc>
                <a:spcPct val="80000"/>
              </a:lnSpc>
              <a:buAutoNum type="arabicPeriod" startAt="13"/>
              <a:tabLst>
                <a:tab pos="355600" algn="l"/>
              </a:tabLst>
            </a:pPr>
            <a:r>
              <a:rPr lang="en-US" sz="3200" b="1" dirty="0" smtClean="0">
                <a:latin typeface="Times New Roman" panose="02020603050405020304" pitchFamily="18" charset="0"/>
                <a:cs typeface="Times New Roman" panose="02020603050405020304" pitchFamily="18" charset="0"/>
              </a:rPr>
              <a:t>Manufacturer’s </a:t>
            </a:r>
            <a:r>
              <a:rPr lang="en-US" sz="3200" b="1" dirty="0">
                <a:latin typeface="Times New Roman" panose="02020603050405020304" pitchFamily="18" charset="0"/>
                <a:cs typeface="Times New Roman" panose="02020603050405020304" pitchFamily="18" charset="0"/>
              </a:rPr>
              <a:t>Quality </a:t>
            </a:r>
            <a:r>
              <a:rPr lang="en-US" sz="3200" b="1" dirty="0" smtClean="0">
                <a:latin typeface="Times New Roman" panose="02020603050405020304" pitchFamily="18" charset="0"/>
                <a:cs typeface="Times New Roman" panose="02020603050405020304" pitchFamily="18" charset="0"/>
              </a:rPr>
              <a:t>Certificate</a:t>
            </a:r>
            <a:r>
              <a:rPr lang="id-ID" sz="3200" b="1" dirty="0" smtClean="0">
                <a:latin typeface="Times New Roman" panose="02020603050405020304" pitchFamily="18" charset="0"/>
                <a:cs typeface="Times New Roman" panose="02020603050405020304" pitchFamily="18" charset="0"/>
              </a:rPr>
              <a:t> =&gt; Pabrik Pembuat Barang Ekspor</a:t>
            </a:r>
          </a:p>
          <a:p>
            <a:pPr marL="514350" indent="-514350" algn="just">
              <a:lnSpc>
                <a:spcPct val="80000"/>
              </a:lnSpc>
              <a:buAutoNum type="arabicPeriod" startAt="13"/>
              <a:tabLst>
                <a:tab pos="355600" algn="l"/>
              </a:tabLst>
            </a:pPr>
            <a:r>
              <a:rPr lang="en-US" sz="3200" b="1" dirty="0" err="1" smtClean="0">
                <a:latin typeface="Times New Roman" panose="02020603050405020304" pitchFamily="18" charset="0"/>
                <a:cs typeface="Times New Roman" panose="02020603050405020304" pitchFamily="18" charset="0"/>
              </a:rPr>
              <a:t>Sanitasi</a:t>
            </a:r>
            <a:r>
              <a:rPr lang="en-US" sz="3200" b="1" dirty="0" smtClean="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Helath</a:t>
            </a:r>
            <a:r>
              <a:rPr lang="en-US" sz="3200" b="1" dirty="0">
                <a:latin typeface="Times New Roman" panose="02020603050405020304" pitchFamily="18" charset="0"/>
                <a:cs typeface="Times New Roman" panose="02020603050405020304" pitchFamily="18" charset="0"/>
              </a:rPr>
              <a:t> And Veterinary </a:t>
            </a:r>
            <a:r>
              <a:rPr lang="en-US" sz="3200" b="1" dirty="0" smtClean="0">
                <a:latin typeface="Times New Roman" panose="02020603050405020304" pitchFamily="18" charset="0"/>
                <a:cs typeface="Times New Roman" panose="02020603050405020304" pitchFamily="18" charset="0"/>
              </a:rPr>
              <a:t>Certificate</a:t>
            </a:r>
            <a:r>
              <a:rPr lang="id-ID" sz="3200" b="1" dirty="0" smtClean="0">
                <a:latin typeface="Times New Roman" panose="02020603050405020304" pitchFamily="18" charset="0"/>
                <a:cs typeface="Times New Roman" panose="02020603050405020304" pitchFamily="18" charset="0"/>
              </a:rPr>
              <a:t> =&gt; Dinas Peternakan</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tabLst>
                <a:tab pos="355600" algn="l"/>
              </a:tabLst>
            </a:pPr>
            <a:r>
              <a:rPr lang="en-US" sz="3200" b="1" dirty="0">
                <a:latin typeface="Times New Roman" panose="02020603050405020304" pitchFamily="18" charset="0"/>
                <a:cs typeface="Times New Roman" panose="02020603050405020304" pitchFamily="18" charset="0"/>
              </a:rPr>
              <a:t>15.	</a:t>
            </a:r>
            <a:r>
              <a:rPr lang="id-ID" sz="3200" b="1" dirty="0" smtClean="0">
                <a:latin typeface="Times New Roman" panose="02020603050405020304" pitchFamily="18" charset="0"/>
                <a:cs typeface="Times New Roman" panose="02020603050405020304" pitchFamily="18" charset="0"/>
              </a:rPr>
              <a:t> </a:t>
            </a:r>
            <a:r>
              <a:rPr lang="en-US" sz="3200" b="1" dirty="0" smtClean="0">
                <a:latin typeface="Times New Roman" panose="02020603050405020304" pitchFamily="18" charset="0"/>
                <a:cs typeface="Times New Roman" panose="02020603050405020304" pitchFamily="18" charset="0"/>
              </a:rPr>
              <a:t>Weight </a:t>
            </a:r>
            <a:r>
              <a:rPr lang="en-US" sz="3200" b="1" dirty="0">
                <a:latin typeface="Times New Roman" panose="02020603050405020304" pitchFamily="18" charset="0"/>
                <a:cs typeface="Times New Roman" panose="02020603050405020304" pitchFamily="18" charset="0"/>
              </a:rPr>
              <a:t>Note And Measurement </a:t>
            </a:r>
            <a:r>
              <a:rPr lang="en-US" sz="3200" b="1" dirty="0" smtClean="0">
                <a:latin typeface="Times New Roman" panose="02020603050405020304" pitchFamily="18" charset="0"/>
                <a:cs typeface="Times New Roman" panose="02020603050405020304" pitchFamily="18" charset="0"/>
              </a:rPr>
              <a:t>List</a:t>
            </a:r>
            <a:r>
              <a:rPr lang="id-ID" sz="3200" b="1" dirty="0" smtClean="0">
                <a:latin typeface="Times New Roman" panose="02020603050405020304" pitchFamily="18" charset="0"/>
                <a:cs typeface="Times New Roman" panose="02020603050405020304" pitchFamily="18" charset="0"/>
              </a:rPr>
              <a:t> =&gt; Perusahaan Jasa Transportasi</a:t>
            </a:r>
            <a:endParaRPr lang="en-US" sz="3200" b="1" dirty="0">
              <a:latin typeface="Times New Roman" panose="02020603050405020304" pitchFamily="18" charset="0"/>
              <a:cs typeface="Times New Roman" panose="02020603050405020304" pitchFamily="18" charset="0"/>
            </a:endParaRPr>
          </a:p>
          <a:p>
            <a:pPr marL="0" indent="0" algn="just">
              <a:lnSpc>
                <a:spcPct val="80000"/>
              </a:lnSpc>
              <a:buNone/>
            </a:pPr>
            <a:endParaRPr lang="id-ID" sz="3200" b="1" dirty="0"/>
          </a:p>
        </p:txBody>
      </p:sp>
    </p:spTree>
    <p:extLst>
      <p:ext uri="{BB962C8B-B14F-4D97-AF65-F5344CB8AC3E}">
        <p14:creationId xmlns:p14="http://schemas.microsoft.com/office/powerpoint/2010/main" val="20413304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Penyelesaian Pembayaran Kepada </a:t>
            </a:r>
            <a:r>
              <a:rPr lang="id-ID" dirty="0" smtClean="0"/>
              <a:t>Eksportir</a:t>
            </a:r>
            <a:endParaRPr lang="id-ID" dirty="0"/>
          </a:p>
        </p:txBody>
      </p:sp>
      <p:sp>
        <p:nvSpPr>
          <p:cNvPr id="3" name="Content Placeholder 2"/>
          <p:cNvSpPr>
            <a:spLocks noGrp="1"/>
          </p:cNvSpPr>
          <p:nvPr>
            <p:ph idx="1"/>
          </p:nvPr>
        </p:nvSpPr>
        <p:spPr/>
        <p:txBody>
          <a:bodyPr>
            <a:normAutofit/>
          </a:bodyPr>
          <a:lstStyle/>
          <a:p>
            <a:pPr marL="0" indent="0" algn="just">
              <a:buNone/>
            </a:pPr>
            <a:r>
              <a:rPr lang="id-ID" sz="3600" dirty="0" smtClean="0">
                <a:latin typeface="Times New Roman" panose="02020603050405020304" pitchFamily="18" charset="0"/>
                <a:cs typeface="Times New Roman" panose="02020603050405020304" pitchFamily="18" charset="0"/>
              </a:rPr>
              <a:t>Jika </a:t>
            </a:r>
            <a:r>
              <a:rPr lang="id-ID" sz="3600" dirty="0">
                <a:latin typeface="Times New Roman" panose="02020603050405020304" pitchFamily="18" charset="0"/>
                <a:cs typeface="Times New Roman" panose="02020603050405020304" pitchFamily="18" charset="0"/>
              </a:rPr>
              <a:t>eksportir telah mengapalkan barang dan menyiapkan dokumen-dokumen sesuai dengan yang diisyaratkan didalam L/C, maka eksportir tersebut dapat mengajukan dokumen-dokumen kepada Bank untuk dinegosiasi / dibayar / </a:t>
            </a:r>
            <a:r>
              <a:rPr lang="id-ID" sz="3600" dirty="0" smtClean="0">
                <a:latin typeface="Times New Roman" panose="02020603050405020304" pitchFamily="18" charset="0"/>
                <a:cs typeface="Times New Roman" panose="02020603050405020304" pitchFamily="18" charset="0"/>
              </a:rPr>
              <a:t>diaksep (negotiating bank) untuk menerima pembayaran.</a:t>
            </a:r>
            <a:endParaRPr lang="id-ID"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883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1217</TotalTime>
  <Words>349</Words>
  <Application>Microsoft Office PowerPoint</Application>
  <PresentationFormat>Widescreen</PresentationFormat>
  <Paragraphs>74</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Calibri Light</vt:lpstr>
      <vt:lpstr>Times New Roman</vt:lpstr>
      <vt:lpstr>Office Theme</vt:lpstr>
      <vt:lpstr>EKSPOR IMPOR</vt:lpstr>
      <vt:lpstr>PEMBAHASAN</vt:lpstr>
      <vt:lpstr>EKSPOR</vt:lpstr>
      <vt:lpstr>Prosedur Ekspor </vt:lpstr>
      <vt:lpstr>Prosedur Ekspor </vt:lpstr>
      <vt:lpstr>Prosedur Ekspor </vt:lpstr>
      <vt:lpstr>Prosedur Ekspor </vt:lpstr>
      <vt:lpstr>JENIS – JENIS DOKUMEN EKSPOR &amp; Para Pelaku Ekspor</vt:lpstr>
      <vt:lpstr>Penyelesaian Pembayaran Kepada Eksportir</vt:lpstr>
      <vt:lpstr>Penyelesaian Pembayaran Kepada Eksportir</vt:lpstr>
      <vt:lpstr>MULTI MODAL TRANSPORT</vt:lpstr>
      <vt:lpstr>MULTI MODAL TRANSPORT</vt:lpstr>
      <vt:lpstr>JENIS OPERASI</vt:lpstr>
      <vt:lpstr>Problem Statement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dsn113</dc:creator>
  <cp:lastModifiedBy>dsn113</cp:lastModifiedBy>
  <cp:revision>99</cp:revision>
  <dcterms:created xsi:type="dcterms:W3CDTF">2017-10-17T01:18:35Z</dcterms:created>
  <dcterms:modified xsi:type="dcterms:W3CDTF">2017-11-21T13:04:14Z</dcterms:modified>
</cp:coreProperties>
</file>