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Lst>
  <p:sldSz cx="9144000" cy="6858000" type="screen4x3"/>
  <p:notesSz cx="6858000" cy="92408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p:cNvSpPr>
            <a:spLocks noGrp="1" noChangeArrowheads="1"/>
          </p:cNvSpPr>
          <p:nvPr>
            <p:ph type="dt" sz="quarter"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ChangeArrowheads="1"/>
          </p:cNvSpPr>
          <p:nvPr>
            <p:ph type="ftr" sz="quarter" idx="2"/>
          </p:nvPr>
        </p:nvSpPr>
        <p:spPr bwMode="auto">
          <a:xfrm>
            <a:off x="0"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317" name="Rectangle 5"/>
          <p:cNvSpPr>
            <a:spLocks noGrp="1" noChangeArrowheads="1"/>
          </p:cNvSpPr>
          <p:nvPr>
            <p:ph type="sldNum" sz="quarter" idx="3"/>
          </p:nvPr>
        </p:nvSpPr>
        <p:spPr bwMode="auto">
          <a:xfrm>
            <a:off x="3884613"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EE23AFB-A737-4482-A361-F32C65019F09}" type="slidenum">
              <a:rPr lang="en-US" altLang="id-ID"/>
              <a:pPr>
                <a:defRPr/>
              </a:pPr>
              <a:t>‹#›</a:t>
            </a:fld>
            <a:endParaRPr lang="en-US" altLang="id-ID"/>
          </a:p>
        </p:txBody>
      </p:sp>
    </p:spTree>
    <p:extLst>
      <p:ext uri="{BB962C8B-B14F-4D97-AF65-F5344CB8AC3E}">
        <p14:creationId xmlns:p14="http://schemas.microsoft.com/office/powerpoint/2010/main" val="3094507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64AB4A-15F9-47F4-9409-A38767FA9F3E}" type="slidenum">
              <a:rPr lang="en-US" altLang="id-ID"/>
              <a:pPr>
                <a:defRPr/>
              </a:pPr>
              <a:t>‹#›</a:t>
            </a:fld>
            <a:endParaRPr lang="en-US" altLang="id-ID"/>
          </a:p>
        </p:txBody>
      </p:sp>
    </p:spTree>
    <p:extLst>
      <p:ext uri="{BB962C8B-B14F-4D97-AF65-F5344CB8AC3E}">
        <p14:creationId xmlns:p14="http://schemas.microsoft.com/office/powerpoint/2010/main" val="269916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469104-84A2-44D3-B809-BAA929C02237}" type="slidenum">
              <a:rPr lang="en-US" altLang="id-ID"/>
              <a:pPr>
                <a:defRPr/>
              </a:pPr>
              <a:t>‹#›</a:t>
            </a:fld>
            <a:endParaRPr lang="en-US" altLang="id-ID"/>
          </a:p>
        </p:txBody>
      </p:sp>
    </p:spTree>
    <p:extLst>
      <p:ext uri="{BB962C8B-B14F-4D97-AF65-F5344CB8AC3E}">
        <p14:creationId xmlns:p14="http://schemas.microsoft.com/office/powerpoint/2010/main" val="405437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7D9FF8-D1EF-462B-BE53-444470519689}" type="slidenum">
              <a:rPr lang="en-US" altLang="id-ID"/>
              <a:pPr>
                <a:defRPr/>
              </a:pPr>
              <a:t>‹#›</a:t>
            </a:fld>
            <a:endParaRPr lang="en-US" altLang="id-ID"/>
          </a:p>
        </p:txBody>
      </p:sp>
    </p:spTree>
    <p:extLst>
      <p:ext uri="{BB962C8B-B14F-4D97-AF65-F5344CB8AC3E}">
        <p14:creationId xmlns:p14="http://schemas.microsoft.com/office/powerpoint/2010/main" val="58479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A01F20-F68E-4645-BA80-8C2580C496E6}" type="slidenum">
              <a:rPr lang="en-US" altLang="id-ID"/>
              <a:pPr>
                <a:defRPr/>
              </a:pPr>
              <a:t>‹#›</a:t>
            </a:fld>
            <a:endParaRPr lang="en-US" altLang="id-ID"/>
          </a:p>
        </p:txBody>
      </p:sp>
    </p:spTree>
    <p:extLst>
      <p:ext uri="{BB962C8B-B14F-4D97-AF65-F5344CB8AC3E}">
        <p14:creationId xmlns:p14="http://schemas.microsoft.com/office/powerpoint/2010/main" val="309290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9B604F-16A9-4C16-8539-AB61E2DF60F1}" type="slidenum">
              <a:rPr lang="en-US" altLang="id-ID"/>
              <a:pPr>
                <a:defRPr/>
              </a:pPr>
              <a:t>‹#›</a:t>
            </a:fld>
            <a:endParaRPr lang="en-US" altLang="id-ID"/>
          </a:p>
        </p:txBody>
      </p:sp>
    </p:spTree>
    <p:extLst>
      <p:ext uri="{BB962C8B-B14F-4D97-AF65-F5344CB8AC3E}">
        <p14:creationId xmlns:p14="http://schemas.microsoft.com/office/powerpoint/2010/main" val="231018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189425-54C5-406F-825A-0CEADFB4EA17}" type="slidenum">
              <a:rPr lang="en-US" altLang="id-ID"/>
              <a:pPr>
                <a:defRPr/>
              </a:pPr>
              <a:t>‹#›</a:t>
            </a:fld>
            <a:endParaRPr lang="en-US" altLang="id-ID"/>
          </a:p>
        </p:txBody>
      </p:sp>
    </p:spTree>
    <p:extLst>
      <p:ext uri="{BB962C8B-B14F-4D97-AF65-F5344CB8AC3E}">
        <p14:creationId xmlns:p14="http://schemas.microsoft.com/office/powerpoint/2010/main" val="19807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522C568-B8E9-4788-B619-E5D4AE654E70}" type="slidenum">
              <a:rPr lang="en-US" altLang="id-ID"/>
              <a:pPr>
                <a:defRPr/>
              </a:pPr>
              <a:t>‹#›</a:t>
            </a:fld>
            <a:endParaRPr lang="en-US" altLang="id-ID"/>
          </a:p>
        </p:txBody>
      </p:sp>
    </p:spTree>
    <p:extLst>
      <p:ext uri="{BB962C8B-B14F-4D97-AF65-F5344CB8AC3E}">
        <p14:creationId xmlns:p14="http://schemas.microsoft.com/office/powerpoint/2010/main" val="163105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00A275-41F2-4F63-BE0F-2A3AED1AFE9D}" type="slidenum">
              <a:rPr lang="en-US" altLang="id-ID"/>
              <a:pPr>
                <a:defRPr/>
              </a:pPr>
              <a:t>‹#›</a:t>
            </a:fld>
            <a:endParaRPr lang="en-US" altLang="id-ID"/>
          </a:p>
        </p:txBody>
      </p:sp>
    </p:spTree>
    <p:extLst>
      <p:ext uri="{BB962C8B-B14F-4D97-AF65-F5344CB8AC3E}">
        <p14:creationId xmlns:p14="http://schemas.microsoft.com/office/powerpoint/2010/main" val="410054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67D030-663A-4E36-91FD-BDD28108988F}" type="slidenum">
              <a:rPr lang="en-US" altLang="id-ID"/>
              <a:pPr>
                <a:defRPr/>
              </a:pPr>
              <a:t>‹#›</a:t>
            </a:fld>
            <a:endParaRPr lang="en-US" altLang="id-ID"/>
          </a:p>
        </p:txBody>
      </p:sp>
    </p:spTree>
    <p:extLst>
      <p:ext uri="{BB962C8B-B14F-4D97-AF65-F5344CB8AC3E}">
        <p14:creationId xmlns:p14="http://schemas.microsoft.com/office/powerpoint/2010/main" val="187436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B15040-37C2-4BE9-9F78-33DF14EB5DE5}" type="slidenum">
              <a:rPr lang="en-US" altLang="id-ID"/>
              <a:pPr>
                <a:defRPr/>
              </a:pPr>
              <a:t>‹#›</a:t>
            </a:fld>
            <a:endParaRPr lang="en-US" altLang="id-ID"/>
          </a:p>
        </p:txBody>
      </p:sp>
    </p:spTree>
    <p:extLst>
      <p:ext uri="{BB962C8B-B14F-4D97-AF65-F5344CB8AC3E}">
        <p14:creationId xmlns:p14="http://schemas.microsoft.com/office/powerpoint/2010/main" val="171480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71E5CE-1E16-488A-9CB2-D70DA92500E7}" type="slidenum">
              <a:rPr lang="en-US" altLang="id-ID"/>
              <a:pPr>
                <a:defRPr/>
              </a:pPr>
              <a:t>‹#›</a:t>
            </a:fld>
            <a:endParaRPr lang="en-US" altLang="id-ID"/>
          </a:p>
        </p:txBody>
      </p:sp>
    </p:spTree>
    <p:extLst>
      <p:ext uri="{BB962C8B-B14F-4D97-AF65-F5344CB8AC3E}">
        <p14:creationId xmlns:p14="http://schemas.microsoft.com/office/powerpoint/2010/main" val="79073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DCFFC2C-2FD1-4350-9452-6E59C9F34348}" type="slidenum">
              <a:rPr lang="en-US" altLang="id-ID"/>
              <a:pPr>
                <a:defRPr/>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609600"/>
            <a:ext cx="7772400" cy="1470025"/>
          </a:xfrm>
        </p:spPr>
        <p:txBody>
          <a:bodyPr/>
          <a:lstStyle/>
          <a:p>
            <a:pPr eaLnBrk="1" hangingPunct="1"/>
            <a:r>
              <a:rPr lang="en-US" altLang="id-ID" sz="3200" b="1" smtClean="0">
                <a:latin typeface="Times New Roman" panose="02020603050405020304" pitchFamily="18" charset="0"/>
              </a:rPr>
              <a:t>PASAR FUTURES DAN OPTIONS</a:t>
            </a:r>
          </a:p>
        </p:txBody>
      </p:sp>
      <p:pic>
        <p:nvPicPr>
          <p:cNvPr id="3075" name="Picture 4" descr="j02854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057400"/>
            <a:ext cx="2590800"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11138"/>
            <a:ext cx="8229600" cy="750887"/>
          </a:xfrm>
        </p:spPr>
        <p:txBody>
          <a:bodyPr/>
          <a:lstStyle/>
          <a:p>
            <a:pPr eaLnBrk="1" hangingPunct="1"/>
            <a:r>
              <a:rPr lang="en-US" altLang="id-ID" sz="2100" b="1" smtClean="0">
                <a:latin typeface="Times New Roman" panose="02020603050405020304" pitchFamily="18" charset="0"/>
              </a:rPr>
              <a:t>KONTRAK CURRENCY FUTURES </a:t>
            </a:r>
            <a:br>
              <a:rPr lang="en-US" altLang="id-ID" sz="2100" b="1" smtClean="0">
                <a:latin typeface="Times New Roman" panose="02020603050405020304" pitchFamily="18" charset="0"/>
              </a:rPr>
            </a:br>
            <a:r>
              <a:rPr lang="en-US" altLang="id-ID" sz="2100" b="1" smtClean="0">
                <a:latin typeface="Times New Roman" panose="02020603050405020304" pitchFamily="18" charset="0"/>
              </a:rPr>
              <a:t>VS </a:t>
            </a:r>
            <a:br>
              <a:rPr lang="en-US" altLang="id-ID" sz="2100" b="1" smtClean="0">
                <a:latin typeface="Times New Roman" panose="02020603050405020304" pitchFamily="18" charset="0"/>
              </a:rPr>
            </a:br>
            <a:r>
              <a:rPr lang="en-US" altLang="id-ID" sz="2100" b="1" smtClean="0">
                <a:latin typeface="Times New Roman" panose="02020603050405020304" pitchFamily="18" charset="0"/>
              </a:rPr>
              <a:t>KONTRAK FORWARD</a:t>
            </a:r>
          </a:p>
        </p:txBody>
      </p:sp>
      <p:sp>
        <p:nvSpPr>
          <p:cNvPr id="4099" name="Rectangle 3"/>
          <p:cNvSpPr>
            <a:spLocks noGrp="1" noChangeArrowheads="1"/>
          </p:cNvSpPr>
          <p:nvPr>
            <p:ph type="body" idx="1"/>
          </p:nvPr>
        </p:nvSpPr>
        <p:spPr>
          <a:xfrm>
            <a:off x="300038" y="1393825"/>
            <a:ext cx="8467725" cy="5616575"/>
          </a:xfrm>
        </p:spPr>
        <p:txBody>
          <a:bodyPr/>
          <a:lstStyle/>
          <a:p>
            <a:pPr eaLnBrk="1" hangingPunct="1">
              <a:lnSpc>
                <a:spcPct val="80000"/>
              </a:lnSpc>
            </a:pPr>
            <a:r>
              <a:rPr lang="en-US" altLang="id-ID" sz="2400" smtClean="0">
                <a:latin typeface="Times New Roman" panose="02020603050405020304" pitchFamily="18" charset="0"/>
              </a:rPr>
              <a:t>Currency Futures adalah kontrak yang menetapkan penukaran suatu valuta dalam volume tertentu pada tanggal penyelesaian tertentu.</a:t>
            </a:r>
          </a:p>
          <a:p>
            <a:pPr eaLnBrk="1" hangingPunct="1">
              <a:lnSpc>
                <a:spcPct val="80000"/>
              </a:lnSpc>
            </a:pPr>
            <a:r>
              <a:rPr lang="en-US" altLang="id-ID" sz="2400" smtClean="0">
                <a:latin typeface="Times New Roman" panose="02020603050405020304" pitchFamily="18" charset="0"/>
              </a:rPr>
              <a:t>Kontrak Futures serupa dengan kontrak Forward, karena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“Memungkinkan pembeli untuk menggunakan harga yang harus dibayarkan bagi suatu valuta tertentu pada suatu waktu di masa depan”.</a:t>
            </a:r>
          </a:p>
          <a:p>
            <a:pPr eaLnBrk="1" hangingPunct="1">
              <a:lnSpc>
                <a:spcPct val="80000"/>
              </a:lnSpc>
            </a:pPr>
            <a:r>
              <a:rPr lang="en-US" altLang="id-ID" sz="2400" smtClean="0">
                <a:latin typeface="Times New Roman" panose="02020603050405020304" pitchFamily="18" charset="0"/>
              </a:rPr>
              <a:t>Karakteristik kontrak Futures berbeda dengan kontrak Forward, karena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 Kontrak Futures diperdagangkan langsung antara dua pihak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yang saling bertemu, sedangkan kontrak Forward</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diperdagangkan melalui telephon.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 Transaksi Futures dieksekusi oleh para pialang dan kontrak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Futures harus terstandardisasi, sedangkan kontrak forward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dirancang sesuai keinginan pemesannya.</a:t>
            </a:r>
          </a:p>
        </p:txBody>
      </p:sp>
    </p:spTree>
    <p:custDataLst>
      <p:tags r:id="rId1"/>
    </p:custDataLst>
  </p:cSld>
  <p:clrMapOvr>
    <a:masterClrMapping/>
  </p:clrMapOvr>
  <p:transition advTm="1351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left)">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wipe(left)">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wipe(left)">
                                      <p:cBhvr>
                                        <p:cTn id="22" dur="5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wipe(left)">
                                      <p:cBhvr>
                                        <p:cTn id="27" dur="5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wipe(left)">
                                      <p:cBhvr>
                                        <p:cTn id="32" dur="500"/>
                                        <p:tgtEl>
                                          <p:spTgt spid="40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Effect transition="in" filter="wipe(left)">
                                      <p:cBhvr>
                                        <p:cTn id="37" dur="500"/>
                                        <p:tgtEl>
                                          <p:spTgt spid="409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wipe(left)">
                                      <p:cBhvr>
                                        <p:cTn id="42" dur="500"/>
                                        <p:tgtEl>
                                          <p:spTgt spid="409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099">
                                            <p:txEl>
                                              <p:pRg st="7" end="7"/>
                                            </p:txEl>
                                          </p:spTgt>
                                        </p:tgtEl>
                                        <p:attrNameLst>
                                          <p:attrName>style.visibility</p:attrName>
                                        </p:attrNameLst>
                                      </p:cBhvr>
                                      <p:to>
                                        <p:strVal val="visible"/>
                                      </p:to>
                                    </p:set>
                                    <p:animEffect transition="in" filter="wipe(left)">
                                      <p:cBhvr>
                                        <p:cTn id="47" dur="500"/>
                                        <p:tgtEl>
                                          <p:spTgt spid="409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wipe(left)">
                                      <p:cBhvr>
                                        <p:cTn id="52" dur="500"/>
                                        <p:tgtEl>
                                          <p:spTgt spid="409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099">
                                            <p:txEl>
                                              <p:pRg st="9" end="9"/>
                                            </p:txEl>
                                          </p:spTgt>
                                        </p:tgtEl>
                                        <p:attrNameLst>
                                          <p:attrName>style.visibility</p:attrName>
                                        </p:attrNameLst>
                                      </p:cBhvr>
                                      <p:to>
                                        <p:strVal val="visible"/>
                                      </p:to>
                                    </p:set>
                                    <p:animEffect transition="in" filter="wipe(left)">
                                      <p:cBhvr>
                                        <p:cTn id="57"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561975"/>
          </a:xfrm>
        </p:spPr>
        <p:txBody>
          <a:bodyPr/>
          <a:lstStyle/>
          <a:p>
            <a:pPr eaLnBrk="1" hangingPunct="1"/>
            <a:r>
              <a:rPr lang="en-US" altLang="id-ID" sz="3000" smtClean="0">
                <a:latin typeface="Times New Roman" panose="02020603050405020304" pitchFamily="18" charset="0"/>
              </a:rPr>
              <a:t>PENENTUAN HARGA KONTRAK FUTURES</a:t>
            </a:r>
          </a:p>
        </p:txBody>
      </p:sp>
      <p:sp>
        <p:nvSpPr>
          <p:cNvPr id="5123" name="Rectangle 3"/>
          <p:cNvSpPr>
            <a:spLocks noGrp="1" noChangeArrowheads="1"/>
          </p:cNvSpPr>
          <p:nvPr>
            <p:ph type="body" idx="1"/>
          </p:nvPr>
        </p:nvSpPr>
        <p:spPr>
          <a:xfrm>
            <a:off x="457200" y="1143000"/>
            <a:ext cx="8229600" cy="5410200"/>
          </a:xfrm>
        </p:spPr>
        <p:txBody>
          <a:bodyPr/>
          <a:lstStyle/>
          <a:p>
            <a:pPr eaLnBrk="1" hangingPunct="1">
              <a:lnSpc>
                <a:spcPct val="80000"/>
              </a:lnSpc>
            </a:pPr>
            <a:r>
              <a:rPr lang="en-US" altLang="id-ID" sz="2400" smtClean="0">
                <a:latin typeface="Times New Roman" panose="02020603050405020304" pitchFamily="18" charset="0"/>
              </a:rPr>
              <a:t>Harga kontrak </a:t>
            </a:r>
            <a:r>
              <a:rPr lang="en-US" altLang="id-ID" sz="2400" i="1" smtClean="0">
                <a:latin typeface="Times New Roman" panose="02020603050405020304" pitchFamily="18" charset="0"/>
              </a:rPr>
              <a:t>Futures</a:t>
            </a:r>
            <a:r>
              <a:rPr lang="en-US" altLang="id-ID" sz="2400" smtClean="0">
                <a:latin typeface="Times New Roman" panose="02020603050405020304" pitchFamily="18" charset="0"/>
              </a:rPr>
              <a:t> biasanya akan sama dengan kurs </a:t>
            </a:r>
            <a:r>
              <a:rPr lang="en-US" altLang="id-ID" sz="2400" i="1" smtClean="0">
                <a:latin typeface="Times New Roman" panose="02020603050405020304" pitchFamily="18" charset="0"/>
              </a:rPr>
              <a:t>Forward</a:t>
            </a:r>
            <a:r>
              <a:rPr lang="en-US" altLang="id-ID" sz="2400" smtClean="0">
                <a:latin typeface="Times New Roman" panose="02020603050405020304" pitchFamily="18" charset="0"/>
              </a:rPr>
              <a:t> bagi valuta yang sama dan tanggal penyelesaian yang sama.</a:t>
            </a:r>
          </a:p>
          <a:p>
            <a:pPr eaLnBrk="1" hangingPunct="1">
              <a:lnSpc>
                <a:spcPct val="80000"/>
              </a:lnSpc>
            </a:pPr>
            <a:r>
              <a:rPr lang="en-US" altLang="id-ID" sz="2400" smtClean="0">
                <a:latin typeface="Times New Roman" panose="02020603050405020304" pitchFamily="18" charset="0"/>
              </a:rPr>
              <a:t>Cth :</a:t>
            </a:r>
          </a:p>
          <a:p>
            <a:pPr eaLnBrk="1" hangingPunct="1">
              <a:lnSpc>
                <a:spcPct val="80000"/>
              </a:lnSpc>
              <a:buFont typeface="Wingdings" panose="05000000000000000000" pitchFamily="2" charset="2"/>
              <a:buNone/>
            </a:pPr>
            <a:r>
              <a:rPr lang="en-US" altLang="id-ID" sz="2400" smtClean="0">
                <a:latin typeface="Times New Roman" panose="02020603050405020304" pitchFamily="18" charset="0"/>
              </a:rPr>
              <a:t>	Harga kontrak</a:t>
            </a:r>
            <a:r>
              <a:rPr lang="en-US" altLang="id-ID" sz="2400" u="sng" smtClean="0">
                <a:latin typeface="Times New Roman" panose="02020603050405020304" pitchFamily="18" charset="0"/>
              </a:rPr>
              <a:t> </a:t>
            </a:r>
            <a:r>
              <a:rPr lang="en-US" altLang="id-ID" sz="2400" b="1" u="sng" smtClean="0">
                <a:latin typeface="Times New Roman" panose="02020603050405020304" pitchFamily="18" charset="0"/>
              </a:rPr>
              <a:t>Futures-Pound</a:t>
            </a:r>
            <a:r>
              <a:rPr lang="en-US" altLang="id-ID" sz="2400" u="sng" smtClean="0">
                <a:latin typeface="Times New Roman" panose="02020603050405020304" pitchFamily="18" charset="0"/>
              </a:rPr>
              <a:t> </a:t>
            </a:r>
            <a:r>
              <a:rPr lang="en-US" altLang="id-ID" sz="2400" smtClean="0">
                <a:latin typeface="Times New Roman" panose="02020603050405020304" pitchFamily="18" charset="0"/>
              </a:rPr>
              <a:t>adalah $1,50. harga kontrak </a:t>
            </a:r>
            <a:r>
              <a:rPr lang="en-US" altLang="id-ID" sz="2400" b="1" u="sng" smtClean="0">
                <a:latin typeface="Times New Roman" panose="02020603050405020304" pitchFamily="18" charset="0"/>
              </a:rPr>
              <a:t>Forward-Pound</a:t>
            </a:r>
            <a:r>
              <a:rPr lang="en-US" altLang="id-ID" sz="2400" smtClean="0">
                <a:latin typeface="Times New Roman" panose="02020603050405020304" pitchFamily="18" charset="0"/>
              </a:rPr>
              <a:t> pada periode yang sama adalah $1,48. Perusahaan-perusahaan mungkin berupaya untuk </a:t>
            </a:r>
            <a:r>
              <a:rPr lang="en-US" altLang="id-ID" sz="2400" b="1" smtClean="0">
                <a:latin typeface="Times New Roman" panose="02020603050405020304" pitchFamily="18" charset="0"/>
              </a:rPr>
              <a:t>membeli kontrak </a:t>
            </a:r>
            <a:r>
              <a:rPr lang="en-US" altLang="id-ID" sz="2400" b="1" i="1" smtClean="0">
                <a:latin typeface="Times New Roman" panose="02020603050405020304" pitchFamily="18" charset="0"/>
              </a:rPr>
              <a:t>Forward</a:t>
            </a:r>
            <a:r>
              <a:rPr lang="en-US" altLang="id-ID" sz="2400" smtClean="0">
                <a:latin typeface="Times New Roman" panose="02020603050405020304" pitchFamily="18" charset="0"/>
              </a:rPr>
              <a:t> dan secara simultan </a:t>
            </a:r>
            <a:r>
              <a:rPr lang="en-US" altLang="id-ID" sz="2400" b="1" smtClean="0">
                <a:latin typeface="Times New Roman" panose="02020603050405020304" pitchFamily="18" charset="0"/>
              </a:rPr>
              <a:t>menjual kontrak </a:t>
            </a:r>
            <a:r>
              <a:rPr lang="en-US" altLang="id-ID" sz="2400" b="1" i="1" smtClean="0">
                <a:latin typeface="Times New Roman" panose="02020603050405020304" pitchFamily="18" charset="0"/>
              </a:rPr>
              <a:t>Currency Futures</a:t>
            </a:r>
            <a:r>
              <a:rPr lang="en-US" altLang="id-ID" sz="2400" i="1" smtClean="0">
                <a:latin typeface="Times New Roman" panose="02020603050405020304" pitchFamily="18" charset="0"/>
              </a:rPr>
              <a:t>. </a:t>
            </a:r>
            <a:r>
              <a:rPr lang="en-US" altLang="id-ID" sz="2400" smtClean="0">
                <a:latin typeface="Times New Roman" panose="02020603050405020304" pitchFamily="18" charset="0"/>
              </a:rPr>
              <a:t>Jika mereka dapat secara tepat mencocokan tanggal penyelesaian dari dua kontrak tersebut, mereka akan mendapatkan</a:t>
            </a:r>
            <a:r>
              <a:rPr lang="en-US" altLang="id-ID" sz="2400" b="1" smtClean="0">
                <a:latin typeface="Times New Roman" panose="02020603050405020304" pitchFamily="18" charset="0"/>
              </a:rPr>
              <a:t> Laba</a:t>
            </a:r>
            <a:r>
              <a:rPr lang="en-US" altLang="id-ID" sz="2400" smtClean="0">
                <a:latin typeface="Times New Roman" panose="02020603050405020304" pitchFamily="18" charset="0"/>
              </a:rPr>
              <a:t> $0,02 per unit. Tindakan ini akan menekan harga </a:t>
            </a:r>
            <a:r>
              <a:rPr lang="en-US" altLang="id-ID" sz="2400" i="1" smtClean="0">
                <a:latin typeface="Times New Roman" panose="02020603050405020304" pitchFamily="18" charset="0"/>
              </a:rPr>
              <a:t>Currency Futures</a:t>
            </a:r>
            <a:r>
              <a:rPr lang="en-US" altLang="id-ID" sz="2400" smtClean="0">
                <a:latin typeface="Times New Roman" panose="02020603050405020304" pitchFamily="18" charset="0"/>
              </a:rPr>
              <a:t>. Kontrak </a:t>
            </a:r>
            <a:r>
              <a:rPr lang="en-US" altLang="id-ID" sz="2400" i="1" smtClean="0">
                <a:latin typeface="Times New Roman" panose="02020603050405020304" pitchFamily="18" charset="0"/>
              </a:rPr>
              <a:t>Currency Futures</a:t>
            </a:r>
            <a:r>
              <a:rPr lang="en-US" altLang="id-ID" sz="2400" smtClean="0">
                <a:latin typeface="Times New Roman" panose="02020603050405020304" pitchFamily="18" charset="0"/>
              </a:rPr>
              <a:t> dan kontrak Forward untuk valuta yang </a:t>
            </a:r>
            <a:r>
              <a:rPr lang="en-US" altLang="id-ID" sz="2400" b="1" smtClean="0">
                <a:latin typeface="Times New Roman" panose="02020603050405020304" pitchFamily="18" charset="0"/>
              </a:rPr>
              <a:t>sama</a:t>
            </a:r>
            <a:r>
              <a:rPr lang="en-US" altLang="id-ID" sz="2400" smtClean="0">
                <a:latin typeface="Times New Roman" panose="02020603050405020304" pitchFamily="18" charset="0"/>
              </a:rPr>
              <a:t> dan tanggal penyelesaian yang sama harus memiliki harga yang </a:t>
            </a:r>
            <a:r>
              <a:rPr lang="en-US" altLang="id-ID" sz="2400" b="1" smtClean="0">
                <a:latin typeface="Times New Roman" panose="02020603050405020304" pitchFamily="18" charset="0"/>
              </a:rPr>
              <a:t>sama</a:t>
            </a:r>
            <a:r>
              <a:rPr lang="en-US" altLang="id-ID" sz="2400" smtClean="0">
                <a:latin typeface="Times New Roman" panose="02020603050405020304" pitchFamily="18" charset="0"/>
              </a:rPr>
              <a:t>, para spekulan akan memanfaatkan hal ini untuk menghasilkan </a:t>
            </a:r>
            <a:r>
              <a:rPr lang="en-US" altLang="id-ID" sz="2400" b="1" smtClean="0">
                <a:latin typeface="Times New Roman" panose="02020603050405020304" pitchFamily="18" charset="0"/>
              </a:rPr>
              <a:t>laba </a:t>
            </a:r>
            <a:r>
              <a:rPr lang="en-US" altLang="id-ID" sz="2400" smtClean="0">
                <a:latin typeface="Times New Roman" panose="02020603050405020304" pitchFamily="18" charset="0"/>
              </a:rPr>
              <a:t>dan pada akhirnya mendorong kedua harga tersebut ketingkat yang </a:t>
            </a:r>
            <a:r>
              <a:rPr lang="en-US" altLang="id-ID" sz="2400" b="1" smtClean="0">
                <a:latin typeface="Times New Roman" panose="02020603050405020304" pitchFamily="18" charset="0"/>
              </a:rPr>
              <a:t>sama.</a:t>
            </a:r>
            <a:endParaRPr lang="en-US" altLang="id-ID" sz="2400" b="1" i="1" smtClean="0">
              <a:latin typeface="Times New Roman" panose="02020603050405020304" pitchFamily="18" charset="0"/>
            </a:endParaRPr>
          </a:p>
        </p:txBody>
      </p:sp>
    </p:spTree>
    <p:custDataLst>
      <p:tags r:id="rId1"/>
    </p:custDataLst>
  </p:cSld>
  <p:clrMapOvr>
    <a:masterClrMapping/>
  </p:clrMapOvr>
  <p:transition advTm="609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wipe(left)">
                                      <p:cBhvr>
                                        <p:cTn id="12" dur="5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wipe(left)">
                                      <p:cBhvr>
                                        <p:cTn id="17" dur="5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wipe(left)">
                                      <p:cBhvr>
                                        <p:cTn id="2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561975"/>
          </a:xfrm>
        </p:spPr>
        <p:txBody>
          <a:bodyPr/>
          <a:lstStyle/>
          <a:p>
            <a:pPr eaLnBrk="1" hangingPunct="1"/>
            <a:r>
              <a:rPr lang="en-US" altLang="id-ID" sz="3000" smtClean="0">
                <a:latin typeface="Times New Roman" panose="02020603050405020304" pitchFamily="18" charset="0"/>
              </a:rPr>
              <a:t>PENENTUAN HARGA KONTRAK FUTURES</a:t>
            </a:r>
          </a:p>
        </p:txBody>
      </p:sp>
      <p:sp>
        <p:nvSpPr>
          <p:cNvPr id="6147" name="Rectangle 3"/>
          <p:cNvSpPr>
            <a:spLocks noGrp="1" noChangeArrowheads="1"/>
          </p:cNvSpPr>
          <p:nvPr>
            <p:ph type="body" idx="1"/>
          </p:nvPr>
        </p:nvSpPr>
        <p:spPr>
          <a:xfrm>
            <a:off x="457200" y="1143000"/>
            <a:ext cx="8229600" cy="5410200"/>
          </a:xfrm>
        </p:spPr>
        <p:txBody>
          <a:bodyPr/>
          <a:lstStyle/>
          <a:p>
            <a:pPr eaLnBrk="1" hangingPunct="1"/>
            <a:r>
              <a:rPr lang="en-US" altLang="id-ID" smtClean="0">
                <a:latin typeface="Times New Roman" panose="02020603050405020304" pitchFamily="18" charset="0"/>
              </a:rPr>
              <a:t>Harga kontrak </a:t>
            </a:r>
            <a:r>
              <a:rPr lang="en-US" altLang="id-ID" i="1" smtClean="0">
                <a:latin typeface="Times New Roman" panose="02020603050405020304" pitchFamily="18" charset="0"/>
              </a:rPr>
              <a:t>Currency Futures</a:t>
            </a:r>
            <a:r>
              <a:rPr lang="en-US" altLang="id-ID" smtClean="0">
                <a:latin typeface="Times New Roman" panose="02020603050405020304" pitchFamily="18" charset="0"/>
              </a:rPr>
              <a:t> </a:t>
            </a:r>
            <a:r>
              <a:rPr lang="en-US" altLang="id-ID" b="1" smtClean="0">
                <a:latin typeface="Times New Roman" panose="02020603050405020304" pitchFamily="18" charset="0"/>
              </a:rPr>
              <a:t>berbeda</a:t>
            </a:r>
            <a:r>
              <a:rPr lang="en-US" altLang="id-ID" smtClean="0">
                <a:latin typeface="Times New Roman" panose="02020603050405020304" pitchFamily="18" charset="0"/>
              </a:rPr>
              <a:t> dari kurs spot, karena alasan-alasan yang sama yang menyebabkan kurs </a:t>
            </a:r>
            <a:r>
              <a:rPr lang="en-US" altLang="id-ID" i="1" smtClean="0">
                <a:latin typeface="Times New Roman" panose="02020603050405020304" pitchFamily="18" charset="0"/>
              </a:rPr>
              <a:t>Forward</a:t>
            </a:r>
            <a:r>
              <a:rPr lang="en-US" altLang="id-ID" smtClean="0">
                <a:latin typeface="Times New Roman" panose="02020603050405020304" pitchFamily="18" charset="0"/>
              </a:rPr>
              <a:t> </a:t>
            </a:r>
            <a:r>
              <a:rPr lang="en-US" altLang="id-ID" b="1" smtClean="0">
                <a:latin typeface="Times New Roman" panose="02020603050405020304" pitchFamily="18" charset="0"/>
              </a:rPr>
              <a:t>berbeda</a:t>
            </a:r>
            <a:r>
              <a:rPr lang="en-US" altLang="id-ID" smtClean="0">
                <a:latin typeface="Times New Roman" panose="02020603050405020304" pitchFamily="18" charset="0"/>
              </a:rPr>
              <a:t> dengan kurs spot. Tindakan-tindakan investor untuk mengambil keuntungan dari kesempatan ini akan mengakibatkan kenaikan kurs spot dan menekan penurunan harga </a:t>
            </a:r>
            <a:r>
              <a:rPr lang="en-US" altLang="id-ID" i="1" smtClean="0">
                <a:latin typeface="Times New Roman" panose="02020603050405020304" pitchFamily="18" charset="0"/>
              </a:rPr>
              <a:t>Currency Futures</a:t>
            </a:r>
            <a:r>
              <a:rPr lang="en-US" altLang="id-ID" smtClean="0">
                <a:latin typeface="Times New Roman" panose="02020603050405020304" pitchFamily="18" charset="0"/>
              </a:rPr>
              <a:t>, yang pada akhirnya mendoronga harga </a:t>
            </a:r>
            <a:r>
              <a:rPr lang="en-US" altLang="id-ID" i="1" smtClean="0">
                <a:latin typeface="Times New Roman" panose="02020603050405020304" pitchFamily="18" charset="0"/>
              </a:rPr>
              <a:t>Currency Futures</a:t>
            </a:r>
            <a:r>
              <a:rPr lang="en-US" altLang="id-ID" smtClean="0">
                <a:latin typeface="Times New Roman" panose="02020603050405020304" pitchFamily="18" charset="0"/>
              </a:rPr>
              <a:t> </a:t>
            </a:r>
            <a:r>
              <a:rPr lang="en-US" altLang="id-ID" b="1" smtClean="0">
                <a:latin typeface="Times New Roman" panose="02020603050405020304" pitchFamily="18" charset="0"/>
              </a:rPr>
              <a:t>jatuh kebawah</a:t>
            </a:r>
            <a:r>
              <a:rPr lang="en-US" altLang="id-ID" smtClean="0">
                <a:latin typeface="Times New Roman" panose="02020603050405020304" pitchFamily="18" charset="0"/>
              </a:rPr>
              <a:t> kurs spot.</a:t>
            </a:r>
          </a:p>
        </p:txBody>
      </p:sp>
    </p:spTree>
    <p:custDataLst>
      <p:tags r:id="rId1"/>
    </p:custDataLst>
  </p:cSld>
  <p:clrMapOvr>
    <a:masterClrMapping/>
  </p:clrMapOvr>
  <p:transition advTm="421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638175"/>
          </a:xfrm>
        </p:spPr>
        <p:txBody>
          <a:bodyPr/>
          <a:lstStyle/>
          <a:p>
            <a:pPr eaLnBrk="1" hangingPunct="1"/>
            <a:r>
              <a:rPr lang="en-US" altLang="id-ID" sz="3400" smtClean="0">
                <a:latin typeface="Times New Roman" panose="02020603050405020304" pitchFamily="18" charset="0"/>
              </a:rPr>
              <a:t>PASAR CURRENCY OPTIONS</a:t>
            </a:r>
          </a:p>
        </p:txBody>
      </p:sp>
      <p:sp>
        <p:nvSpPr>
          <p:cNvPr id="8195" name="Rectangle 3"/>
          <p:cNvSpPr>
            <a:spLocks noGrp="1" noChangeArrowheads="1"/>
          </p:cNvSpPr>
          <p:nvPr>
            <p:ph type="body" idx="1"/>
          </p:nvPr>
        </p:nvSpPr>
        <p:spPr>
          <a:xfrm>
            <a:off x="457200" y="1219200"/>
            <a:ext cx="8229600" cy="5105400"/>
          </a:xfrm>
        </p:spPr>
        <p:txBody>
          <a:bodyPr/>
          <a:lstStyle/>
          <a:p>
            <a:pPr eaLnBrk="1" hangingPunct="1">
              <a:lnSpc>
                <a:spcPct val="90000"/>
              </a:lnSpc>
            </a:pPr>
            <a:r>
              <a:rPr lang="en-US" altLang="id-ID" sz="2800" b="1" smtClean="0">
                <a:latin typeface="Times New Roman" panose="02020603050405020304" pitchFamily="18" charset="0"/>
              </a:rPr>
              <a:t>Opsi Valuta</a:t>
            </a:r>
            <a:r>
              <a:rPr lang="en-US" altLang="id-ID" sz="2800" smtClean="0">
                <a:latin typeface="Times New Roman" panose="02020603050405020304" pitchFamily="18" charset="0"/>
              </a:rPr>
              <a:t> (</a:t>
            </a:r>
            <a:r>
              <a:rPr lang="en-US" altLang="id-ID" sz="2800" i="1" smtClean="0">
                <a:latin typeface="Times New Roman" panose="02020603050405020304" pitchFamily="18" charset="0"/>
              </a:rPr>
              <a:t>Currency Option</a:t>
            </a:r>
            <a:r>
              <a:rPr lang="en-US" altLang="id-ID" sz="2800" smtClean="0">
                <a:latin typeface="Times New Roman" panose="02020603050405020304" pitchFamily="18" charset="0"/>
              </a:rPr>
              <a:t>) adalah tipe kontrak alternatif yang dapat dibeli atau dijual oleh para spekulan atau perusahaan-perusahaan.</a:t>
            </a:r>
          </a:p>
          <a:p>
            <a:pPr eaLnBrk="1" hangingPunct="1">
              <a:lnSpc>
                <a:spcPct val="90000"/>
              </a:lnSpc>
            </a:pPr>
            <a:r>
              <a:rPr lang="en-US" altLang="id-ID" sz="2800" smtClean="0">
                <a:latin typeface="Times New Roman" panose="02020603050405020304" pitchFamily="18" charset="0"/>
              </a:rPr>
              <a:t>Opsi Valuta disediakan oleh :</a:t>
            </a:r>
          </a:p>
          <a:p>
            <a:pPr eaLnBrk="1" hangingPunct="1">
              <a:lnSpc>
                <a:spcPct val="90000"/>
              </a:lnSpc>
              <a:buFont typeface="Wingdings" panose="05000000000000000000" pitchFamily="2" charset="2"/>
              <a:buNone/>
            </a:pPr>
            <a:r>
              <a:rPr lang="en-US" altLang="id-ID" sz="2800" smtClean="0">
                <a:latin typeface="Times New Roman" panose="02020603050405020304" pitchFamily="18" charset="0"/>
              </a:rPr>
              <a:t>	- Sejumlah bursa</a:t>
            </a:r>
          </a:p>
          <a:p>
            <a:pPr eaLnBrk="1" hangingPunct="1">
              <a:lnSpc>
                <a:spcPct val="90000"/>
              </a:lnSpc>
              <a:buFont typeface="Wingdings" panose="05000000000000000000" pitchFamily="2" charset="2"/>
              <a:buNone/>
            </a:pPr>
            <a:r>
              <a:rPr lang="en-US" altLang="id-ID" sz="2800" smtClean="0">
                <a:latin typeface="Times New Roman" panose="02020603050405020304" pitchFamily="18" charset="0"/>
              </a:rPr>
              <a:t>	- Bank-bank komersial</a:t>
            </a:r>
          </a:p>
          <a:p>
            <a:pPr eaLnBrk="1" hangingPunct="1">
              <a:lnSpc>
                <a:spcPct val="90000"/>
              </a:lnSpc>
              <a:buFont typeface="Wingdings" panose="05000000000000000000" pitchFamily="2" charset="2"/>
              <a:buNone/>
            </a:pPr>
            <a:r>
              <a:rPr lang="en-US" altLang="id-ID" sz="2800" smtClean="0">
                <a:latin typeface="Times New Roman" panose="02020603050405020304" pitchFamily="18" charset="0"/>
              </a:rPr>
              <a:t>	- Perusahaan-perusahaan pialang</a:t>
            </a:r>
          </a:p>
          <a:p>
            <a:pPr eaLnBrk="1" hangingPunct="1">
              <a:lnSpc>
                <a:spcPct val="90000"/>
              </a:lnSpc>
            </a:pPr>
            <a:r>
              <a:rPr lang="en-US" altLang="id-ID" sz="2800" smtClean="0">
                <a:latin typeface="Times New Roman" panose="02020603050405020304" pitchFamily="18" charset="0"/>
              </a:rPr>
              <a:t>Opsi Valuta dapat digolongkan menjadi 2 macam, yaitu ;</a:t>
            </a:r>
          </a:p>
          <a:p>
            <a:pPr eaLnBrk="1" hangingPunct="1">
              <a:lnSpc>
                <a:spcPct val="90000"/>
              </a:lnSpc>
              <a:buFont typeface="Wingdings" panose="05000000000000000000" pitchFamily="2" charset="2"/>
              <a:buNone/>
            </a:pPr>
            <a:r>
              <a:rPr lang="en-US" altLang="id-ID" sz="2800" smtClean="0">
                <a:latin typeface="Times New Roman" panose="02020603050405020304" pitchFamily="18" charset="0"/>
              </a:rPr>
              <a:t>	a. Currency Call Option</a:t>
            </a:r>
          </a:p>
          <a:p>
            <a:pPr eaLnBrk="1" hangingPunct="1">
              <a:lnSpc>
                <a:spcPct val="90000"/>
              </a:lnSpc>
              <a:buFont typeface="Wingdings" panose="05000000000000000000" pitchFamily="2" charset="2"/>
              <a:buNone/>
            </a:pPr>
            <a:r>
              <a:rPr lang="en-US" altLang="id-ID" sz="2800" smtClean="0">
                <a:latin typeface="Times New Roman" panose="02020603050405020304" pitchFamily="18" charset="0"/>
              </a:rPr>
              <a:t>	b. Currency Put Option </a:t>
            </a:r>
          </a:p>
        </p:txBody>
      </p:sp>
    </p:spTree>
    <p:custDataLst>
      <p:tags r:id="rId1"/>
    </p:custDataLst>
  </p:cSld>
  <p:clrMapOvr>
    <a:masterClrMapping/>
  </p:clrMapOvr>
  <p:transition advTm="1179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Effect transition="in" filter="fade">
                                      <p:cBhvr>
                                        <p:cTn id="56" dur="1000"/>
                                        <p:tgtEl>
                                          <p:spTgt spid="8195">
                                            <p:txEl>
                                              <p:pRg st="7" end="7"/>
                                            </p:txEl>
                                          </p:spTgt>
                                        </p:tgtEl>
                                      </p:cBhvr>
                                    </p:animEffect>
                                    <p:anim calcmode="lin" valueType="num">
                                      <p:cBhvr>
                                        <p:cTn id="57"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14375"/>
          </a:xfrm>
        </p:spPr>
        <p:txBody>
          <a:bodyPr/>
          <a:lstStyle/>
          <a:p>
            <a:pPr eaLnBrk="1" hangingPunct="1"/>
            <a:r>
              <a:rPr lang="en-US" altLang="id-ID" sz="3400" b="1" smtClean="0">
                <a:latin typeface="Times New Roman" panose="02020603050405020304" pitchFamily="18" charset="0"/>
              </a:rPr>
              <a:t>CURRENCY CALL OPTIONS</a:t>
            </a:r>
          </a:p>
        </p:txBody>
      </p:sp>
      <p:sp>
        <p:nvSpPr>
          <p:cNvPr id="9219" name="Rectangle 3"/>
          <p:cNvSpPr>
            <a:spLocks noGrp="1" noChangeArrowheads="1"/>
          </p:cNvSpPr>
          <p:nvPr>
            <p:ph type="body" idx="1"/>
          </p:nvPr>
        </p:nvSpPr>
        <p:spPr>
          <a:xfrm>
            <a:off x="457200" y="1371600"/>
            <a:ext cx="8229600" cy="4525963"/>
          </a:xfrm>
        </p:spPr>
        <p:txBody>
          <a:bodyPr/>
          <a:lstStyle/>
          <a:p>
            <a:pPr eaLnBrk="1" hangingPunct="1">
              <a:lnSpc>
                <a:spcPct val="90000"/>
              </a:lnSpc>
            </a:pPr>
            <a:r>
              <a:rPr lang="en-US" altLang="id-ID" i="1" smtClean="0">
                <a:latin typeface="Times New Roman" panose="02020603050405020304" pitchFamily="18" charset="0"/>
              </a:rPr>
              <a:t>Currency Call Option</a:t>
            </a:r>
            <a:r>
              <a:rPr lang="en-US" altLang="id-ID" smtClean="0">
                <a:latin typeface="Times New Roman" panose="02020603050405020304" pitchFamily="18" charset="0"/>
              </a:rPr>
              <a:t> adalah kontrak yang memberikan hak untuk </a:t>
            </a:r>
            <a:r>
              <a:rPr lang="en-US" altLang="id-ID" b="1" smtClean="0">
                <a:latin typeface="Times New Roman" panose="02020603050405020304" pitchFamily="18" charset="0"/>
              </a:rPr>
              <a:t>membeli</a:t>
            </a:r>
            <a:r>
              <a:rPr lang="en-US" altLang="id-ID" smtClean="0">
                <a:latin typeface="Times New Roman" panose="02020603050405020304" pitchFamily="18" charset="0"/>
              </a:rPr>
              <a:t> suatu valuta </a:t>
            </a:r>
            <a:r>
              <a:rPr lang="en-US" altLang="id-ID" b="1" smtClean="0">
                <a:latin typeface="Times New Roman" panose="02020603050405020304" pitchFamily="18" charset="0"/>
              </a:rPr>
              <a:t>tertentu</a:t>
            </a:r>
            <a:r>
              <a:rPr lang="en-US" altLang="id-ID" smtClean="0">
                <a:latin typeface="Times New Roman" panose="02020603050405020304" pitchFamily="18" charset="0"/>
              </a:rPr>
              <a:t> pada kurs (harga) </a:t>
            </a:r>
            <a:r>
              <a:rPr lang="en-US" altLang="id-ID" b="1" smtClean="0">
                <a:latin typeface="Times New Roman" panose="02020603050405020304" pitchFamily="18" charset="0"/>
              </a:rPr>
              <a:t>tertentu selama periode waktu tertentu.</a:t>
            </a:r>
          </a:p>
          <a:p>
            <a:pPr eaLnBrk="1" hangingPunct="1">
              <a:lnSpc>
                <a:spcPct val="90000"/>
              </a:lnSpc>
            </a:pPr>
            <a:r>
              <a:rPr lang="en-US" altLang="id-ID" i="1" smtClean="0">
                <a:latin typeface="Times New Roman" panose="02020603050405020304" pitchFamily="18" charset="0"/>
              </a:rPr>
              <a:t>Exercise Price</a:t>
            </a:r>
            <a:r>
              <a:rPr lang="en-US" altLang="id-ID" smtClean="0">
                <a:latin typeface="Times New Roman" panose="02020603050405020304" pitchFamily="18" charset="0"/>
              </a:rPr>
              <a:t> atau </a:t>
            </a:r>
            <a:r>
              <a:rPr lang="en-US" altLang="id-ID" i="1" smtClean="0">
                <a:latin typeface="Times New Roman" panose="02020603050405020304" pitchFamily="18" charset="0"/>
              </a:rPr>
              <a:t>Strike Price</a:t>
            </a:r>
            <a:r>
              <a:rPr lang="en-US" altLang="id-ID" smtClean="0">
                <a:latin typeface="Times New Roman" panose="02020603050405020304" pitchFamily="18" charset="0"/>
              </a:rPr>
              <a:t> adalah harga yang harus dibayarkan pemilik opsi pada saat ingin menggunakan haknya membeli valuta.</a:t>
            </a:r>
          </a:p>
          <a:p>
            <a:pPr eaLnBrk="1" hangingPunct="1">
              <a:lnSpc>
                <a:spcPct val="90000"/>
              </a:lnSpc>
            </a:pPr>
            <a:r>
              <a:rPr lang="en-US" altLang="id-ID" smtClean="0">
                <a:latin typeface="Times New Roman" panose="02020603050405020304" pitchFamily="18" charset="0"/>
              </a:rPr>
              <a:t>Tiap Opsi memiliki tanggal jatuh tempo bulanan masing-masing.</a:t>
            </a:r>
          </a:p>
        </p:txBody>
      </p:sp>
    </p:spTree>
    <p:custDataLst>
      <p:tags r:id="rId1"/>
    </p:custDataLst>
  </p:cSld>
  <p:clrMapOvr>
    <a:masterClrMapping/>
  </p:clrMapOvr>
  <p:transition advTm="5062">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strVal val="#ppt_w+.3"/>
                                          </p:val>
                                        </p:tav>
                                        <p:tav tm="100000">
                                          <p:val>
                                            <p:strVal val="#ppt_w"/>
                                          </p:val>
                                        </p:tav>
                                      </p:tavLst>
                                    </p:anim>
                                    <p:anim calcmode="lin" valueType="num">
                                      <p:cBhvr>
                                        <p:cTn id="8" dur="1000" fill="hold"/>
                                        <p:tgtEl>
                                          <p:spTgt spid="9218"/>
                                        </p:tgtEl>
                                        <p:attrNameLst>
                                          <p:attrName>ppt_h</p:attrName>
                                        </p:attrNameLst>
                                      </p:cBhvr>
                                      <p:tavLst>
                                        <p:tav tm="0">
                                          <p:val>
                                            <p:strVal val="#ppt_h"/>
                                          </p:val>
                                        </p:tav>
                                        <p:tav tm="100000">
                                          <p:val>
                                            <p:strVal val="#ppt_h"/>
                                          </p:val>
                                        </p:tav>
                                      </p:tavLst>
                                    </p:anim>
                                    <p:animEffect transition="in" filter="fade">
                                      <p:cBhvr>
                                        <p:cTn id="9" dur="1000"/>
                                        <p:tgtEl>
                                          <p:spTgt spid="9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 calcmode="lin" valueType="num">
                                      <p:cBhvr>
                                        <p:cTn id="21" dur="1000" fill="hold"/>
                                        <p:tgtEl>
                                          <p:spTgt spid="921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 calcmode="lin" valueType="num">
                                      <p:cBhvr>
                                        <p:cTn id="28" dur="1000" fill="hold"/>
                                        <p:tgtEl>
                                          <p:spTgt spid="921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714375"/>
          </a:xfrm>
        </p:spPr>
        <p:txBody>
          <a:bodyPr/>
          <a:lstStyle/>
          <a:p>
            <a:pPr eaLnBrk="1" hangingPunct="1"/>
            <a:r>
              <a:rPr lang="en-US" altLang="id-ID" sz="3400" b="1" smtClean="0">
                <a:latin typeface="Times New Roman" panose="02020603050405020304" pitchFamily="18" charset="0"/>
              </a:rPr>
              <a:t>CURRENCY CALL OPTIONS</a:t>
            </a:r>
          </a:p>
        </p:txBody>
      </p:sp>
      <p:sp>
        <p:nvSpPr>
          <p:cNvPr id="11267" name="Rectangle 3"/>
          <p:cNvSpPr>
            <a:spLocks noGrp="1" noChangeArrowheads="1"/>
          </p:cNvSpPr>
          <p:nvPr>
            <p:ph type="body" idx="1"/>
          </p:nvPr>
        </p:nvSpPr>
        <p:spPr>
          <a:xfrm>
            <a:off x="457200" y="1066800"/>
            <a:ext cx="8229600" cy="5486400"/>
          </a:xfrm>
        </p:spPr>
        <p:txBody>
          <a:bodyPr/>
          <a:lstStyle/>
          <a:p>
            <a:pPr eaLnBrk="1" hangingPunct="1">
              <a:lnSpc>
                <a:spcPct val="90000"/>
              </a:lnSpc>
            </a:pPr>
            <a:r>
              <a:rPr lang="en-US" altLang="id-ID" sz="2400" i="1" smtClean="0">
                <a:latin typeface="Times New Roman" panose="02020603050405020304" pitchFamily="18" charset="0"/>
              </a:rPr>
              <a:t>Call Option </a:t>
            </a:r>
            <a:r>
              <a:rPr lang="en-US" altLang="id-ID" sz="2400" u="sng" smtClean="0">
                <a:latin typeface="Times New Roman" panose="02020603050405020304" pitchFamily="18" charset="0"/>
              </a:rPr>
              <a:t>dapat dimanfaatkan</a:t>
            </a:r>
            <a:r>
              <a:rPr lang="en-US" altLang="id-ID" sz="2400" smtClean="0">
                <a:latin typeface="Times New Roman" panose="02020603050405020304" pitchFamily="18" charset="0"/>
              </a:rPr>
              <a:t> jika seseorang ingin mencuci harga yang harus dibayarkan bagi suatu valuta di masa depan.</a:t>
            </a:r>
          </a:p>
          <a:p>
            <a:pPr eaLnBrk="1" hangingPunct="1">
              <a:lnSpc>
                <a:spcPct val="90000"/>
              </a:lnSpc>
            </a:pPr>
            <a:r>
              <a:rPr lang="en-US" altLang="id-ID" sz="2400" smtClean="0">
                <a:latin typeface="Times New Roman" panose="02020603050405020304" pitchFamily="18" charset="0"/>
              </a:rPr>
              <a:t>Jika </a:t>
            </a:r>
            <a:r>
              <a:rPr lang="en-US" altLang="id-ID" sz="2400" u="sng" smtClean="0">
                <a:latin typeface="Times New Roman" panose="02020603050405020304" pitchFamily="18" charset="0"/>
              </a:rPr>
              <a:t>kurs spot</a:t>
            </a:r>
            <a:r>
              <a:rPr lang="en-US" altLang="id-ID" sz="2400" smtClean="0">
                <a:latin typeface="Times New Roman" panose="02020603050405020304" pitchFamily="18" charset="0"/>
              </a:rPr>
              <a:t> dari suatu valuta </a:t>
            </a:r>
            <a:r>
              <a:rPr lang="en-US" altLang="id-ID" sz="2400" u="sng" smtClean="0">
                <a:latin typeface="Times New Roman" panose="02020603050405020304" pitchFamily="18" charset="0"/>
              </a:rPr>
              <a:t>naik melampaui strike price</a:t>
            </a:r>
            <a:r>
              <a:rPr lang="en-US" altLang="id-ID" sz="2400" smtClean="0">
                <a:latin typeface="Times New Roman" panose="02020603050405020304" pitchFamily="18" charset="0"/>
              </a:rPr>
              <a:t> nya, pemilik Call Option dapat menggunakan haknya dengan </a:t>
            </a:r>
            <a:r>
              <a:rPr lang="en-US" altLang="id-ID" sz="2400" u="sng" smtClean="0">
                <a:latin typeface="Times New Roman" panose="02020603050405020304" pitchFamily="18" charset="0"/>
              </a:rPr>
              <a:t>membeli</a:t>
            </a:r>
            <a:r>
              <a:rPr lang="en-US" altLang="id-ID" sz="2400" smtClean="0">
                <a:latin typeface="Times New Roman" panose="02020603050405020304" pitchFamily="18" charset="0"/>
              </a:rPr>
              <a:t> valuat pada strike price yang </a:t>
            </a:r>
            <a:r>
              <a:rPr lang="en-US" altLang="id-ID" sz="2400" u="sng" smtClean="0">
                <a:latin typeface="Times New Roman" panose="02020603050405020304" pitchFamily="18" charset="0"/>
              </a:rPr>
              <a:t>lebih rendah</a:t>
            </a:r>
            <a:r>
              <a:rPr lang="en-US" altLang="id-ID" sz="2400" smtClean="0">
                <a:latin typeface="Times New Roman" panose="02020603050405020304" pitchFamily="18" charset="0"/>
              </a:rPr>
              <a:t> dari kurs spot. </a:t>
            </a:r>
          </a:p>
          <a:p>
            <a:pPr eaLnBrk="1" hangingPunct="1">
              <a:lnSpc>
                <a:spcPct val="90000"/>
              </a:lnSpc>
            </a:pPr>
            <a:r>
              <a:rPr lang="en-US" altLang="id-ID" sz="2400" smtClean="0">
                <a:latin typeface="Times New Roman" panose="02020603050405020304" pitchFamily="18" charset="0"/>
              </a:rPr>
              <a:t>Strategi ini </a:t>
            </a:r>
            <a:r>
              <a:rPr lang="en-US" altLang="id-ID" sz="2400" u="sng" smtClean="0">
                <a:latin typeface="Times New Roman" panose="02020603050405020304" pitchFamily="18" charset="0"/>
              </a:rPr>
              <a:t>kurang lebih sama</a:t>
            </a:r>
            <a:r>
              <a:rPr lang="en-US" altLang="id-ID" sz="2400" smtClean="0">
                <a:latin typeface="Times New Roman" panose="02020603050405020304" pitchFamily="18" charset="0"/>
              </a:rPr>
              <a:t> dengan strategi yang digunakan oleh pembeli kontrak futures, tetapi kontrak futures </a:t>
            </a:r>
            <a:r>
              <a:rPr lang="en-US" altLang="id-ID" sz="2400" u="sng" smtClean="0">
                <a:latin typeface="Times New Roman" panose="02020603050405020304" pitchFamily="18" charset="0"/>
              </a:rPr>
              <a:t>mewajibkan</a:t>
            </a:r>
            <a:r>
              <a:rPr lang="en-US" altLang="id-ID" sz="2400" smtClean="0">
                <a:latin typeface="Times New Roman" panose="02020603050405020304" pitchFamily="18" charset="0"/>
              </a:rPr>
              <a:t> pelakunya melakukan sesuatu (yaitu, </a:t>
            </a:r>
            <a:r>
              <a:rPr lang="en-US" altLang="id-ID" sz="2400" u="sng" smtClean="0">
                <a:latin typeface="Times New Roman" panose="02020603050405020304" pitchFamily="18" charset="0"/>
              </a:rPr>
              <a:t>membeli atau menjual</a:t>
            </a:r>
            <a:r>
              <a:rPr lang="en-US" altLang="id-ID" sz="2400" smtClean="0">
                <a:latin typeface="Times New Roman" panose="02020603050405020304" pitchFamily="18" charset="0"/>
              </a:rPr>
              <a:t>), sedangkan opsi valuta tidak mewajibkan pembelinya melakukan apapun.</a:t>
            </a:r>
          </a:p>
          <a:p>
            <a:pPr eaLnBrk="1" hangingPunct="1">
              <a:lnSpc>
                <a:spcPct val="90000"/>
              </a:lnSpc>
            </a:pPr>
            <a:r>
              <a:rPr lang="en-US" altLang="id-ID" sz="2400" smtClean="0">
                <a:latin typeface="Times New Roman" panose="02020603050405020304" pitchFamily="18" charset="0"/>
              </a:rPr>
              <a:t>Pemilik </a:t>
            </a:r>
            <a:r>
              <a:rPr lang="en-US" altLang="id-ID" sz="2400" i="1" smtClean="0">
                <a:latin typeface="Times New Roman" panose="02020603050405020304" pitchFamily="18" charset="0"/>
              </a:rPr>
              <a:t>Call Option</a:t>
            </a:r>
            <a:r>
              <a:rPr lang="en-US" altLang="id-ID" sz="2400" smtClean="0">
                <a:latin typeface="Times New Roman" panose="02020603050405020304" pitchFamily="18" charset="0"/>
              </a:rPr>
              <a:t> yang telah jatuh tempo </a:t>
            </a:r>
            <a:r>
              <a:rPr lang="en-US" altLang="id-ID" sz="2400" u="sng" smtClean="0">
                <a:latin typeface="Times New Roman" panose="02020603050405020304" pitchFamily="18" charset="0"/>
              </a:rPr>
              <a:t>hanya merugi sebatas </a:t>
            </a:r>
            <a:r>
              <a:rPr lang="en-US" altLang="id-ID" sz="2400" i="1" u="sng" smtClean="0">
                <a:latin typeface="Times New Roman" panose="02020603050405020304" pitchFamily="18" charset="0"/>
              </a:rPr>
              <a:t>call premium</a:t>
            </a:r>
            <a:r>
              <a:rPr lang="en-US" altLang="id-ID" sz="2400" smtClean="0">
                <a:latin typeface="Times New Roman" panose="02020603050405020304" pitchFamily="18" charset="0"/>
              </a:rPr>
              <a:t> (yaitu, </a:t>
            </a:r>
            <a:r>
              <a:rPr lang="en-US" altLang="id-ID" sz="2400" u="sng" smtClean="0">
                <a:latin typeface="Times New Roman" panose="02020603050405020304" pitchFamily="18" charset="0"/>
              </a:rPr>
              <a:t>harga pembelian opsi</a:t>
            </a:r>
            <a:r>
              <a:rPr lang="en-US" altLang="id-ID" sz="2400" smtClean="0">
                <a:latin typeface="Times New Roman" panose="02020603050405020304" pitchFamily="18" charset="0"/>
              </a:rPr>
              <a:t>) yang mereka bayar pada awalnya.</a:t>
            </a:r>
          </a:p>
        </p:txBody>
      </p:sp>
    </p:spTree>
    <p:custDataLst>
      <p:tags r:id="rId1"/>
    </p:custDataLst>
  </p:cSld>
  <p:clrMapOvr>
    <a:masterClrMapping/>
  </p:clrMapOvr>
  <p:transition advTm="607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600">
                                          <p:stCondLst>
                                            <p:cond delay="0"/>
                                          </p:stCondLst>
                                        </p:cTn>
                                        <p:tgtEl>
                                          <p:spTgt spid="11266"/>
                                        </p:tgtEl>
                                      </p:cBhvr>
                                    </p:animEffect>
                                    <p:anim calcmode="lin" valueType="num">
                                      <p:cBhvr>
                                        <p:cTn id="8" dur="600" fill="hold">
                                          <p:stCondLst>
                                            <p:cond delay="0"/>
                                          </p:stCondLst>
                                        </p:cTn>
                                        <p:tgtEl>
                                          <p:spTgt spid="11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1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126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slide(fromBottom)">
                                      <p:cBhvr>
                                        <p:cTn id="15" dur="500">
                                          <p:stCondLst>
                                            <p:cond delay="0"/>
                                          </p:stCondLst>
                                        </p:cTn>
                                        <p:tgtEl>
                                          <p:spTgt spid="1126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1267">
                                            <p:txEl>
                                              <p:pRg st="1" end="1"/>
                                            </p:txEl>
                                          </p:spTgt>
                                        </p:tgtEl>
                                        <p:attrNameLst>
                                          <p:attrName>style.visibility</p:attrName>
                                        </p:attrNameLst>
                                      </p:cBhvr>
                                      <p:to>
                                        <p:strVal val="visible"/>
                                      </p:to>
                                    </p:set>
                                    <p:animEffect transition="in" filter="slide(fromBottom)">
                                      <p:cBhvr>
                                        <p:cTn id="20" dur="500">
                                          <p:stCondLst>
                                            <p:cond delay="0"/>
                                          </p:stCondLst>
                                        </p:cTn>
                                        <p:tgtEl>
                                          <p:spTgt spid="1126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Effect transition="in" filter="slide(fromBottom)">
                                      <p:cBhvr>
                                        <p:cTn id="25" dur="500">
                                          <p:stCondLst>
                                            <p:cond delay="0"/>
                                          </p:stCondLst>
                                        </p:cTn>
                                        <p:tgtEl>
                                          <p:spTgt spid="1126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1267">
                                            <p:txEl>
                                              <p:pRg st="3" end="3"/>
                                            </p:txEl>
                                          </p:spTgt>
                                        </p:tgtEl>
                                        <p:attrNameLst>
                                          <p:attrName>style.visibility</p:attrName>
                                        </p:attrNameLst>
                                      </p:cBhvr>
                                      <p:to>
                                        <p:strVal val="visible"/>
                                      </p:to>
                                    </p:set>
                                    <p:animEffect transition="in" filter="slide(fromBottom)">
                                      <p:cBhvr>
                                        <p:cTn id="30" dur="500">
                                          <p:stCondLst>
                                            <p:cond delay="0"/>
                                          </p:stCondLst>
                                        </p:cTn>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865187"/>
          </a:xfrm>
        </p:spPr>
        <p:txBody>
          <a:bodyPr/>
          <a:lstStyle/>
          <a:p>
            <a:pPr algn="l" eaLnBrk="1" hangingPunct="1"/>
            <a:r>
              <a:rPr lang="en-US" altLang="id-ID" sz="2500" smtClean="0">
                <a:latin typeface="Times New Roman" panose="02020603050405020304" pitchFamily="18" charset="0"/>
              </a:rPr>
              <a:t>Suatu Currency Call Option Diklasifikasikan menjadi 3 macam, yaitu :</a:t>
            </a:r>
          </a:p>
        </p:txBody>
      </p:sp>
      <p:sp>
        <p:nvSpPr>
          <p:cNvPr id="12291" name="Rectangle 3"/>
          <p:cNvSpPr>
            <a:spLocks noGrp="1" noChangeArrowheads="1"/>
          </p:cNvSpPr>
          <p:nvPr>
            <p:ph type="body" idx="1"/>
          </p:nvPr>
        </p:nvSpPr>
        <p:spPr>
          <a:xfrm>
            <a:off x="457200" y="1447800"/>
            <a:ext cx="8229600" cy="4876800"/>
          </a:xfrm>
        </p:spPr>
        <p:txBody>
          <a:bodyPr/>
          <a:lstStyle/>
          <a:p>
            <a:pPr eaLnBrk="1" hangingPunct="1"/>
            <a:r>
              <a:rPr lang="en-US" altLang="id-ID" sz="2800" i="1" smtClean="0">
                <a:latin typeface="Times New Roman" panose="02020603050405020304" pitchFamily="18" charset="0"/>
              </a:rPr>
              <a:t>In The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melampaui (lebih besar)</a:t>
            </a:r>
            <a:r>
              <a:rPr lang="en-US" altLang="id-ID" sz="2800" smtClean="0">
                <a:latin typeface="Times New Roman" panose="02020603050405020304" pitchFamily="18" charset="0"/>
              </a:rPr>
              <a:t> dari strike price.</a:t>
            </a:r>
          </a:p>
          <a:p>
            <a:pPr eaLnBrk="1" hangingPunct="1"/>
            <a:r>
              <a:rPr lang="en-US" altLang="id-ID" sz="2800" i="1" smtClean="0">
                <a:latin typeface="Times New Roman" panose="02020603050405020304" pitchFamily="18" charset="0"/>
              </a:rPr>
              <a:t>At The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sama dengan</a:t>
            </a:r>
            <a:r>
              <a:rPr lang="en-US" altLang="id-ID" sz="2800" smtClean="0">
                <a:latin typeface="Times New Roman" panose="02020603050405020304" pitchFamily="18" charset="0"/>
              </a:rPr>
              <a:t> strike price.</a:t>
            </a:r>
          </a:p>
          <a:p>
            <a:pPr eaLnBrk="1" hangingPunct="1"/>
            <a:r>
              <a:rPr lang="en-US" altLang="id-ID" sz="2800" i="1" smtClean="0">
                <a:latin typeface="Times New Roman" panose="02020603050405020304" pitchFamily="18" charset="0"/>
              </a:rPr>
              <a:t>Out Of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lebih rendah</a:t>
            </a:r>
            <a:r>
              <a:rPr lang="en-US" altLang="id-ID" sz="2800" smtClean="0">
                <a:latin typeface="Times New Roman" panose="02020603050405020304" pitchFamily="18" charset="0"/>
              </a:rPr>
              <a:t> dari strike price.</a:t>
            </a:r>
          </a:p>
          <a:p>
            <a:pPr eaLnBrk="1" hangingPunct="1"/>
            <a:r>
              <a:rPr lang="en-US" altLang="id-ID" sz="2800" smtClean="0">
                <a:latin typeface="Times New Roman" panose="02020603050405020304" pitchFamily="18" charset="0"/>
              </a:rPr>
              <a:t>Bagi valuta dan tanggal jatuh tempo tertentu, suatu </a:t>
            </a:r>
            <a:r>
              <a:rPr lang="en-US" altLang="id-ID" sz="2800" i="1" smtClean="0">
                <a:latin typeface="Times New Roman" panose="02020603050405020304" pitchFamily="18" charset="0"/>
              </a:rPr>
              <a:t>In The Money Call Option</a:t>
            </a:r>
            <a:r>
              <a:rPr lang="en-US" altLang="id-ID" sz="2800" smtClean="0">
                <a:latin typeface="Times New Roman" panose="02020603050405020304" pitchFamily="18" charset="0"/>
              </a:rPr>
              <a:t> akan memerlukan </a:t>
            </a:r>
            <a:r>
              <a:rPr lang="en-US" altLang="id-ID" sz="2800" i="1" u="sng" smtClean="0">
                <a:latin typeface="Times New Roman" panose="02020603050405020304" pitchFamily="18" charset="0"/>
              </a:rPr>
              <a:t>Premium </a:t>
            </a:r>
            <a:r>
              <a:rPr lang="en-US" altLang="id-ID" sz="2800" u="sng" smtClean="0">
                <a:latin typeface="Times New Roman" panose="02020603050405020304" pitchFamily="18" charset="0"/>
              </a:rPr>
              <a:t>yang lebih tinggi</a:t>
            </a:r>
            <a:r>
              <a:rPr lang="en-US" altLang="id-ID" sz="2800" smtClean="0">
                <a:latin typeface="Times New Roman" panose="02020603050405020304" pitchFamily="18" charset="0"/>
              </a:rPr>
              <a:t> daripada opsi </a:t>
            </a:r>
            <a:r>
              <a:rPr lang="en-US" altLang="id-ID" sz="2800" i="1" smtClean="0">
                <a:latin typeface="Times New Roman" panose="02020603050405020304" pitchFamily="18" charset="0"/>
              </a:rPr>
              <a:t>At The Money</a:t>
            </a:r>
            <a:r>
              <a:rPr lang="en-US" altLang="id-ID" sz="2800" smtClean="0">
                <a:latin typeface="Times New Roman" panose="02020603050405020304" pitchFamily="18" charset="0"/>
              </a:rPr>
              <a:t> atau </a:t>
            </a:r>
            <a:r>
              <a:rPr lang="en-US" altLang="id-ID" sz="2800" i="1" smtClean="0">
                <a:latin typeface="Times New Roman" panose="02020603050405020304" pitchFamily="18" charset="0"/>
              </a:rPr>
              <a:t>Out Of Money</a:t>
            </a:r>
            <a:r>
              <a:rPr lang="en-US" altLang="id-ID" sz="2800" smtClean="0">
                <a:latin typeface="Times New Roman" panose="02020603050405020304" pitchFamily="18" charset="0"/>
              </a:rPr>
              <a:t>. </a:t>
            </a:r>
          </a:p>
          <a:p>
            <a:pPr eaLnBrk="1" hangingPunct="1"/>
            <a:endParaRPr lang="en-US" altLang="id-ID" sz="2800" smtClean="0">
              <a:latin typeface="Times New Roman" panose="02020603050405020304" pitchFamily="18" charset="0"/>
            </a:endParaRPr>
          </a:p>
        </p:txBody>
      </p:sp>
    </p:spTree>
    <p:custDataLst>
      <p:tags r:id="rId1"/>
    </p:custDataLst>
  </p:cSld>
  <p:clrMapOvr>
    <a:masterClrMapping/>
  </p:clrMapOvr>
  <p:transition advTm="556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1000">
                                          <p:stCondLst>
                                            <p:cond delay="0"/>
                                          </p:stCondLst>
                                        </p:cTn>
                                        <p:tgtEl>
                                          <p:spTgt spid="1229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Effect transition="in" filter="fade">
                                      <p:cBhvr>
                                        <p:cTn id="19" dur="1000">
                                          <p:stCondLst>
                                            <p:cond delay="0"/>
                                          </p:stCondLst>
                                        </p:cTn>
                                        <p:tgtEl>
                                          <p:spTgt spid="1229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291">
                                            <p:txEl>
                                              <p:pRg st="2" end="2"/>
                                            </p:txEl>
                                          </p:spTgt>
                                        </p:tgtEl>
                                        <p:attrNameLst>
                                          <p:attrName>style.visibility</p:attrName>
                                        </p:attrNameLst>
                                      </p:cBhvr>
                                      <p:to>
                                        <p:strVal val="visible"/>
                                      </p:to>
                                    </p:set>
                                    <p:animEffect transition="in" filter="fade">
                                      <p:cBhvr>
                                        <p:cTn id="24" dur="1000">
                                          <p:stCondLst>
                                            <p:cond delay="0"/>
                                          </p:stCondLst>
                                        </p:cTn>
                                        <p:tgtEl>
                                          <p:spTgt spid="1229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Effect transition="in" filter="fade">
                                      <p:cBhvr>
                                        <p:cTn id="29" dur="1000">
                                          <p:stCondLst>
                                            <p:cond delay="0"/>
                                          </p:stCondLst>
                                        </p:cTn>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Call Option</a:t>
            </a:r>
          </a:p>
        </p:txBody>
      </p:sp>
      <p:sp>
        <p:nvSpPr>
          <p:cNvPr id="10243" name="Rectangle 3"/>
          <p:cNvSpPr>
            <a:spLocks noGrp="1" noChangeArrowheads="1"/>
          </p:cNvSpPr>
          <p:nvPr>
            <p:ph type="body" idx="1"/>
          </p:nvPr>
        </p:nvSpPr>
        <p:spPr>
          <a:xfrm>
            <a:off x="457200" y="1371600"/>
            <a:ext cx="8229600" cy="5105400"/>
          </a:xfrm>
        </p:spPr>
        <p:txBody>
          <a:bodyPr/>
          <a:lstStyle/>
          <a:p>
            <a:pPr eaLnBrk="1" hangingPunct="1">
              <a:lnSpc>
                <a:spcPct val="90000"/>
              </a:lnSpc>
            </a:pPr>
            <a:r>
              <a:rPr lang="en-US" altLang="id-ID" b="1" smtClean="0">
                <a:latin typeface="Times New Roman" panose="02020603050405020304" pitchFamily="18" charset="0"/>
              </a:rPr>
              <a:t>Kurs Spot berjalan relatif terhadap </a:t>
            </a:r>
            <a:r>
              <a:rPr lang="en-US" altLang="id-ID" b="1" i="1" smtClean="0">
                <a:latin typeface="Times New Roman" panose="02020603050405020304" pitchFamily="18" charset="0"/>
              </a:rPr>
              <a:t>Strike Price</a:t>
            </a:r>
          </a:p>
          <a:p>
            <a:pPr eaLnBrk="1" hangingPunct="1">
              <a:lnSpc>
                <a:spcPct val="90000"/>
              </a:lnSpc>
              <a:buFont typeface="Wingdings" panose="05000000000000000000" pitchFamily="2" charset="2"/>
              <a:buNone/>
            </a:pPr>
            <a:r>
              <a:rPr lang="en-US" altLang="id-ID" b="1" i="1" smtClean="0">
                <a:latin typeface="Times New Roman" panose="02020603050405020304" pitchFamily="18" charset="0"/>
              </a:rPr>
              <a:t>	</a:t>
            </a:r>
            <a:r>
              <a:rPr lang="en-US" altLang="id-ID" u="sng" smtClean="0">
                <a:latin typeface="Times New Roman" panose="02020603050405020304" pitchFamily="18" charset="0"/>
              </a:rPr>
              <a:t>Semakin tinggi</a:t>
            </a:r>
            <a:r>
              <a:rPr lang="en-US" altLang="id-ID" smtClean="0">
                <a:latin typeface="Times New Roman" panose="02020603050405020304" pitchFamily="18" charset="0"/>
              </a:rPr>
              <a:t> kurs spot berjalan relatif terhadap </a:t>
            </a:r>
            <a:r>
              <a:rPr lang="en-US" altLang="id-ID" i="1" smtClean="0">
                <a:latin typeface="Times New Roman" panose="02020603050405020304" pitchFamily="18" charset="0"/>
              </a:rPr>
              <a:t>strike price</a:t>
            </a:r>
            <a:r>
              <a:rPr lang="en-US" altLang="id-ID" smtClean="0">
                <a:latin typeface="Times New Roman" panose="02020603050405020304" pitchFamily="18" charset="0"/>
              </a:rPr>
              <a:t>, </a:t>
            </a:r>
            <a:r>
              <a:rPr lang="en-US" altLang="id-ID" u="sng" smtClean="0">
                <a:latin typeface="Times New Roman" panose="02020603050405020304" pitchFamily="18" charset="0"/>
              </a:rPr>
              <a:t>semakin tinggi</a:t>
            </a:r>
            <a:r>
              <a:rPr lang="en-US" altLang="id-ID" smtClean="0">
                <a:latin typeface="Times New Roman" panose="02020603050405020304" pitchFamily="18" charset="0"/>
              </a:rPr>
              <a:t> harga opsi. Hal ini dikarenakan semakin tingginya </a:t>
            </a:r>
            <a:r>
              <a:rPr lang="en-US" altLang="id-ID" u="sng" smtClean="0">
                <a:latin typeface="Times New Roman" panose="02020603050405020304" pitchFamily="18" charset="0"/>
              </a:rPr>
              <a:t>probabilitas </a:t>
            </a:r>
            <a:r>
              <a:rPr lang="en-US" altLang="id-ID" smtClean="0">
                <a:latin typeface="Times New Roman" panose="02020603050405020304" pitchFamily="18" charset="0"/>
              </a:rPr>
              <a:t>pembelian valuta pada harga yang jauh lebih rendah dibandingkan harga penjualanya. Hubungan ini dapat diverifikasi dengan membandingkan premium dari opsi valuta dan tanggal jatuh tempo tertentu yang memilki strike price yang berbeda.</a:t>
            </a:r>
            <a:endParaRPr lang="en-US" altLang="id-ID" b="1" i="1" smtClean="0">
              <a:latin typeface="Times New Roman" panose="02020603050405020304" pitchFamily="18" charset="0"/>
            </a:endParaRPr>
          </a:p>
        </p:txBody>
      </p:sp>
    </p:spTree>
    <p:custDataLst>
      <p:tags r:id="rId1"/>
    </p:custDataLst>
  </p:cSld>
  <p:clrMapOvr>
    <a:masterClrMapping/>
  </p:clrMapOvr>
  <p:transition advTm="392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left)">
                                      <p:cBhvr>
                                        <p:cTn id="17"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Call Option</a:t>
            </a:r>
          </a:p>
        </p:txBody>
      </p:sp>
      <p:sp>
        <p:nvSpPr>
          <p:cNvPr id="13315" name="Rectangle 3"/>
          <p:cNvSpPr>
            <a:spLocks noGrp="1" noChangeArrowheads="1"/>
          </p:cNvSpPr>
          <p:nvPr>
            <p:ph type="body" idx="1"/>
          </p:nvPr>
        </p:nvSpPr>
        <p:spPr>
          <a:xfrm>
            <a:off x="457200" y="1371600"/>
            <a:ext cx="8229600" cy="5105400"/>
          </a:xfrm>
        </p:spPr>
        <p:txBody>
          <a:bodyPr/>
          <a:lstStyle/>
          <a:p>
            <a:pPr eaLnBrk="1" hangingPunct="1"/>
            <a:r>
              <a:rPr lang="en-US" altLang="id-ID" b="1" smtClean="0">
                <a:latin typeface="Times New Roman" panose="02020603050405020304" pitchFamily="18" charset="0"/>
              </a:rPr>
              <a:t>Lamanya Waktu Sebelum Tanggal Jatuh Tempo</a:t>
            </a:r>
          </a:p>
          <a:p>
            <a:pPr eaLnBrk="1" hangingPunct="1">
              <a:buFont typeface="Wingdings" panose="05000000000000000000" pitchFamily="2" charset="2"/>
              <a:buNone/>
            </a:pPr>
            <a:r>
              <a:rPr lang="en-US" altLang="id-ID" b="1" smtClean="0">
                <a:latin typeface="Times New Roman" panose="02020603050405020304" pitchFamily="18" charset="0"/>
              </a:rPr>
              <a:t>	</a:t>
            </a:r>
            <a:r>
              <a:rPr lang="en-US" altLang="id-ID" smtClean="0">
                <a:latin typeface="Times New Roman" panose="02020603050405020304" pitchFamily="18" charset="0"/>
              </a:rPr>
              <a:t>Secara umum diperkirakan bahwa kurs spot memiliki kesempatan yang lebih besar untuk naik melampaui </a:t>
            </a:r>
            <a:r>
              <a:rPr lang="en-US" altLang="id-ID" i="1" smtClean="0">
                <a:latin typeface="Times New Roman" panose="02020603050405020304" pitchFamily="18" charset="0"/>
              </a:rPr>
              <a:t>strike price</a:t>
            </a:r>
            <a:r>
              <a:rPr lang="en-US" altLang="id-ID" smtClean="0">
                <a:latin typeface="Times New Roman" panose="02020603050405020304" pitchFamily="18" charset="0"/>
              </a:rPr>
              <a:t> jika waktu jatuh temponya masih lama. Hubungan ini dapat diverifikasi dengan </a:t>
            </a:r>
            <a:r>
              <a:rPr lang="en-US" altLang="id-ID" u="sng" smtClean="0">
                <a:latin typeface="Times New Roman" panose="02020603050405020304" pitchFamily="18" charset="0"/>
              </a:rPr>
              <a:t>membandingkan</a:t>
            </a:r>
            <a:r>
              <a:rPr lang="en-US" altLang="id-ID" smtClean="0">
                <a:latin typeface="Times New Roman" panose="02020603050405020304" pitchFamily="18" charset="0"/>
              </a:rPr>
              <a:t> premium dari opsi valuta dan </a:t>
            </a:r>
            <a:r>
              <a:rPr lang="en-US" altLang="id-ID" i="1" smtClean="0">
                <a:latin typeface="Times New Roman" panose="02020603050405020304" pitchFamily="18" charset="0"/>
              </a:rPr>
              <a:t>strike price</a:t>
            </a:r>
            <a:r>
              <a:rPr lang="en-US" altLang="id-ID" smtClean="0">
                <a:latin typeface="Times New Roman" panose="02020603050405020304" pitchFamily="18" charset="0"/>
              </a:rPr>
              <a:t> tertentu yang memiliki tanggal jatuh tempo yang berbeda.</a:t>
            </a:r>
            <a:endParaRPr lang="en-US" altLang="id-ID" b="1" smtClean="0">
              <a:latin typeface="Times New Roman" panose="02020603050405020304" pitchFamily="18" charset="0"/>
            </a:endParaRPr>
          </a:p>
        </p:txBody>
      </p:sp>
    </p:spTree>
    <p:custDataLst>
      <p:tags r:id="rId1"/>
    </p:custDataLst>
  </p:cSld>
  <p:clrMapOvr>
    <a:masterClrMapping/>
  </p:clrMapOvr>
  <p:transition advTm="465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ipe(left)">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wipe(left)">
                                      <p:cBhvr>
                                        <p:cTn id="1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Call Option</a:t>
            </a:r>
          </a:p>
        </p:txBody>
      </p:sp>
      <p:sp>
        <p:nvSpPr>
          <p:cNvPr id="14339" name="Rectangle 3"/>
          <p:cNvSpPr>
            <a:spLocks noGrp="1" noChangeArrowheads="1"/>
          </p:cNvSpPr>
          <p:nvPr>
            <p:ph type="body" idx="1"/>
          </p:nvPr>
        </p:nvSpPr>
        <p:spPr>
          <a:xfrm>
            <a:off x="457200" y="1371600"/>
            <a:ext cx="8229600" cy="5105400"/>
          </a:xfrm>
        </p:spPr>
        <p:txBody>
          <a:bodyPr/>
          <a:lstStyle/>
          <a:p>
            <a:pPr eaLnBrk="1" hangingPunct="1"/>
            <a:r>
              <a:rPr lang="en-US" altLang="id-ID" sz="2800" b="1" smtClean="0">
                <a:latin typeface="Times New Roman" panose="02020603050405020304" pitchFamily="18" charset="0"/>
              </a:rPr>
              <a:t>Variabilitas Valuta</a:t>
            </a:r>
          </a:p>
          <a:p>
            <a:pPr eaLnBrk="1" hangingPunct="1">
              <a:buFont typeface="Wingdings" panose="05000000000000000000" pitchFamily="2" charset="2"/>
              <a:buNone/>
            </a:pPr>
            <a:r>
              <a:rPr lang="en-US" altLang="id-ID" sz="2800" b="1" smtClean="0">
                <a:latin typeface="Times New Roman" panose="02020603050405020304" pitchFamily="18" charset="0"/>
              </a:rPr>
              <a:t>	</a:t>
            </a:r>
            <a:r>
              <a:rPr lang="en-US" altLang="id-ID" sz="2800" smtClean="0">
                <a:latin typeface="Times New Roman" panose="02020603050405020304" pitchFamily="18" charset="0"/>
              </a:rPr>
              <a:t>Semakin besar variabilitas valuta, semakin tinggi probabilitas kurs spot akan melampaui </a:t>
            </a:r>
            <a:r>
              <a:rPr lang="en-US" altLang="id-ID" sz="2800" i="1" smtClean="0">
                <a:latin typeface="Times New Roman" panose="02020603050405020304" pitchFamily="18" charset="0"/>
              </a:rPr>
              <a:t>strike price</a:t>
            </a:r>
            <a:r>
              <a:rPr lang="en-US" altLang="id-ID" sz="2800" smtClean="0">
                <a:latin typeface="Times New Roman" panose="02020603050405020304" pitchFamily="18" charset="0"/>
              </a:rPr>
              <a:t>. Jadi, </a:t>
            </a:r>
            <a:r>
              <a:rPr lang="en-US" altLang="id-ID" sz="2800" i="1" smtClean="0">
                <a:latin typeface="Times New Roman" panose="02020603050405020304" pitchFamily="18" charset="0"/>
              </a:rPr>
              <a:t>Call Option</a:t>
            </a:r>
            <a:r>
              <a:rPr lang="en-US" altLang="id-ID" sz="2800" smtClean="0">
                <a:latin typeface="Times New Roman" panose="02020603050405020304" pitchFamily="18" charset="0"/>
              </a:rPr>
              <a:t> dari valuta-valuta yang lebih bergejolak akan memiliki harga yang lebih tinggi.</a:t>
            </a:r>
          </a:p>
          <a:p>
            <a:pPr eaLnBrk="1" hangingPunct="1">
              <a:buFont typeface="Wingdings" panose="05000000000000000000" pitchFamily="2" charset="2"/>
              <a:buNone/>
            </a:pPr>
            <a:r>
              <a:rPr lang="en-US" altLang="id-ID" sz="2800" smtClean="0">
                <a:latin typeface="Times New Roman" panose="02020603050405020304" pitchFamily="18" charset="0"/>
              </a:rPr>
              <a:t>	cth :</a:t>
            </a:r>
          </a:p>
          <a:p>
            <a:pPr eaLnBrk="1" hangingPunct="1">
              <a:buFont typeface="Wingdings" panose="05000000000000000000" pitchFamily="2" charset="2"/>
              <a:buNone/>
            </a:pPr>
            <a:r>
              <a:rPr lang="en-US" altLang="id-ID" sz="2800" smtClean="0">
                <a:latin typeface="Times New Roman" panose="02020603050405020304" pitchFamily="18" charset="0"/>
              </a:rPr>
              <a:t>	Dollar Kanada merupakan valuta yang lebih </a:t>
            </a:r>
            <a:r>
              <a:rPr lang="en-US" altLang="id-ID" sz="2800" u="sng" smtClean="0">
                <a:latin typeface="Times New Roman" panose="02020603050405020304" pitchFamily="18" charset="0"/>
              </a:rPr>
              <a:t>stabil </a:t>
            </a:r>
            <a:r>
              <a:rPr lang="en-US" altLang="id-ID" sz="2800" smtClean="0">
                <a:latin typeface="Times New Roman" panose="02020603050405020304" pitchFamily="18" charset="0"/>
              </a:rPr>
              <a:t>dibandingkan valuta lain. Jika faktor-faktor lain semuanya </a:t>
            </a:r>
            <a:r>
              <a:rPr lang="en-US" altLang="id-ID" sz="2800" u="sng" smtClean="0">
                <a:latin typeface="Times New Roman" panose="02020603050405020304" pitchFamily="18" charset="0"/>
              </a:rPr>
              <a:t>sama</a:t>
            </a:r>
            <a:r>
              <a:rPr lang="en-US" altLang="id-ID" sz="2800" smtClean="0">
                <a:latin typeface="Times New Roman" panose="02020603050405020304" pitchFamily="18" charset="0"/>
              </a:rPr>
              <a:t>, harga </a:t>
            </a:r>
            <a:r>
              <a:rPr lang="en-US" altLang="id-ID" sz="2800" i="1" smtClean="0">
                <a:latin typeface="Times New Roman" panose="02020603050405020304" pitchFamily="18" charset="0"/>
              </a:rPr>
              <a:t>call option</a:t>
            </a:r>
            <a:r>
              <a:rPr lang="en-US" altLang="id-ID" sz="2800" smtClean="0">
                <a:latin typeface="Times New Roman" panose="02020603050405020304" pitchFamily="18" charset="0"/>
              </a:rPr>
              <a:t> dollar Kanada akan lebih murah dari harga </a:t>
            </a:r>
            <a:r>
              <a:rPr lang="en-US" altLang="id-ID" sz="2800" i="1" smtClean="0">
                <a:latin typeface="Times New Roman" panose="02020603050405020304" pitchFamily="18" charset="0"/>
              </a:rPr>
              <a:t>call option</a:t>
            </a:r>
            <a:r>
              <a:rPr lang="en-US" altLang="id-ID" sz="2800" smtClean="0">
                <a:latin typeface="Times New Roman" panose="02020603050405020304" pitchFamily="18" charset="0"/>
              </a:rPr>
              <a:t> valuta-valuta lain.</a:t>
            </a:r>
            <a:endParaRPr lang="en-US" altLang="id-ID" sz="2800" b="1" smtClean="0">
              <a:latin typeface="Times New Roman" panose="02020603050405020304" pitchFamily="18" charset="0"/>
            </a:endParaRPr>
          </a:p>
        </p:txBody>
      </p:sp>
    </p:spTree>
    <p:custDataLst>
      <p:tags r:id="rId1"/>
    </p:custDataLst>
  </p:cSld>
  <p:clrMapOvr>
    <a:masterClrMapping/>
  </p:clrMapOvr>
  <p:transition advTm="635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wipe(left)">
                                      <p:cBhvr>
                                        <p:cTn id="12" dur="5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wipe(left)">
                                      <p:cBhvr>
                                        <p:cTn id="17" dur="5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wipe(left)">
                                      <p:cBhvr>
                                        <p:cTn id="22" dur="500"/>
                                        <p:tgtEl>
                                          <p:spTgt spid="14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wipe(left)">
                                      <p:cBhvr>
                                        <p:cTn id="2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87362"/>
          </a:xfrm>
        </p:spPr>
        <p:txBody>
          <a:bodyPr/>
          <a:lstStyle/>
          <a:p>
            <a:pPr eaLnBrk="1" hangingPunct="1"/>
            <a:r>
              <a:rPr lang="en-US" altLang="id-ID" sz="4000" smtClean="0">
                <a:latin typeface="Times New Roman" panose="02020603050405020304" pitchFamily="18" charset="0"/>
              </a:rPr>
              <a:t>Futures dan Option</a:t>
            </a:r>
          </a:p>
        </p:txBody>
      </p:sp>
      <p:sp>
        <p:nvSpPr>
          <p:cNvPr id="4099" name="Rectangle 3"/>
          <p:cNvSpPr>
            <a:spLocks noGrp="1" noChangeArrowheads="1"/>
          </p:cNvSpPr>
          <p:nvPr>
            <p:ph type="body" idx="1"/>
          </p:nvPr>
        </p:nvSpPr>
        <p:spPr>
          <a:xfrm>
            <a:off x="457200" y="1143000"/>
            <a:ext cx="8229600" cy="5105400"/>
          </a:xfrm>
        </p:spPr>
        <p:txBody>
          <a:bodyPr/>
          <a:lstStyle/>
          <a:p>
            <a:pPr eaLnBrk="1" hangingPunct="1">
              <a:lnSpc>
                <a:spcPct val="80000"/>
              </a:lnSpc>
            </a:pPr>
            <a:r>
              <a:rPr lang="en-US" altLang="id-ID" sz="2800" smtClean="0">
                <a:latin typeface="Times New Roman" panose="02020603050405020304" pitchFamily="18" charset="0"/>
              </a:rPr>
              <a:t>Pasar </a:t>
            </a:r>
            <a:r>
              <a:rPr lang="en-US" altLang="id-ID" sz="2800" i="1" smtClean="0">
                <a:latin typeface="Times New Roman" panose="02020603050405020304" pitchFamily="18" charset="0"/>
              </a:rPr>
              <a:t>Futures</a:t>
            </a:r>
            <a:r>
              <a:rPr lang="en-US" altLang="id-ID" sz="2800" smtClean="0">
                <a:latin typeface="Times New Roman" panose="02020603050405020304" pitchFamily="18" charset="0"/>
              </a:rPr>
              <a:t> dan </a:t>
            </a:r>
            <a:r>
              <a:rPr lang="en-US" altLang="id-ID" sz="2800" i="1" smtClean="0">
                <a:latin typeface="Times New Roman" panose="02020603050405020304" pitchFamily="18" charset="0"/>
              </a:rPr>
              <a:t>Option </a:t>
            </a:r>
            <a:r>
              <a:rPr lang="en-US" altLang="id-ID" sz="2800" smtClean="0">
                <a:latin typeface="Times New Roman" panose="02020603050405020304" pitchFamily="18" charset="0"/>
              </a:rPr>
              <a:t>digunakan untuk mengantisipasi risiko valas yang diakibatkan oleh transaksi bisnis dan juga untuk tujuan spekulatif. Biasanya disebut sebagai surat berharga derivatif (</a:t>
            </a:r>
            <a:r>
              <a:rPr lang="en-US" altLang="id-ID" sz="2800" i="1" smtClean="0">
                <a:latin typeface="Times New Roman" panose="02020603050405020304" pitchFamily="18" charset="0"/>
              </a:rPr>
              <a:t>derivative securitas</a:t>
            </a:r>
            <a:r>
              <a:rPr lang="en-US" altLang="id-ID" sz="2800" smtClean="0">
                <a:latin typeface="Times New Roman" panose="02020603050405020304" pitchFamily="18" charset="0"/>
              </a:rPr>
              <a:t>).</a:t>
            </a:r>
          </a:p>
          <a:p>
            <a:pPr eaLnBrk="1" hangingPunct="1">
              <a:lnSpc>
                <a:spcPct val="80000"/>
              </a:lnSpc>
            </a:pPr>
            <a:r>
              <a:rPr lang="en-US" altLang="id-ID" sz="2800" smtClean="0">
                <a:latin typeface="Times New Roman" panose="02020603050405020304" pitchFamily="18" charset="0"/>
              </a:rPr>
              <a:t>Surat berharga derivatif umumnya digunakan untuk melindungi investor dari risiko keuangan, misalnya :</a:t>
            </a:r>
          </a:p>
          <a:p>
            <a:pPr eaLnBrk="1" hangingPunct="1">
              <a:lnSpc>
                <a:spcPct val="80000"/>
              </a:lnSpc>
              <a:buFontTx/>
              <a:buNone/>
            </a:pPr>
            <a:r>
              <a:rPr lang="en-US" altLang="id-ID" sz="2800" i="1" smtClean="0">
                <a:latin typeface="Times New Roman" panose="02020603050405020304" pitchFamily="18" charset="0"/>
              </a:rPr>
              <a:t>	- </a:t>
            </a:r>
            <a:r>
              <a:rPr lang="en-US" altLang="id-ID" sz="2800" smtClean="0">
                <a:latin typeface="Times New Roman" panose="02020603050405020304" pitchFamily="18" charset="0"/>
              </a:rPr>
              <a:t>Perusahaan makanan yang menggantungkan input </a:t>
            </a:r>
          </a:p>
          <a:p>
            <a:pPr eaLnBrk="1" hangingPunct="1">
              <a:lnSpc>
                <a:spcPct val="80000"/>
              </a:lnSpc>
              <a:buFontTx/>
              <a:buNone/>
            </a:pPr>
            <a:r>
              <a:rPr lang="en-US" altLang="id-ID" sz="2800" smtClean="0">
                <a:latin typeface="Times New Roman" panose="02020603050405020304" pitchFamily="18" charset="0"/>
              </a:rPr>
              <a:t>      dari pasar gandum, dapat melindungi diri dari </a:t>
            </a:r>
          </a:p>
          <a:p>
            <a:pPr eaLnBrk="1" hangingPunct="1">
              <a:lnSpc>
                <a:spcPct val="80000"/>
              </a:lnSpc>
              <a:buFontTx/>
              <a:buNone/>
            </a:pPr>
            <a:r>
              <a:rPr lang="en-US" altLang="id-ID" sz="2800" smtClean="0">
                <a:latin typeface="Times New Roman" panose="02020603050405020304" pitchFamily="18" charset="0"/>
              </a:rPr>
              <a:t>      gejolak harga gandum (misalnya karena banjir atau </a:t>
            </a:r>
          </a:p>
          <a:p>
            <a:pPr eaLnBrk="1" hangingPunct="1">
              <a:lnSpc>
                <a:spcPct val="80000"/>
              </a:lnSpc>
              <a:buFontTx/>
              <a:buNone/>
            </a:pPr>
            <a:r>
              <a:rPr lang="en-US" altLang="id-ID" sz="2800" smtClean="0">
                <a:latin typeface="Times New Roman" panose="02020603050405020304" pitchFamily="18" charset="0"/>
              </a:rPr>
              <a:t>      kekeringan menyebabkan harga gandum meningkat) </a:t>
            </a:r>
          </a:p>
          <a:p>
            <a:pPr eaLnBrk="1" hangingPunct="1">
              <a:lnSpc>
                <a:spcPct val="80000"/>
              </a:lnSpc>
              <a:buFontTx/>
              <a:buNone/>
            </a:pPr>
            <a:r>
              <a:rPr lang="en-US" altLang="id-ID" sz="2800" smtClean="0">
                <a:latin typeface="Times New Roman" panose="02020603050405020304" pitchFamily="18" charset="0"/>
              </a:rPr>
              <a:t>      dengan membeli kontrak futures.</a:t>
            </a:r>
            <a:endParaRPr lang="en-US" altLang="id-ID" sz="2800" i="1" smtClean="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409575"/>
          </a:xfrm>
        </p:spPr>
        <p:txBody>
          <a:bodyPr/>
          <a:lstStyle/>
          <a:p>
            <a:pPr eaLnBrk="1" hangingPunct="1"/>
            <a:r>
              <a:rPr lang="en-US" altLang="id-ID" sz="3000" b="1" smtClean="0">
                <a:latin typeface="Times New Roman" panose="02020603050405020304" pitchFamily="18" charset="0"/>
              </a:rPr>
              <a:t>CURRENCY PUT OPTION</a:t>
            </a:r>
          </a:p>
        </p:txBody>
      </p:sp>
      <p:sp>
        <p:nvSpPr>
          <p:cNvPr id="15363" name="Rectangle 3"/>
          <p:cNvSpPr>
            <a:spLocks noGrp="1" noChangeArrowheads="1"/>
          </p:cNvSpPr>
          <p:nvPr>
            <p:ph type="body" idx="1"/>
          </p:nvPr>
        </p:nvSpPr>
        <p:spPr>
          <a:xfrm>
            <a:off x="533400" y="1143000"/>
            <a:ext cx="8229600" cy="4953000"/>
          </a:xfrm>
        </p:spPr>
        <p:txBody>
          <a:bodyPr/>
          <a:lstStyle/>
          <a:p>
            <a:pPr eaLnBrk="1" hangingPunct="1">
              <a:lnSpc>
                <a:spcPct val="90000"/>
              </a:lnSpc>
            </a:pPr>
            <a:r>
              <a:rPr lang="en-US" altLang="id-ID" sz="2800" b="1" i="1" smtClean="0">
                <a:latin typeface="Times New Roman" panose="02020603050405020304" pitchFamily="18" charset="0"/>
              </a:rPr>
              <a:t>Currency Put Option</a:t>
            </a:r>
            <a:r>
              <a:rPr lang="en-US" altLang="id-ID" sz="2800" smtClean="0">
                <a:latin typeface="Times New Roman" panose="02020603050405020304" pitchFamily="18" charset="0"/>
              </a:rPr>
              <a:t> adalah kontrak yang memberikan hak untuk </a:t>
            </a:r>
            <a:r>
              <a:rPr lang="en-US" altLang="id-ID" sz="2800" b="1" u="sng" smtClean="0">
                <a:latin typeface="Times New Roman" panose="02020603050405020304" pitchFamily="18" charset="0"/>
              </a:rPr>
              <a:t>menjual</a:t>
            </a:r>
            <a:r>
              <a:rPr lang="en-US" altLang="id-ID" sz="2800" smtClean="0">
                <a:latin typeface="Times New Roman" panose="02020603050405020304" pitchFamily="18" charset="0"/>
              </a:rPr>
              <a:t> suatu valuta tertentu pada kurs tertentu/harga tertentu (</a:t>
            </a:r>
            <a:r>
              <a:rPr lang="en-US" altLang="id-ID" sz="2800" i="1" smtClean="0">
                <a:latin typeface="Times New Roman" panose="02020603050405020304" pitchFamily="18" charset="0"/>
              </a:rPr>
              <a:t>strike price</a:t>
            </a:r>
            <a:r>
              <a:rPr lang="en-US" altLang="id-ID" sz="2800" smtClean="0">
                <a:latin typeface="Times New Roman" panose="02020603050405020304" pitchFamily="18" charset="0"/>
              </a:rPr>
              <a:t>) selama periode waktu tertentu.</a:t>
            </a:r>
          </a:p>
          <a:p>
            <a:pPr eaLnBrk="1" hangingPunct="1">
              <a:lnSpc>
                <a:spcPct val="90000"/>
              </a:lnSpc>
            </a:pPr>
            <a:r>
              <a:rPr lang="en-US" altLang="id-ID" sz="2800" smtClean="0">
                <a:latin typeface="Times New Roman" panose="02020603050405020304" pitchFamily="18" charset="0"/>
              </a:rPr>
              <a:t>Pemilik </a:t>
            </a:r>
            <a:r>
              <a:rPr lang="en-US" altLang="id-ID" sz="2800" i="1" smtClean="0">
                <a:latin typeface="Times New Roman" panose="02020603050405020304" pitchFamily="18" charset="0"/>
              </a:rPr>
              <a:t>Currency Put Option</a:t>
            </a:r>
            <a:r>
              <a:rPr lang="en-US" altLang="id-ID" sz="2800" smtClean="0">
                <a:latin typeface="Times New Roman" panose="02020603050405020304" pitchFamily="18" charset="0"/>
              </a:rPr>
              <a:t> diberikan hak untuk </a:t>
            </a:r>
            <a:r>
              <a:rPr lang="en-US" altLang="id-ID" sz="2800" u="sng" smtClean="0">
                <a:latin typeface="Times New Roman" panose="02020603050405020304" pitchFamily="18" charset="0"/>
              </a:rPr>
              <a:t>menjual</a:t>
            </a:r>
            <a:r>
              <a:rPr lang="en-US" altLang="id-ID" sz="2800" smtClean="0">
                <a:latin typeface="Times New Roman" panose="02020603050405020304" pitchFamily="18" charset="0"/>
              </a:rPr>
              <a:t> suatu valuta dengan harga tertentu (</a:t>
            </a:r>
            <a:r>
              <a:rPr lang="en-US" altLang="id-ID" sz="2800" i="1" smtClean="0">
                <a:latin typeface="Times New Roman" panose="02020603050405020304" pitchFamily="18" charset="0"/>
              </a:rPr>
              <a:t>strike price</a:t>
            </a:r>
            <a:r>
              <a:rPr lang="en-US" altLang="id-ID" sz="2800" smtClean="0">
                <a:latin typeface="Times New Roman" panose="02020603050405020304" pitchFamily="18" charset="0"/>
              </a:rPr>
              <a:t>) sepanjang periode waktu tertentu</a:t>
            </a:r>
          </a:p>
          <a:p>
            <a:pPr eaLnBrk="1" hangingPunct="1">
              <a:lnSpc>
                <a:spcPct val="90000"/>
              </a:lnSpc>
            </a:pPr>
            <a:r>
              <a:rPr lang="en-US" altLang="id-ID" sz="2800" smtClean="0">
                <a:latin typeface="Times New Roman" panose="02020603050405020304" pitchFamily="18" charset="0"/>
              </a:rPr>
              <a:t>Sama seperti </a:t>
            </a:r>
            <a:r>
              <a:rPr lang="en-US" altLang="id-ID" sz="2800" i="1" smtClean="0">
                <a:latin typeface="Times New Roman" panose="02020603050405020304" pitchFamily="18" charset="0"/>
              </a:rPr>
              <a:t>call option</a:t>
            </a:r>
            <a:r>
              <a:rPr lang="en-US" altLang="id-ID" sz="2800" smtClean="0">
                <a:latin typeface="Times New Roman" panose="02020603050405020304" pitchFamily="18" charset="0"/>
              </a:rPr>
              <a:t>, pemilik </a:t>
            </a:r>
            <a:r>
              <a:rPr lang="en-US" altLang="id-ID" sz="2800" i="1" smtClean="0">
                <a:latin typeface="Times New Roman" panose="02020603050405020304" pitchFamily="18" charset="0"/>
              </a:rPr>
              <a:t>put option</a:t>
            </a:r>
            <a:r>
              <a:rPr lang="en-US" altLang="id-ID" sz="2800" smtClean="0">
                <a:latin typeface="Times New Roman" panose="02020603050405020304" pitchFamily="18" charset="0"/>
              </a:rPr>
              <a:t> </a:t>
            </a:r>
            <a:r>
              <a:rPr lang="en-US" altLang="id-ID" sz="2800" u="sng" smtClean="0">
                <a:latin typeface="Times New Roman" panose="02020603050405020304" pitchFamily="18" charset="0"/>
              </a:rPr>
              <a:t>tidak diwajibkan</a:t>
            </a:r>
            <a:r>
              <a:rPr lang="en-US" altLang="id-ID" sz="2800" smtClean="0">
                <a:latin typeface="Times New Roman" panose="02020603050405020304" pitchFamily="18" charset="0"/>
              </a:rPr>
              <a:t> untuk menggunakan hak opsinya. Jadi, kerugian potensial maksimum bagi pemilik put option adalah sebesar premium yang dibayarkan pada saat membeli opsi.</a:t>
            </a:r>
          </a:p>
          <a:p>
            <a:pPr eaLnBrk="1" hangingPunct="1">
              <a:lnSpc>
                <a:spcPct val="90000"/>
              </a:lnSpc>
            </a:pPr>
            <a:endParaRPr lang="en-US" altLang="id-ID" sz="2800" smtClean="0">
              <a:latin typeface="Times New Roman" panose="02020603050405020304" pitchFamily="18" charset="0"/>
            </a:endParaRPr>
          </a:p>
        </p:txBody>
      </p:sp>
    </p:spTree>
    <p:custDataLst>
      <p:tags r:id="rId1"/>
    </p:custDataLst>
  </p:cSld>
  <p:clrMapOvr>
    <a:masterClrMapping/>
  </p:clrMapOvr>
  <p:transition advTm="373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wipe(left)">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wipe(left)">
                                      <p:cBhvr>
                                        <p:cTn id="2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865187"/>
          </a:xfrm>
        </p:spPr>
        <p:txBody>
          <a:bodyPr/>
          <a:lstStyle/>
          <a:p>
            <a:pPr algn="l" eaLnBrk="1" hangingPunct="1"/>
            <a:r>
              <a:rPr lang="en-US" altLang="id-ID" sz="2500" smtClean="0">
                <a:latin typeface="Times New Roman" panose="02020603050405020304" pitchFamily="18" charset="0"/>
              </a:rPr>
              <a:t>Suatu Currency Put Option Diklasifikasikan menjadi 3 macam, yaitu :</a:t>
            </a:r>
          </a:p>
        </p:txBody>
      </p:sp>
      <p:sp>
        <p:nvSpPr>
          <p:cNvPr id="17411" name="Rectangle 3"/>
          <p:cNvSpPr>
            <a:spLocks noGrp="1" noChangeArrowheads="1"/>
          </p:cNvSpPr>
          <p:nvPr>
            <p:ph type="body" idx="1"/>
          </p:nvPr>
        </p:nvSpPr>
        <p:spPr>
          <a:xfrm>
            <a:off x="457200" y="1447800"/>
            <a:ext cx="8229600" cy="4876800"/>
          </a:xfrm>
        </p:spPr>
        <p:txBody>
          <a:bodyPr/>
          <a:lstStyle/>
          <a:p>
            <a:pPr eaLnBrk="1" hangingPunct="1"/>
            <a:r>
              <a:rPr lang="en-US" altLang="id-ID" sz="2800" i="1" smtClean="0">
                <a:latin typeface="Times New Roman" panose="02020603050405020304" pitchFamily="18" charset="0"/>
              </a:rPr>
              <a:t>In The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lebih kecil</a:t>
            </a:r>
            <a:r>
              <a:rPr lang="en-US" altLang="id-ID" sz="2800" smtClean="0">
                <a:latin typeface="Times New Roman" panose="02020603050405020304" pitchFamily="18" charset="0"/>
              </a:rPr>
              <a:t> dari strike price.</a:t>
            </a:r>
          </a:p>
          <a:p>
            <a:pPr eaLnBrk="1" hangingPunct="1"/>
            <a:r>
              <a:rPr lang="en-US" altLang="id-ID" sz="2800" i="1" smtClean="0">
                <a:latin typeface="Times New Roman" panose="02020603050405020304" pitchFamily="18" charset="0"/>
              </a:rPr>
              <a:t>At The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sama dengan</a:t>
            </a:r>
            <a:r>
              <a:rPr lang="en-US" altLang="id-ID" sz="2800" smtClean="0">
                <a:latin typeface="Times New Roman" panose="02020603050405020304" pitchFamily="18" charset="0"/>
              </a:rPr>
              <a:t> strike price.</a:t>
            </a:r>
          </a:p>
          <a:p>
            <a:pPr eaLnBrk="1" hangingPunct="1"/>
            <a:r>
              <a:rPr lang="en-US" altLang="id-ID" sz="2800" i="1" smtClean="0">
                <a:latin typeface="Times New Roman" panose="02020603050405020304" pitchFamily="18" charset="0"/>
              </a:rPr>
              <a:t>Out Of Money</a:t>
            </a:r>
            <a:r>
              <a:rPr lang="en-US" altLang="id-ID" sz="2800" smtClean="0">
                <a:latin typeface="Times New Roman" panose="02020603050405020304" pitchFamily="18" charset="0"/>
              </a:rPr>
              <a:t> adalah istilah dimana kurs berjalan </a:t>
            </a:r>
            <a:r>
              <a:rPr lang="en-US" altLang="id-ID" sz="2800" u="sng" smtClean="0">
                <a:latin typeface="Times New Roman" panose="02020603050405020304" pitchFamily="18" charset="0"/>
              </a:rPr>
              <a:t>lebih tinggi</a:t>
            </a:r>
            <a:r>
              <a:rPr lang="en-US" altLang="id-ID" sz="2800" smtClean="0">
                <a:latin typeface="Times New Roman" panose="02020603050405020304" pitchFamily="18" charset="0"/>
              </a:rPr>
              <a:t> dari strike price.</a:t>
            </a:r>
          </a:p>
          <a:p>
            <a:pPr eaLnBrk="1" hangingPunct="1"/>
            <a:r>
              <a:rPr lang="en-US" altLang="id-ID" sz="2800" smtClean="0">
                <a:latin typeface="Times New Roman" panose="02020603050405020304" pitchFamily="18" charset="0"/>
              </a:rPr>
              <a:t>Bagi valuta dan tanggal jatuh tempo tertentu, suatu </a:t>
            </a:r>
            <a:r>
              <a:rPr lang="en-US" altLang="id-ID" sz="2800" i="1" smtClean="0">
                <a:latin typeface="Times New Roman" panose="02020603050405020304" pitchFamily="18" charset="0"/>
              </a:rPr>
              <a:t>In The Money Put Option</a:t>
            </a:r>
            <a:r>
              <a:rPr lang="en-US" altLang="id-ID" sz="2800" smtClean="0">
                <a:latin typeface="Times New Roman" panose="02020603050405020304" pitchFamily="18" charset="0"/>
              </a:rPr>
              <a:t> akan memerlukan </a:t>
            </a:r>
            <a:r>
              <a:rPr lang="en-US" altLang="id-ID" sz="2800" i="1" u="sng" smtClean="0">
                <a:latin typeface="Times New Roman" panose="02020603050405020304" pitchFamily="18" charset="0"/>
              </a:rPr>
              <a:t>Premium </a:t>
            </a:r>
            <a:r>
              <a:rPr lang="en-US" altLang="id-ID" sz="2800" u="sng" smtClean="0">
                <a:latin typeface="Times New Roman" panose="02020603050405020304" pitchFamily="18" charset="0"/>
              </a:rPr>
              <a:t>yang lebih tinggi</a:t>
            </a:r>
            <a:r>
              <a:rPr lang="en-US" altLang="id-ID" sz="2800" smtClean="0">
                <a:latin typeface="Times New Roman" panose="02020603050405020304" pitchFamily="18" charset="0"/>
              </a:rPr>
              <a:t> daripada opsi </a:t>
            </a:r>
            <a:r>
              <a:rPr lang="en-US" altLang="id-ID" sz="2800" i="1" smtClean="0">
                <a:latin typeface="Times New Roman" panose="02020603050405020304" pitchFamily="18" charset="0"/>
              </a:rPr>
              <a:t>At The Money</a:t>
            </a:r>
            <a:r>
              <a:rPr lang="en-US" altLang="id-ID" sz="2800" smtClean="0">
                <a:latin typeface="Times New Roman" panose="02020603050405020304" pitchFamily="18" charset="0"/>
              </a:rPr>
              <a:t> atau </a:t>
            </a:r>
            <a:r>
              <a:rPr lang="en-US" altLang="id-ID" sz="2800" i="1" smtClean="0">
                <a:latin typeface="Times New Roman" panose="02020603050405020304" pitchFamily="18" charset="0"/>
              </a:rPr>
              <a:t>Out Of Money</a:t>
            </a:r>
            <a:r>
              <a:rPr lang="en-US" altLang="id-ID" sz="2800" smtClean="0">
                <a:latin typeface="Times New Roman" panose="02020603050405020304" pitchFamily="18" charset="0"/>
              </a:rPr>
              <a:t>. </a:t>
            </a:r>
          </a:p>
          <a:p>
            <a:pPr eaLnBrk="1" hangingPunct="1"/>
            <a:endParaRPr lang="en-US" altLang="id-ID" sz="2800" smtClean="0">
              <a:latin typeface="Times New Roman" panose="02020603050405020304" pitchFamily="18" charset="0"/>
            </a:endParaRPr>
          </a:p>
        </p:txBody>
      </p:sp>
    </p:spTree>
    <p:custDataLst>
      <p:tags r:id="rId1"/>
    </p:custDataLst>
  </p:cSld>
  <p:clrMapOvr>
    <a:masterClrMapping/>
  </p:clrMapOvr>
  <p:transition advTm="45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left)">
                                      <p:cBhvr>
                                        <p:cTn id="12" dur="5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wipe(left)">
                                      <p:cBhvr>
                                        <p:cTn id="17" dur="5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wipe(left)">
                                      <p:cBhvr>
                                        <p:cTn id="22" dur="5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wipe(left)">
                                      <p:cBhvr>
                                        <p:cTn id="2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a:t>
            </a:r>
            <a:br>
              <a:rPr lang="en-US" altLang="id-ID" sz="3000" smtClean="0">
                <a:latin typeface="Times New Roman" panose="02020603050405020304" pitchFamily="18" charset="0"/>
              </a:rPr>
            </a:br>
            <a:r>
              <a:rPr lang="en-US" altLang="id-ID" sz="3000" smtClean="0">
                <a:latin typeface="Times New Roman" panose="02020603050405020304" pitchFamily="18" charset="0"/>
              </a:rPr>
              <a:t>Put Option</a:t>
            </a:r>
          </a:p>
        </p:txBody>
      </p:sp>
      <p:sp>
        <p:nvSpPr>
          <p:cNvPr id="18435" name="Rectangle 3"/>
          <p:cNvSpPr>
            <a:spLocks noGrp="1" noChangeArrowheads="1"/>
          </p:cNvSpPr>
          <p:nvPr>
            <p:ph type="body" idx="1"/>
          </p:nvPr>
        </p:nvSpPr>
        <p:spPr>
          <a:xfrm>
            <a:off x="457200" y="1371600"/>
            <a:ext cx="8229600" cy="5105400"/>
          </a:xfrm>
        </p:spPr>
        <p:txBody>
          <a:bodyPr/>
          <a:lstStyle/>
          <a:p>
            <a:pPr eaLnBrk="1" hangingPunct="1"/>
            <a:r>
              <a:rPr lang="en-US" altLang="id-ID" b="1" smtClean="0">
                <a:latin typeface="Times New Roman" panose="02020603050405020304" pitchFamily="18" charset="0"/>
              </a:rPr>
              <a:t>Kurs Spot berjalan relatif terhadap </a:t>
            </a:r>
            <a:r>
              <a:rPr lang="en-US" altLang="id-ID" b="1" i="1" smtClean="0">
                <a:latin typeface="Times New Roman" panose="02020603050405020304" pitchFamily="18" charset="0"/>
              </a:rPr>
              <a:t>Strike Price</a:t>
            </a:r>
          </a:p>
          <a:p>
            <a:pPr eaLnBrk="1" hangingPunct="1">
              <a:buFont typeface="Wingdings" panose="05000000000000000000" pitchFamily="2" charset="2"/>
              <a:buNone/>
            </a:pPr>
            <a:r>
              <a:rPr lang="en-US" altLang="id-ID" b="1" i="1" smtClean="0">
                <a:latin typeface="Times New Roman" panose="02020603050405020304" pitchFamily="18" charset="0"/>
              </a:rPr>
              <a:t>	</a:t>
            </a:r>
            <a:r>
              <a:rPr lang="en-US" altLang="id-ID" u="sng" smtClean="0">
                <a:latin typeface="Times New Roman" panose="02020603050405020304" pitchFamily="18" charset="0"/>
              </a:rPr>
              <a:t>Semakin rendah</a:t>
            </a:r>
            <a:r>
              <a:rPr lang="en-US" altLang="id-ID" smtClean="0">
                <a:latin typeface="Times New Roman" panose="02020603050405020304" pitchFamily="18" charset="0"/>
              </a:rPr>
              <a:t> kurs spot berjalan relatif terhadap </a:t>
            </a:r>
            <a:r>
              <a:rPr lang="en-US" altLang="id-ID" i="1" smtClean="0">
                <a:latin typeface="Times New Roman" panose="02020603050405020304" pitchFamily="18" charset="0"/>
              </a:rPr>
              <a:t>strike price</a:t>
            </a:r>
            <a:r>
              <a:rPr lang="en-US" altLang="id-ID" smtClean="0">
                <a:latin typeface="Times New Roman" panose="02020603050405020304" pitchFamily="18" charset="0"/>
              </a:rPr>
              <a:t>, </a:t>
            </a:r>
            <a:r>
              <a:rPr lang="en-US" altLang="id-ID" u="sng" smtClean="0">
                <a:latin typeface="Times New Roman" panose="02020603050405020304" pitchFamily="18" charset="0"/>
              </a:rPr>
              <a:t>semakin berharga</a:t>
            </a:r>
            <a:r>
              <a:rPr lang="en-US" altLang="id-ID" smtClean="0">
                <a:latin typeface="Times New Roman" panose="02020603050405020304" pitchFamily="18" charset="0"/>
              </a:rPr>
              <a:t> put option, karena semakin besar kemungkinan put option digunakan. </a:t>
            </a:r>
            <a:endParaRPr lang="en-US" altLang="id-ID" b="1" i="1" smtClean="0">
              <a:latin typeface="Times New Roman" panose="02020603050405020304" pitchFamily="18" charset="0"/>
            </a:endParaRPr>
          </a:p>
        </p:txBody>
      </p:sp>
    </p:spTree>
    <p:custDataLst>
      <p:tags r:id="rId1"/>
    </p:custDataLst>
  </p:cSld>
  <p:clrMapOvr>
    <a:masterClrMapping/>
  </p:clrMapOvr>
  <p:transition advTm="378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wipe(left)">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wipe(left)">
                                      <p:cBhvr>
                                        <p:cTn id="17"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a:t>
            </a:r>
            <a:br>
              <a:rPr lang="en-US" altLang="id-ID" sz="3000" smtClean="0">
                <a:latin typeface="Times New Roman" panose="02020603050405020304" pitchFamily="18" charset="0"/>
              </a:rPr>
            </a:br>
            <a:r>
              <a:rPr lang="en-US" altLang="id-ID" sz="3000" smtClean="0">
                <a:latin typeface="Times New Roman" panose="02020603050405020304" pitchFamily="18" charset="0"/>
              </a:rPr>
              <a:t>Put Option</a:t>
            </a:r>
          </a:p>
        </p:txBody>
      </p:sp>
      <p:sp>
        <p:nvSpPr>
          <p:cNvPr id="19459" name="Rectangle 3"/>
          <p:cNvSpPr>
            <a:spLocks noGrp="1" noChangeArrowheads="1"/>
          </p:cNvSpPr>
          <p:nvPr>
            <p:ph type="body" idx="1"/>
          </p:nvPr>
        </p:nvSpPr>
        <p:spPr>
          <a:xfrm>
            <a:off x="457200" y="1371600"/>
            <a:ext cx="8229600" cy="5105400"/>
          </a:xfrm>
        </p:spPr>
        <p:txBody>
          <a:bodyPr/>
          <a:lstStyle/>
          <a:p>
            <a:pPr eaLnBrk="1" hangingPunct="1"/>
            <a:r>
              <a:rPr lang="en-US" altLang="id-ID" sz="2800" b="1" smtClean="0">
                <a:latin typeface="Times New Roman" panose="02020603050405020304" pitchFamily="18" charset="0"/>
              </a:rPr>
              <a:t>Lamanya Waktu Sebelum Tanggal Jatuh Tempo</a:t>
            </a:r>
          </a:p>
          <a:p>
            <a:pPr eaLnBrk="1" hangingPunct="1">
              <a:buFont typeface="Wingdings" panose="05000000000000000000" pitchFamily="2" charset="2"/>
              <a:buNone/>
            </a:pPr>
            <a:r>
              <a:rPr lang="en-US" altLang="id-ID" sz="2800" b="1" smtClean="0">
                <a:latin typeface="Times New Roman" panose="02020603050405020304" pitchFamily="18" charset="0"/>
              </a:rPr>
              <a:t>	</a:t>
            </a:r>
            <a:r>
              <a:rPr lang="en-US" altLang="id-ID" sz="2800" smtClean="0">
                <a:latin typeface="Times New Roman" panose="02020603050405020304" pitchFamily="18" charset="0"/>
              </a:rPr>
              <a:t>Yang mempengaruhi premium put option adalah lamanya waktu hingga tanggal jatuh tempo sama seperti call option, semakin panjang waktu jatuh tempo, semakin besar premiumnya. Periode yang lebih panjang menciptakan probabilitas gejolak valuta yang lebih besar dan semakin besar kemungkinan opsi akan digunakan. Hubungan ini dapat diuji dengan menilai kuotasi premium put option bagi suatu valuta tertentu dengan tanggal jatuh tempo yang berbeda-beda.</a:t>
            </a:r>
            <a:endParaRPr lang="en-US" altLang="id-ID" sz="2800" b="1" smtClean="0">
              <a:latin typeface="Times New Roman" panose="02020603050405020304" pitchFamily="18" charset="0"/>
            </a:endParaRPr>
          </a:p>
        </p:txBody>
      </p:sp>
    </p:spTree>
    <p:custDataLst>
      <p:tags r:id="rId1"/>
    </p:custDataLst>
  </p:cSld>
  <p:clrMapOvr>
    <a:masterClrMapping/>
  </p:clrMapOvr>
  <p:transition advTm="176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wipe(left)">
                                      <p:cBhvr>
                                        <p:cTn id="12" dur="5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wipe(left)">
                                      <p:cBhvr>
                                        <p:cTn id="1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65187"/>
          </a:xfrm>
        </p:spPr>
        <p:txBody>
          <a:bodyPr/>
          <a:lstStyle/>
          <a:p>
            <a:pPr eaLnBrk="1" hangingPunct="1"/>
            <a:r>
              <a:rPr lang="en-US" altLang="id-ID" sz="3000" smtClean="0">
                <a:latin typeface="Times New Roman" panose="02020603050405020304" pitchFamily="18" charset="0"/>
              </a:rPr>
              <a:t>Faktor-Faktor yang Mempengaruhi Premium </a:t>
            </a:r>
            <a:br>
              <a:rPr lang="en-US" altLang="id-ID" sz="3000" smtClean="0">
                <a:latin typeface="Times New Roman" panose="02020603050405020304" pitchFamily="18" charset="0"/>
              </a:rPr>
            </a:br>
            <a:r>
              <a:rPr lang="en-US" altLang="id-ID" sz="3000" smtClean="0">
                <a:latin typeface="Times New Roman" panose="02020603050405020304" pitchFamily="18" charset="0"/>
              </a:rPr>
              <a:t>Put Option</a:t>
            </a:r>
          </a:p>
        </p:txBody>
      </p:sp>
      <p:sp>
        <p:nvSpPr>
          <p:cNvPr id="20483" name="Rectangle 3"/>
          <p:cNvSpPr>
            <a:spLocks noGrp="1" noChangeArrowheads="1"/>
          </p:cNvSpPr>
          <p:nvPr>
            <p:ph type="body" idx="1"/>
          </p:nvPr>
        </p:nvSpPr>
        <p:spPr>
          <a:xfrm>
            <a:off x="457200" y="1371600"/>
            <a:ext cx="8229600" cy="5105400"/>
          </a:xfrm>
        </p:spPr>
        <p:txBody>
          <a:bodyPr/>
          <a:lstStyle/>
          <a:p>
            <a:pPr eaLnBrk="1" hangingPunct="1"/>
            <a:r>
              <a:rPr lang="en-US" altLang="id-ID" b="1" smtClean="0">
                <a:latin typeface="Times New Roman" panose="02020603050405020304" pitchFamily="18" charset="0"/>
              </a:rPr>
              <a:t>Variabilitas Valuta</a:t>
            </a:r>
          </a:p>
          <a:p>
            <a:pPr eaLnBrk="1" hangingPunct="1">
              <a:buFont typeface="Wingdings" panose="05000000000000000000" pitchFamily="2" charset="2"/>
              <a:buNone/>
            </a:pPr>
            <a:r>
              <a:rPr lang="en-US" altLang="id-ID" b="1" smtClean="0">
                <a:latin typeface="Times New Roman" panose="02020603050405020304" pitchFamily="18" charset="0"/>
              </a:rPr>
              <a:t>	</a:t>
            </a:r>
            <a:r>
              <a:rPr lang="en-US" altLang="id-ID" smtClean="0">
                <a:latin typeface="Times New Roman" panose="02020603050405020304" pitchFamily="18" charset="0"/>
              </a:rPr>
              <a:t>Semakin besar variabilitas valuta, semakin besar premium put option, yang sekali lagi mencerminkan yang akan digunakan.</a:t>
            </a:r>
            <a:endParaRPr lang="en-US" altLang="id-ID" b="1" smtClean="0">
              <a:latin typeface="Times New Roman" panose="02020603050405020304" pitchFamily="18" charset="0"/>
            </a:endParaRPr>
          </a:p>
        </p:txBody>
      </p:sp>
      <p:pic>
        <p:nvPicPr>
          <p:cNvPr id="26628" name="Picture 4"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962400"/>
            <a:ext cx="419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304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wipe(left)">
                                      <p:cBhvr>
                                        <p:cTn id="17"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ubTitle" idx="1"/>
          </p:nvPr>
        </p:nvSpPr>
        <p:spPr>
          <a:xfrm>
            <a:off x="1476375" y="1196975"/>
            <a:ext cx="7488238" cy="5256213"/>
          </a:xfrm>
        </p:spPr>
        <p:txBody>
          <a:bodyPr/>
          <a:lstStyle/>
          <a:p>
            <a:pPr marL="363538" indent="-363538" algn="just" eaLnBrk="1" hangingPunct="1">
              <a:lnSpc>
                <a:spcPct val="90000"/>
              </a:lnSpc>
              <a:spcBef>
                <a:spcPct val="50000"/>
              </a:spcBef>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Bank Devisa adalah Bank Umum Pemerintah dan atau Swasta Nasional yang ditetapkan atau diizinkan oleh Pemerintah untuk menjual, membeli dan menyimpan serta menyelenggarakan lalu lintas pembayaran internasional atau luar negeri. </a:t>
            </a:r>
          </a:p>
          <a:p>
            <a:pPr marL="363538" indent="-363538" algn="just" eaLnBrk="1" hangingPunct="1">
              <a:lnSpc>
                <a:spcPct val="90000"/>
              </a:lnSpc>
              <a:spcBef>
                <a:spcPct val="50000"/>
              </a:spcBef>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Fungsi Bursa Valas antara lain; </a:t>
            </a:r>
          </a:p>
          <a:p>
            <a:pPr marL="995363" lvl="1" indent="-452438" algn="just" eaLnBrk="1" hangingPunct="1">
              <a:lnSpc>
                <a:spcPct val="90000"/>
              </a:lnSpc>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Menyelenggarakan Transaksi Internasional.</a:t>
            </a:r>
          </a:p>
          <a:p>
            <a:pPr marL="995363" lvl="1" indent="-452438" algn="just" eaLnBrk="1" hangingPunct="1">
              <a:lnSpc>
                <a:spcPct val="90000"/>
              </a:lnSpc>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Menyediakan fasilitas kredit jangka pendek untuk pembayaran internasional.</a:t>
            </a:r>
          </a:p>
          <a:p>
            <a:pPr marL="995363" lvl="1" indent="-452438" algn="just" eaLnBrk="1" hangingPunct="1">
              <a:lnSpc>
                <a:spcPct val="90000"/>
              </a:lnSpc>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Memberikan fasilitas </a:t>
            </a:r>
            <a:r>
              <a:rPr lang="en-US" altLang="id-ID" sz="2200" i="1" smtClean="0">
                <a:latin typeface="Arial Unicode MS" panose="020B0604020202020204" pitchFamily="34" charset="-128"/>
                <a:ea typeface="Arial Unicode MS" panose="020B0604020202020204" pitchFamily="34" charset="-128"/>
                <a:cs typeface="Arial Unicode MS" panose="020B0604020202020204" pitchFamily="34" charset="-128"/>
              </a:rPr>
              <a:t>Hedging</a:t>
            </a: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 yaitu tindakan pengusaha atau pedagang valas untuk menghindari risiko kerugian atau fluktuasi Kurs Valas atau </a:t>
            </a:r>
            <a:r>
              <a:rPr lang="en-US" altLang="id-ID" sz="2200" i="1" smtClean="0">
                <a:latin typeface="Arial Unicode MS" panose="020B0604020202020204" pitchFamily="34" charset="-128"/>
                <a:ea typeface="Arial Unicode MS" panose="020B0604020202020204" pitchFamily="34" charset="-128"/>
                <a:cs typeface="Arial Unicode MS" panose="020B0604020202020204" pitchFamily="34" charset="-128"/>
              </a:rPr>
              <a:t>Forex </a:t>
            </a: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terhadap transaksi internasional</a:t>
            </a:r>
          </a:p>
        </p:txBody>
      </p:sp>
      <p:sp>
        <p:nvSpPr>
          <p:cNvPr id="27651" name="Rectangle 5"/>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MEKANISME BURSA VALAS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80000"/>
              </a:lnSpc>
              <a:spcBef>
                <a:spcPct val="50000"/>
              </a:spcBef>
              <a:buFont typeface="Arial Unicode MS" panose="020B0604020202020204" pitchFamily="34" charset="-128"/>
              <a:buNone/>
            </a:pPr>
            <a:r>
              <a:rPr lang="en-US" altLang="id-ID" sz="2500" b="1" i="1" smtClean="0">
                <a:latin typeface="Arial Unicode MS" panose="020B0604020202020204" pitchFamily="34" charset="-128"/>
                <a:ea typeface="Arial Unicode MS" panose="020B0604020202020204" pitchFamily="34" charset="-128"/>
                <a:cs typeface="Arial Unicode MS" panose="020B0604020202020204" pitchFamily="34" charset="-128"/>
              </a:rPr>
              <a:t>Forex Quatation</a:t>
            </a:r>
            <a:r>
              <a:rPr lang="en-US" altLang="id-ID" sz="2200" b="1"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adalah sistem penulisan yang menyatakan harga atau nilai suatu valas yang dinyatakan dalam valas lainnya;</a:t>
            </a:r>
          </a:p>
          <a:p>
            <a:pPr marL="363538" indent="-363538" algn="just" eaLnBrk="1" hangingPunct="1">
              <a:lnSpc>
                <a:spcPct val="80000"/>
              </a:lnSpc>
              <a:spcBef>
                <a:spcPct val="50000"/>
              </a:spcBef>
              <a:buFont typeface="Arial Unicode MS" panose="020B0604020202020204" pitchFamily="34" charset="-128"/>
              <a:buChar char="◙"/>
            </a:pPr>
            <a:r>
              <a:rPr lang="en-US" altLang="id-ID" sz="2400" b="1" i="1" smtClean="0">
                <a:latin typeface="Arial Unicode MS" panose="020B0604020202020204" pitchFamily="34" charset="-128"/>
                <a:ea typeface="Arial Unicode MS" panose="020B0604020202020204" pitchFamily="34" charset="-128"/>
                <a:cs typeface="Arial Unicode MS" panose="020B0604020202020204" pitchFamily="34" charset="-128"/>
              </a:rPr>
              <a:t>Direct Quatation</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adalah sistem yang menyatakan nilai mata uang suatu negara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domestic currency)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yang diperlukan atau diperoleh untuk satu nilai valas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foreign currency</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penulisannya dilakukan dengan menempatkan nilai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domestic currency</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di depan dan unit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foreign currency</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di belakang.</a:t>
            </a:r>
          </a:p>
          <a:p>
            <a:pPr marL="363538" indent="-363538" algn="just" eaLnBrk="1" hangingPunct="1">
              <a:lnSpc>
                <a:spcPct val="80000"/>
              </a:lnSpc>
              <a:spcBef>
                <a:spcPct val="50000"/>
              </a:spcBef>
              <a:buFont typeface="Arial Unicode MS" panose="020B0604020202020204" pitchFamily="34" charset="-128"/>
              <a:buChar char="◙"/>
            </a:pPr>
            <a:r>
              <a:rPr lang="en-US" altLang="id-ID" sz="2400" b="1" i="1" smtClean="0">
                <a:latin typeface="Arial Unicode MS" panose="020B0604020202020204" pitchFamily="34" charset="-128"/>
                <a:ea typeface="Arial Unicode MS" panose="020B0604020202020204" pitchFamily="34" charset="-128"/>
                <a:cs typeface="Arial Unicode MS" panose="020B0604020202020204" pitchFamily="34" charset="-128"/>
              </a:rPr>
              <a:t>Indirect Quatation</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adalah sistem yang menyatakan nilai mata uang valas (foreign currency) yang diperlukan atau diperoleh untuk satu unit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domestic currency). p</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enulisannya dilakukan dengan menempatkan nilai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foreign currency</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di depan dan unit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domestic currency</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di belakang.</a:t>
            </a:r>
          </a:p>
          <a:p>
            <a:pPr marL="363538" indent="-363538" algn="just" eaLnBrk="1" hangingPunct="1">
              <a:lnSpc>
                <a:spcPct val="80000"/>
              </a:lnSpc>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867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FOREX QUATATION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fld id="{595A3F14-771B-4436-BC65-FD6B0B5566CB}" type="slidenum">
              <a:rPr lang="en-US" altLang="id-ID" sz="1400"/>
              <a:pPr algn="ctr">
                <a:spcBef>
                  <a:spcPct val="0"/>
                </a:spcBef>
                <a:buFontTx/>
                <a:buNone/>
              </a:pPr>
              <a:t>27</a:t>
            </a:fld>
            <a:endParaRPr lang="en-US" altLang="id-ID" sz="1400"/>
          </a:p>
        </p:txBody>
      </p:sp>
      <p:sp>
        <p:nvSpPr>
          <p:cNvPr id="29699" name="Rectangle 2"/>
          <p:cNvSpPr>
            <a:spLocks noGrp="1" noChangeArrowheads="1"/>
          </p:cNvSpPr>
          <p:nvPr>
            <p:ph type="title"/>
          </p:nvPr>
        </p:nvSpPr>
        <p:spPr>
          <a:xfrm>
            <a:off x="381000" y="685800"/>
            <a:ext cx="7823200" cy="685800"/>
          </a:xfrm>
        </p:spPr>
        <p:txBody>
          <a:bodyPr/>
          <a:lstStyle/>
          <a:p>
            <a:pPr eaLnBrk="1" hangingPunct="1"/>
            <a:r>
              <a:rPr lang="id-ID" altLang="id-ID" sz="2800" b="1" smtClean="0">
                <a:solidFill>
                  <a:schemeClr val="tx1"/>
                </a:solidFill>
              </a:rPr>
              <a:t>TU</a:t>
            </a:r>
            <a:r>
              <a:rPr lang="en-US" altLang="id-ID" sz="2800" b="1" smtClean="0">
                <a:solidFill>
                  <a:schemeClr val="tx1"/>
                </a:solidFill>
              </a:rPr>
              <a:t>JU</a:t>
            </a:r>
            <a:r>
              <a:rPr lang="id-ID" altLang="id-ID" sz="2800" b="1" smtClean="0">
                <a:solidFill>
                  <a:schemeClr val="tx1"/>
                </a:solidFill>
              </a:rPr>
              <a:t>A</a:t>
            </a:r>
            <a:r>
              <a:rPr lang="en-US" altLang="id-ID" sz="2800" b="1" smtClean="0">
                <a:solidFill>
                  <a:schemeClr val="tx1"/>
                </a:solidFill>
              </a:rPr>
              <a:t>N MEL</a:t>
            </a:r>
            <a:r>
              <a:rPr lang="id-ID" altLang="id-ID" sz="2800" b="1" smtClean="0">
                <a:solidFill>
                  <a:schemeClr val="tx1"/>
                </a:solidFill>
              </a:rPr>
              <a:t>A</a:t>
            </a:r>
            <a:r>
              <a:rPr lang="en-US" altLang="id-ID" sz="2800" b="1" smtClean="0">
                <a:solidFill>
                  <a:schemeClr val="tx1"/>
                </a:solidFill>
              </a:rPr>
              <a:t>KUK</a:t>
            </a:r>
            <a:r>
              <a:rPr lang="id-ID" altLang="id-ID" sz="2800" b="1" smtClean="0">
                <a:solidFill>
                  <a:schemeClr val="tx1"/>
                </a:solidFill>
              </a:rPr>
              <a:t>A</a:t>
            </a:r>
            <a:r>
              <a:rPr lang="en-US" altLang="id-ID" sz="2800" b="1" smtClean="0">
                <a:solidFill>
                  <a:schemeClr val="tx1"/>
                </a:solidFill>
              </a:rPr>
              <a:t>N TRANSAKSI</a:t>
            </a:r>
          </a:p>
        </p:txBody>
      </p:sp>
      <p:sp>
        <p:nvSpPr>
          <p:cNvPr id="29700" name="Rectangle 3"/>
          <p:cNvSpPr>
            <a:spLocks noGrp="1" noChangeArrowheads="1"/>
          </p:cNvSpPr>
          <p:nvPr>
            <p:ph type="body" idx="1"/>
          </p:nvPr>
        </p:nvSpPr>
        <p:spPr>
          <a:xfrm>
            <a:off x="457200" y="1447800"/>
            <a:ext cx="8229600" cy="4678363"/>
          </a:xfrm>
        </p:spPr>
        <p:txBody>
          <a:bodyPr/>
          <a:lstStyle/>
          <a:p>
            <a:pPr eaLnBrk="1" hangingPunct="1">
              <a:lnSpc>
                <a:spcPct val="90000"/>
              </a:lnSpc>
            </a:pPr>
            <a:r>
              <a:rPr lang="id-ID" altLang="id-ID" sz="2500" b="1" smtClean="0"/>
              <a:t>Men</a:t>
            </a:r>
            <a:r>
              <a:rPr lang="en-US" altLang="id-ID" sz="2500" b="1" smtClean="0"/>
              <a:t>tra</a:t>
            </a:r>
            <a:r>
              <a:rPr lang="id-ID" altLang="id-ID" sz="2500" b="1" smtClean="0"/>
              <a:t>n</a:t>
            </a:r>
            <a:r>
              <a:rPr lang="en-US" altLang="id-ID" sz="2500" b="1" smtClean="0"/>
              <a:t>sfer daya beli antar negara, kirim uang ke luar negeri</a:t>
            </a:r>
          </a:p>
          <a:p>
            <a:pPr eaLnBrk="1" hangingPunct="1">
              <a:lnSpc>
                <a:spcPct val="90000"/>
              </a:lnSpc>
            </a:pPr>
            <a:r>
              <a:rPr lang="en-US" altLang="id-ID" sz="2500" b="1" smtClean="0"/>
              <a:t>Kemudahan berbelanja, spekulasi (cari untung), dengan cara memanfaatkan Spread dan konsep Waktu, dan dari transaksi borrowing dan placement (arbitrage)</a:t>
            </a:r>
          </a:p>
          <a:p>
            <a:pPr eaLnBrk="1" hangingPunct="1">
              <a:lnSpc>
                <a:spcPct val="90000"/>
              </a:lnSpc>
            </a:pPr>
            <a:r>
              <a:rPr lang="en-US" altLang="id-ID" sz="2500" b="1" smtClean="0"/>
              <a:t>Melakukan penempatan atas kelebihan dana dengan suku bunga se-efisien mungkin</a:t>
            </a:r>
          </a:p>
          <a:p>
            <a:pPr eaLnBrk="1" hangingPunct="1">
              <a:lnSpc>
                <a:spcPct val="90000"/>
              </a:lnSpc>
            </a:pPr>
            <a:r>
              <a:rPr lang="en-US" altLang="id-ID" sz="2500" b="1" smtClean="0"/>
              <a:t>Menutupi kekurangan likuiditas dengan biaya seefisien mungkin</a:t>
            </a:r>
          </a:p>
          <a:p>
            <a:pPr eaLnBrk="1" hangingPunct="1">
              <a:lnSpc>
                <a:spcPct val="90000"/>
              </a:lnSpc>
            </a:pPr>
            <a:r>
              <a:rPr lang="en-US" altLang="id-ID" sz="2500" b="1" smtClean="0"/>
              <a:t>Memelihara likuiditas seefisien mungkin dengan berpedoman pada reserve requirement</a:t>
            </a:r>
            <a:r>
              <a:rPr lang="en-US" altLang="id-ID" sz="2400" b="1" smtClean="0"/>
              <a:t> </a:t>
            </a:r>
            <a:endParaRPr lang="id-ID" altLang="id-ID"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fld id="{1DCFB769-E71F-4452-959C-CB26A9DBA239}" type="slidenum">
              <a:rPr lang="en-US" altLang="id-ID" sz="1400"/>
              <a:pPr algn="ctr">
                <a:spcBef>
                  <a:spcPct val="0"/>
                </a:spcBef>
                <a:buFontTx/>
                <a:buNone/>
              </a:pPr>
              <a:t>28</a:t>
            </a:fld>
            <a:endParaRPr lang="en-US" altLang="id-ID" sz="1400"/>
          </a:p>
        </p:txBody>
      </p:sp>
      <p:sp>
        <p:nvSpPr>
          <p:cNvPr id="30723" name="Rectangle 2"/>
          <p:cNvSpPr>
            <a:spLocks noGrp="1" noChangeArrowheads="1"/>
          </p:cNvSpPr>
          <p:nvPr>
            <p:ph type="title"/>
          </p:nvPr>
        </p:nvSpPr>
        <p:spPr>
          <a:xfrm>
            <a:off x="539750" y="685800"/>
            <a:ext cx="6985000" cy="685800"/>
          </a:xfrm>
        </p:spPr>
        <p:txBody>
          <a:bodyPr/>
          <a:lstStyle/>
          <a:p>
            <a:pPr eaLnBrk="1" hangingPunct="1"/>
            <a:r>
              <a:rPr lang="en-US" altLang="id-ID" b="1" smtClean="0"/>
              <a:t>Quotation</a:t>
            </a:r>
            <a:endParaRPr lang="en-US" altLang="id-ID" smtClean="0"/>
          </a:p>
        </p:txBody>
      </p:sp>
      <p:sp>
        <p:nvSpPr>
          <p:cNvPr id="30724" name="Rectangle 3"/>
          <p:cNvSpPr>
            <a:spLocks noGrp="1" noChangeArrowheads="1"/>
          </p:cNvSpPr>
          <p:nvPr>
            <p:ph type="body" idx="1"/>
          </p:nvPr>
        </p:nvSpPr>
        <p:spPr>
          <a:xfrm>
            <a:off x="457200" y="1371600"/>
            <a:ext cx="8229600" cy="4800600"/>
          </a:xfrm>
        </p:spPr>
        <p:txBody>
          <a:bodyPr/>
          <a:lstStyle/>
          <a:p>
            <a:pPr marL="361950" indent="-361950" eaLnBrk="1" hangingPunct="1">
              <a:buFontTx/>
              <a:buNone/>
            </a:pPr>
            <a:r>
              <a:rPr lang="pt-BR" altLang="id-ID" sz="2800" b="1" smtClean="0"/>
              <a:t>   Penawaran jual </a:t>
            </a:r>
            <a:r>
              <a:rPr lang="pt-BR" altLang="id-ID" sz="2800" b="1" i="1" smtClean="0"/>
              <a:t>(selling)</a:t>
            </a:r>
            <a:r>
              <a:rPr lang="pt-BR" altLang="id-ID" sz="2800" b="1" smtClean="0"/>
              <a:t> atau beli </a:t>
            </a:r>
            <a:r>
              <a:rPr lang="pt-BR" altLang="id-ID" sz="2800" b="1" i="1" smtClean="0"/>
              <a:t>(ask) </a:t>
            </a:r>
            <a:r>
              <a:rPr lang="pt-BR" altLang="id-ID" sz="2800" b="1" smtClean="0"/>
              <a:t>dinyatakan dalam nilai tukar (kurs).</a:t>
            </a:r>
          </a:p>
          <a:p>
            <a:pPr marL="361950" indent="-361950" eaLnBrk="1" hangingPunct="1">
              <a:buFontTx/>
              <a:buNone/>
            </a:pPr>
            <a:r>
              <a:rPr lang="pt-BR" altLang="id-ID" sz="2800" b="1" smtClean="0"/>
              <a:t>   Cara menyatakan nilai tukar ada 2 macam :</a:t>
            </a:r>
          </a:p>
          <a:p>
            <a:pPr marL="361950" indent="-361950" eaLnBrk="1" hangingPunct="1">
              <a:buFontTx/>
              <a:buNone/>
            </a:pPr>
            <a:r>
              <a:rPr lang="pt-BR" altLang="id-ID" sz="2800" b="1" smtClean="0"/>
              <a:t>    - Direct Quotation</a:t>
            </a:r>
          </a:p>
          <a:p>
            <a:pPr marL="361950" indent="-361950" eaLnBrk="1" hangingPunct="1">
              <a:buFontTx/>
              <a:buNone/>
            </a:pPr>
            <a:r>
              <a:rPr lang="pt-BR" altLang="id-ID" sz="2800" b="1" smtClean="0"/>
              <a:t>    - Indirect Quotation</a:t>
            </a:r>
          </a:p>
          <a:p>
            <a:pPr marL="361950" indent="-361950" eaLnBrk="1" hangingPunct="1">
              <a:buFontTx/>
              <a:buNone/>
            </a:pPr>
            <a:r>
              <a:rPr lang="pt-BR" altLang="id-ID" sz="2800" b="1" smtClean="0"/>
              <a:t>   </a:t>
            </a:r>
            <a:r>
              <a:rPr lang="pt-BR" altLang="id-ID" sz="2800" b="1" u="sng" smtClean="0"/>
              <a:t>Selisih</a:t>
            </a:r>
            <a:r>
              <a:rPr lang="pt-BR" altLang="id-ID" sz="2800" b="1" smtClean="0"/>
              <a:t> nilai tukar satu mata uang terhadap mata uang lain disebut sebagai :</a:t>
            </a:r>
          </a:p>
        </p:txBody>
      </p:sp>
      <p:sp>
        <p:nvSpPr>
          <p:cNvPr id="30725" name="Rectangle 4"/>
          <p:cNvSpPr>
            <a:spLocks noChangeArrowheads="1"/>
          </p:cNvSpPr>
          <p:nvPr/>
        </p:nvSpPr>
        <p:spPr bwMode="auto">
          <a:xfrm>
            <a:off x="1371600" y="4876800"/>
            <a:ext cx="5486400" cy="609600"/>
          </a:xfrm>
          <a:prstGeom prst="rect">
            <a:avLst/>
          </a:prstGeom>
          <a:solidFill>
            <a:srgbClr val="F9F7B5"/>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pt-BR" altLang="id-ID" sz="2800" b="1"/>
              <a:t> SPREAD = kurs jual – kurs beli  </a:t>
            </a:r>
            <a:endParaRPr lang="id-ID" altLang="id-ID" sz="2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fld id="{2F8D28B6-E7E6-4D8B-B1EB-075DDAEEAA2D}" type="slidenum">
              <a:rPr lang="en-US" altLang="id-ID" sz="1400"/>
              <a:pPr algn="ctr">
                <a:spcBef>
                  <a:spcPct val="0"/>
                </a:spcBef>
                <a:buFontTx/>
                <a:buNone/>
              </a:pPr>
              <a:t>29</a:t>
            </a:fld>
            <a:endParaRPr lang="en-US" altLang="id-ID" sz="1400"/>
          </a:p>
        </p:txBody>
      </p:sp>
      <p:sp>
        <p:nvSpPr>
          <p:cNvPr id="31747" name="Rectangle 2"/>
          <p:cNvSpPr>
            <a:spLocks noGrp="1" noChangeArrowheads="1"/>
          </p:cNvSpPr>
          <p:nvPr>
            <p:ph type="title"/>
          </p:nvPr>
        </p:nvSpPr>
        <p:spPr>
          <a:xfrm>
            <a:off x="539750" y="609600"/>
            <a:ext cx="7766050" cy="838200"/>
          </a:xfrm>
        </p:spPr>
        <p:txBody>
          <a:bodyPr/>
          <a:lstStyle/>
          <a:p>
            <a:pPr eaLnBrk="1" hangingPunct="1"/>
            <a:r>
              <a:rPr lang="en-US" altLang="id-ID" sz="2800" smtClean="0"/>
              <a:t>KONSEP WAKTU DALAM TRANSAKSI</a:t>
            </a:r>
          </a:p>
        </p:txBody>
      </p:sp>
      <p:sp>
        <p:nvSpPr>
          <p:cNvPr id="31748" name="Rectangle 3"/>
          <p:cNvSpPr>
            <a:spLocks noGrp="1" noChangeArrowheads="1"/>
          </p:cNvSpPr>
          <p:nvPr>
            <p:ph type="body" idx="1"/>
          </p:nvPr>
        </p:nvSpPr>
        <p:spPr>
          <a:xfrm>
            <a:off x="457200" y="1447800"/>
            <a:ext cx="8305800" cy="4678363"/>
          </a:xfrm>
        </p:spPr>
        <p:txBody>
          <a:bodyPr/>
          <a:lstStyle/>
          <a:p>
            <a:pPr marL="0" indent="0" eaLnBrk="1" hangingPunct="1">
              <a:lnSpc>
                <a:spcPct val="80000"/>
              </a:lnSpc>
              <a:buFontTx/>
              <a:buNone/>
            </a:pPr>
            <a:r>
              <a:rPr lang="en-US" altLang="id-ID" sz="2300" b="1" smtClean="0">
                <a:solidFill>
                  <a:srgbClr val="FF0000"/>
                </a:solidFill>
              </a:rPr>
              <a:t>Waktu</a:t>
            </a:r>
            <a:r>
              <a:rPr lang="en-US" altLang="id-ID" sz="2300" b="1" smtClean="0"/>
              <a:t> merupakan hal yang sangat penting dalam transaksi pada Pasar Uang, karena menentukan Harga Dana (</a:t>
            </a:r>
            <a:r>
              <a:rPr lang="en-US" altLang="id-ID" sz="2300" b="1" smtClean="0">
                <a:sym typeface="Wingdings" panose="05000000000000000000" pitchFamily="2" charset="2"/>
              </a:rPr>
              <a:t>=</a:t>
            </a:r>
            <a:r>
              <a:rPr lang="en-US" altLang="id-ID" sz="2300" b="1" smtClean="0"/>
              <a:t> </a:t>
            </a:r>
            <a:r>
              <a:rPr lang="en-US" altLang="id-ID" sz="2300" b="1" smtClean="0">
                <a:sym typeface="Wingdings" panose="05000000000000000000" pitchFamily="2" charset="2"/>
              </a:rPr>
              <a:t>Value). </a:t>
            </a:r>
            <a:endParaRPr lang="en-US" altLang="id-ID" sz="2300" b="1" smtClean="0"/>
          </a:p>
          <a:p>
            <a:pPr marL="0" indent="0" eaLnBrk="1" hangingPunct="1">
              <a:lnSpc>
                <a:spcPct val="80000"/>
              </a:lnSpc>
              <a:buFontTx/>
              <a:buNone/>
            </a:pPr>
            <a:r>
              <a:rPr lang="en-US" altLang="id-ID" sz="2300" b="1" smtClean="0"/>
              <a:t>Tanggal transaksi </a:t>
            </a:r>
            <a:r>
              <a:rPr lang="en-US" altLang="id-ID" sz="2300" b="1" smtClean="0">
                <a:sym typeface="Wingdings" panose="05000000000000000000" pitchFamily="2" charset="2"/>
              </a:rPr>
              <a:t>adalah tanggal yang  disepakati dalam kontrak antara Investor dan Lender.</a:t>
            </a:r>
          </a:p>
          <a:p>
            <a:pPr marL="0" indent="0" eaLnBrk="1" hangingPunct="1">
              <a:lnSpc>
                <a:spcPct val="80000"/>
              </a:lnSpc>
              <a:buFontTx/>
              <a:buNone/>
            </a:pPr>
            <a:r>
              <a:rPr lang="en-US" altLang="id-ID" sz="2300" b="1" smtClean="0">
                <a:sym typeface="Wingdings" panose="05000000000000000000" pitchFamily="2" charset="2"/>
              </a:rPr>
              <a:t>Dikenal :</a:t>
            </a:r>
          </a:p>
          <a:p>
            <a:pPr marL="0" indent="0" eaLnBrk="1" hangingPunct="1">
              <a:lnSpc>
                <a:spcPct val="80000"/>
              </a:lnSpc>
              <a:buFontTx/>
              <a:buNone/>
            </a:pPr>
            <a:r>
              <a:rPr lang="en-US" altLang="id-ID" sz="2300" b="1" smtClean="0">
                <a:sym typeface="Wingdings" panose="05000000000000000000" pitchFamily="2" charset="2"/>
              </a:rPr>
              <a:t>- Settlement Date&gt; tanggal saat penyerahan valas</a:t>
            </a:r>
          </a:p>
          <a:p>
            <a:pPr marL="0" indent="0" eaLnBrk="1" hangingPunct="1">
              <a:lnSpc>
                <a:spcPct val="80000"/>
              </a:lnSpc>
              <a:buFontTx/>
              <a:buNone/>
            </a:pPr>
            <a:r>
              <a:rPr lang="en-US" altLang="id-ID" sz="2300" b="1" smtClean="0">
                <a:sym typeface="Wingdings" panose="05000000000000000000" pitchFamily="2" charset="2"/>
              </a:rPr>
              <a:t>- Value TOD&gt; harga tunai</a:t>
            </a:r>
          </a:p>
          <a:p>
            <a:pPr marL="0" indent="0" eaLnBrk="1" hangingPunct="1">
              <a:lnSpc>
                <a:spcPct val="80000"/>
              </a:lnSpc>
              <a:buFontTx/>
              <a:buNone/>
            </a:pPr>
            <a:r>
              <a:rPr lang="en-US" altLang="id-ID" sz="2300" b="1" smtClean="0">
                <a:sym typeface="Wingdings" panose="05000000000000000000" pitchFamily="2" charset="2"/>
              </a:rPr>
              <a:t>- Value TOM&gt; harga keesokan hari</a:t>
            </a:r>
            <a:endParaRPr lang="en-US" altLang="id-ID" sz="2300" b="1" smtClean="0"/>
          </a:p>
          <a:p>
            <a:pPr marL="0" indent="0" eaLnBrk="1" hangingPunct="1">
              <a:lnSpc>
                <a:spcPct val="80000"/>
              </a:lnSpc>
              <a:buFontTx/>
              <a:buNone/>
            </a:pPr>
            <a:r>
              <a:rPr lang="en-US" altLang="id-ID" sz="2300" b="1" smtClean="0">
                <a:sym typeface="Wingdings" panose="05000000000000000000" pitchFamily="2" charset="2"/>
              </a:rPr>
              <a:t>- Value SPOT&gt; harga dengan penyerahan 2 hari y.a.d</a:t>
            </a:r>
          </a:p>
          <a:p>
            <a:pPr marL="0" indent="0" eaLnBrk="1" hangingPunct="1">
              <a:lnSpc>
                <a:spcPct val="80000"/>
              </a:lnSpc>
              <a:buFontTx/>
              <a:buChar char="-"/>
            </a:pPr>
            <a:r>
              <a:rPr lang="en-US" altLang="id-ID" sz="2300" b="1" smtClean="0">
                <a:sym typeface="Wingdings" panose="05000000000000000000" pitchFamily="2" charset="2"/>
              </a:rPr>
              <a:t>Value FORWARD&gt; harga ditetapkan sekarang, </a:t>
            </a:r>
          </a:p>
          <a:p>
            <a:pPr marL="0" indent="0" eaLnBrk="1" hangingPunct="1">
              <a:lnSpc>
                <a:spcPct val="80000"/>
              </a:lnSpc>
              <a:buFontTx/>
              <a:buNone/>
            </a:pPr>
            <a:r>
              <a:rPr lang="en-US" altLang="id-ID" sz="2300" b="1" smtClean="0">
                <a:sym typeface="Wingdings" panose="05000000000000000000" pitchFamily="2" charset="2"/>
              </a:rPr>
              <a:t>                                 diberlakukan untuk waktu y.a.d antara </a:t>
            </a:r>
          </a:p>
          <a:p>
            <a:pPr marL="0" indent="0" eaLnBrk="1" hangingPunct="1">
              <a:lnSpc>
                <a:spcPct val="80000"/>
              </a:lnSpc>
              <a:buFontTx/>
              <a:buNone/>
            </a:pPr>
            <a:r>
              <a:rPr lang="en-US" altLang="id-ID" sz="2300" b="1" smtClean="0">
                <a:sym typeface="Wingdings" panose="05000000000000000000" pitchFamily="2" charset="2"/>
              </a:rPr>
              <a:t>                                 2x24 jam sampai 12 bulan.</a:t>
            </a:r>
            <a:r>
              <a:rPr lang="en-US" altLang="id-ID" sz="2200" b="1" smtClean="0">
                <a:sym typeface="Wingdings" panose="05000000000000000000" pitchFamily="2" charset="2"/>
              </a:rPr>
              <a:t> </a:t>
            </a:r>
            <a:endParaRPr lang="id-ID" altLang="id-ID" sz="2200" b="1" smtClean="0">
              <a:sym typeface="Wingdings" panose="05000000000000000000"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63562"/>
          </a:xfrm>
        </p:spPr>
        <p:txBody>
          <a:bodyPr/>
          <a:lstStyle/>
          <a:p>
            <a:pPr eaLnBrk="1" hangingPunct="1"/>
            <a:r>
              <a:rPr lang="en-US" altLang="id-ID" sz="4000" smtClean="0">
                <a:latin typeface="Times New Roman" panose="02020603050405020304" pitchFamily="18" charset="0"/>
              </a:rPr>
              <a:t>Kontrak Futures dan Foward</a:t>
            </a:r>
          </a:p>
        </p:txBody>
      </p:sp>
      <p:sp>
        <p:nvSpPr>
          <p:cNvPr id="5123" name="Rectangle 3"/>
          <p:cNvSpPr>
            <a:spLocks noGrp="1" noChangeArrowheads="1"/>
          </p:cNvSpPr>
          <p:nvPr>
            <p:ph type="body" idx="1"/>
          </p:nvPr>
        </p:nvSpPr>
        <p:spPr>
          <a:xfrm>
            <a:off x="457200" y="1371600"/>
            <a:ext cx="8229600" cy="4953000"/>
          </a:xfrm>
        </p:spPr>
        <p:txBody>
          <a:bodyPr/>
          <a:lstStyle/>
          <a:p>
            <a:pPr eaLnBrk="1" hangingPunct="1">
              <a:lnSpc>
                <a:spcPct val="80000"/>
              </a:lnSpc>
            </a:pPr>
            <a:r>
              <a:rPr lang="en-US" altLang="id-ID" sz="2800" smtClean="0">
                <a:latin typeface="Times New Roman" panose="02020603050405020304" pitchFamily="18" charset="0"/>
              </a:rPr>
              <a:t>Suatu kontrak Forward maupun Futures pada dasarnya berisikan kewajiban untuk memperdagangkan mata uang asing pada suatu tingkat kurs, yang ditetapkan hari ini, untuk diseleserahkan pada tanggal tertentu di masa mendatang. Tingkat kurs tertentu disebut </a:t>
            </a:r>
            <a:r>
              <a:rPr lang="en-US" altLang="id-ID" sz="2800" i="1" smtClean="0">
                <a:latin typeface="Times New Roman" panose="02020603050405020304" pitchFamily="18" charset="0"/>
              </a:rPr>
              <a:t>forward price</a:t>
            </a:r>
            <a:r>
              <a:rPr lang="en-US" altLang="id-ID" sz="2800" smtClean="0">
                <a:latin typeface="Times New Roman" panose="02020603050405020304" pitchFamily="18" charset="0"/>
              </a:rPr>
              <a:t> atau </a:t>
            </a:r>
            <a:r>
              <a:rPr lang="en-US" altLang="id-ID" sz="2800" i="1" smtClean="0">
                <a:latin typeface="Times New Roman" panose="02020603050405020304" pitchFamily="18" charset="0"/>
              </a:rPr>
              <a:t>future price</a:t>
            </a:r>
            <a:r>
              <a:rPr lang="en-US" altLang="id-ID" sz="2800" smtClean="0">
                <a:latin typeface="Times New Roman" panose="02020603050405020304" pitchFamily="18" charset="0"/>
              </a:rPr>
              <a:t>.</a:t>
            </a:r>
          </a:p>
          <a:p>
            <a:pPr eaLnBrk="1" hangingPunct="1">
              <a:lnSpc>
                <a:spcPct val="80000"/>
              </a:lnSpc>
            </a:pPr>
            <a:r>
              <a:rPr lang="en-US" altLang="id-ID" sz="2800" smtClean="0">
                <a:latin typeface="Times New Roman" panose="02020603050405020304" pitchFamily="18" charset="0"/>
              </a:rPr>
              <a:t>Bila kontrak menyatakan akan membeli suatu mata uang asing, maka pedagang valas itu dinamakan memegang posisi </a:t>
            </a:r>
            <a:r>
              <a:rPr lang="en-US" altLang="id-ID" sz="2800" i="1" smtClean="0">
                <a:latin typeface="Times New Roman" panose="02020603050405020304" pitchFamily="18" charset="0"/>
              </a:rPr>
              <a:t>long</a:t>
            </a:r>
            <a:r>
              <a:rPr lang="en-US" altLang="id-ID" sz="2800" smtClean="0">
                <a:latin typeface="Times New Roman" panose="02020603050405020304" pitchFamily="18" charset="0"/>
              </a:rPr>
              <a:t> (beli) dalam kontrak. Sedangkan posisi </a:t>
            </a:r>
            <a:r>
              <a:rPr lang="en-US" altLang="id-ID" sz="2800" i="1" smtClean="0">
                <a:latin typeface="Times New Roman" panose="02020603050405020304" pitchFamily="18" charset="0"/>
              </a:rPr>
              <a:t>short</a:t>
            </a:r>
            <a:r>
              <a:rPr lang="en-US" altLang="id-ID" sz="2800" smtClean="0">
                <a:latin typeface="Times New Roman" panose="02020603050405020304" pitchFamily="18" charset="0"/>
              </a:rPr>
              <a:t> (jual) menunjukkan kewajiban untuk menjual mata uang asing di masa mendatang.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1476375" y="1196975"/>
            <a:ext cx="7488238" cy="5256213"/>
          </a:xfrm>
        </p:spPr>
        <p:txBody>
          <a:bodyPr/>
          <a:lstStyle/>
          <a:p>
            <a:pPr marL="363538" indent="-363538" algn="just" eaLnBrk="1" hangingPunct="1">
              <a:spcBef>
                <a:spcPct val="50000"/>
              </a:spcBef>
              <a:buFont typeface="Arial Unicode MS" panose="020B0604020202020204" pitchFamily="34" charset="-128"/>
              <a:buChar char="◙"/>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Spot Rate</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adalah Pasar Valas dimana dilakukan transaksi pembelian dan penjualan Valuta Asing untuk penyerahan dalam jangka waktu dua hari.</a:t>
            </a:r>
          </a:p>
          <a:p>
            <a:pPr marL="363538" indent="-363538" algn="just" eaLnBrk="1" hangingPunct="1">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Char char="◙"/>
            </a:pPr>
            <a:endParaRPr lang="en-US" altLang="id-ID" sz="6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Kurs Beli =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Buying Rate</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atau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Bid Rate</a:t>
            </a:r>
          </a:p>
          <a:p>
            <a:pPr marL="363538" indent="-363538" algn="just" eaLnBrk="1" hangingPunct="1">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Kurs Jual =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Selling Rate</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atau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Ask Rate</a:t>
            </a:r>
          </a:p>
          <a:p>
            <a:pPr marL="363538" indent="-363538" algn="just" eaLnBrk="1" hangingPunct="1">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Kurs Tengah = (Kurs Jual + Kurs Beli ) / 2</a:t>
            </a:r>
          </a:p>
          <a:p>
            <a:pPr marL="363538" indent="-363538" algn="just" eaLnBrk="1" hangingPunct="1">
              <a:spcBef>
                <a:spcPct val="50000"/>
              </a:spcBef>
              <a:buFont typeface="Arial Unicode MS" panose="020B0604020202020204" pitchFamily="34" charset="-128"/>
              <a:buChar char="◙"/>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2771"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S P O T    R A T E</a:t>
            </a:r>
          </a:p>
        </p:txBody>
      </p:sp>
      <p:graphicFrame>
        <p:nvGraphicFramePr>
          <p:cNvPr id="32772" name="Object 318"/>
          <p:cNvGraphicFramePr>
            <a:graphicFrameLocks noChangeAspect="1"/>
          </p:cNvGraphicFramePr>
          <p:nvPr/>
        </p:nvGraphicFramePr>
        <p:xfrm>
          <a:off x="2051050" y="2420938"/>
          <a:ext cx="6840538" cy="2246312"/>
        </p:xfrm>
        <a:graphic>
          <a:graphicData uri="http://schemas.openxmlformats.org/presentationml/2006/ole">
            <mc:AlternateContent xmlns:mc="http://schemas.openxmlformats.org/markup-compatibility/2006">
              <mc:Choice xmlns:v="urn:schemas-microsoft-com:vml" Requires="v">
                <p:oleObj spid="_x0000_s32773" name="Worksheet" r:id="rId3" imgW="3688230" imgH="1211462" progId="Excel.Sheet.8">
                  <p:embed/>
                </p:oleObj>
              </mc:Choice>
              <mc:Fallback>
                <p:oleObj name="Worksheet" r:id="rId3" imgW="3688230" imgH="1211462" progId="Excel.Sheet.8">
                  <p:embed/>
                  <p:pic>
                    <p:nvPicPr>
                      <p:cNvPr id="0" name="Object 3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2420938"/>
                        <a:ext cx="6840538" cy="22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subTitle" idx="1"/>
          </p:nvPr>
        </p:nvSpPr>
        <p:spPr>
          <a:xfrm>
            <a:off x="1476375" y="1196975"/>
            <a:ext cx="7488238" cy="5256213"/>
          </a:xfrm>
        </p:spPr>
        <p:txBody>
          <a:bodyPr/>
          <a:lstStyle/>
          <a:p>
            <a:pPr marL="363538" indent="-363538" algn="just" eaLnBrk="1" hangingPunct="1">
              <a:spcBef>
                <a:spcPct val="5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Spot Cross Rate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atau Kurs Silang dihitung atas dasar Kurs Tengah yang berlaku, </a:t>
            </a:r>
          </a:p>
          <a:p>
            <a:pPr marL="363538" indent="-363538" algn="just" eaLnBrk="1" hangingPunct="1">
              <a:spcBef>
                <a:spcPct val="50000"/>
              </a:spcBef>
              <a:buFont typeface="Arial Unicode MS" panose="020B0604020202020204" pitchFamily="34" charset="-128"/>
              <a:buNone/>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None/>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None/>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None/>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None/>
            </a:pPr>
            <a:endParaRPr lang="en-US" altLang="id-ID" sz="600" b="1"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spcBef>
                <a:spcPct val="5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Spot Cross Rate JPY/USD</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363538" indent="-363538" algn="just" eaLnBrk="1" hangingPunct="1">
              <a:spcBef>
                <a:spcPct val="2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JPY/Rp. X Rp./USD =</a:t>
            </a:r>
          </a:p>
          <a:p>
            <a:pPr marL="363538" indent="-363538" algn="just" eaLnBrk="1" hangingPunct="1">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JPY 1 / 83,02 x Rp.9.154 / USD 1</a:t>
            </a:r>
          </a:p>
          <a:p>
            <a:pPr marL="363538" indent="-363538" algn="just" eaLnBrk="1" hangingPunct="1">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JPY 110, 26 / USD</a:t>
            </a:r>
          </a:p>
        </p:txBody>
      </p:sp>
      <p:sp>
        <p:nvSpPr>
          <p:cNvPr id="3379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S P O T   R A T E</a:t>
            </a:r>
          </a:p>
        </p:txBody>
      </p:sp>
      <p:graphicFrame>
        <p:nvGraphicFramePr>
          <p:cNvPr id="33796" name="Object 4"/>
          <p:cNvGraphicFramePr>
            <a:graphicFrameLocks noChangeAspect="1"/>
          </p:cNvGraphicFramePr>
          <p:nvPr/>
        </p:nvGraphicFramePr>
        <p:xfrm>
          <a:off x="2051050" y="2060575"/>
          <a:ext cx="6840538" cy="2246313"/>
        </p:xfrm>
        <a:graphic>
          <a:graphicData uri="http://schemas.openxmlformats.org/presentationml/2006/ole">
            <mc:AlternateContent xmlns:mc="http://schemas.openxmlformats.org/markup-compatibility/2006">
              <mc:Choice xmlns:v="urn:schemas-microsoft-com:vml" Requires="v">
                <p:oleObj spid="_x0000_s33797" name="Worksheet" r:id="rId3" imgW="3688230" imgH="1211462" progId="Excel.Sheet.8">
                  <p:embed/>
                </p:oleObj>
              </mc:Choice>
              <mc:Fallback>
                <p:oleObj name="Worksheet" r:id="rId3" imgW="3688230" imgH="1211462"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2060575"/>
                        <a:ext cx="6840538"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85000"/>
              </a:lnSpc>
              <a:spcBef>
                <a:spcPct val="50000"/>
              </a:spcBef>
              <a:buFont typeface="Arial Unicode MS" panose="020B0604020202020204" pitchFamily="34" charset="-128"/>
              <a:buChar char="◙"/>
            </a:pP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Forward Market</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adalah Bursa Valas dimana dilakukan transaksi penjualan dan pembelian valas dgn Kurs Forward.</a:t>
            </a:r>
          </a:p>
          <a:p>
            <a:pPr marL="363538" indent="-363538" algn="just" eaLnBrk="1" hangingPunct="1">
              <a:lnSpc>
                <a:spcPct val="85000"/>
              </a:lnSpc>
              <a:spcBef>
                <a:spcPct val="50000"/>
              </a:spcBef>
              <a:buFont typeface="Arial Unicode MS" panose="020B0604020202020204" pitchFamily="34" charset="-128"/>
              <a:buChar char="◙"/>
            </a:pP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Kurs Forward</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adalah Kurs yang ditetapkan sekarang atau pada saat ini tetapi diberlakukan untuk waktu yang akan datang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Future period)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antara lebih dari 2 x 24 jam sampai dengan 12 bulan.</a:t>
            </a:r>
          </a:p>
          <a:p>
            <a:pPr marL="363538" indent="-363538" algn="just" eaLnBrk="1" hangingPunct="1">
              <a:lnSpc>
                <a:spcPct val="85000"/>
              </a:lnSpc>
              <a:spcBef>
                <a:spcPct val="50000"/>
              </a:spcBef>
              <a:buFont typeface="Arial Unicode MS" panose="020B0604020202020204" pitchFamily="34" charset="-128"/>
              <a:buChar char="◙"/>
            </a:pPr>
            <a:r>
              <a:rPr lang="en-US" altLang="id-ID" sz="2200" b="1" smtClean="0">
                <a:latin typeface="Arial Unicode MS" panose="020B0604020202020204" pitchFamily="34" charset="-128"/>
                <a:ea typeface="Arial Unicode MS" panose="020B0604020202020204" pitchFamily="34" charset="-128"/>
                <a:cs typeface="Arial Unicode MS" panose="020B0604020202020204" pitchFamily="34" charset="-128"/>
              </a:rPr>
              <a:t>Forward Market untuk Hedging</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814388" lvl="1" indent="-271463" algn="just" eaLnBrk="1" hangingPunct="1">
              <a:lnSpc>
                <a:spcPct val="85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PT ABC memerlukan dana untuk membayar Kontrak pembelian bahan baku dari USA senilai USD 1.000.000,- jangka waktu = 120 hari, Spot Rate = Rp. 9.200/USD.</a:t>
            </a:r>
          </a:p>
          <a:p>
            <a:pPr marL="814388" lvl="1" indent="-271463" algn="just" eaLnBrk="1" hangingPunct="1">
              <a:lnSpc>
                <a:spcPct val="85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Karena fluktuasi Kurs USD tak menentu, maka PT ABC melakukan Forward Contrac dengan Bank untuk waktu 120 hari dengan harga Rp. 9.300/USD.</a:t>
            </a:r>
          </a:p>
          <a:p>
            <a:pPr marL="814388" lvl="1" indent="-271463" algn="just" eaLnBrk="1" hangingPunct="1">
              <a:lnSpc>
                <a:spcPct val="85000"/>
              </a:lnSpc>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Berapa pembayaran yang dilakukan pada saat jatuh tempo forward contrac ?</a:t>
            </a:r>
          </a:p>
          <a:p>
            <a:pPr marL="814388" lvl="1" indent="-271463" algn="just" eaLnBrk="1" hangingPunct="1">
              <a:lnSpc>
                <a:spcPct val="80000"/>
              </a:lnSpc>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Berapa Forward Premium</a:t>
            </a:r>
          </a:p>
          <a:p>
            <a:pPr marL="363538" indent="-363538" algn="just" eaLnBrk="1" hangingPunct="1">
              <a:lnSpc>
                <a:spcPct val="80000"/>
              </a:lnSpc>
              <a:spcBef>
                <a:spcPct val="50000"/>
              </a:spcBef>
              <a:buFont typeface="Arial Unicode MS" panose="020B0604020202020204" pitchFamily="34" charset="-128"/>
              <a:buChar char="◙"/>
            </a:pP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4819"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90000"/>
              </a:lnSpc>
              <a:spcBef>
                <a:spcPct val="50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JAWABAN</a:t>
            </a:r>
          </a:p>
          <a:p>
            <a:pPr marL="363538" indent="-363538" algn="just" eaLnBrk="1" hangingPunct="1">
              <a:lnSpc>
                <a:spcPct val="90000"/>
              </a:lnSpc>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Pembayaran pada saat jatuh tempo</a:t>
            </a:r>
          </a:p>
          <a:p>
            <a:pPr marL="363538" indent="-363538" algn="just" eaLnBrk="1" hangingPunct="1">
              <a:lnSpc>
                <a:spcPct val="9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USD 1.000.000 x Rp. 9.300,- =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Rp. 9.300.000.000,-</a:t>
            </a:r>
          </a:p>
          <a:p>
            <a:pPr marL="363538" indent="-363538" algn="just" eaLnBrk="1" hangingPunct="1">
              <a:lnSpc>
                <a:spcPct val="90000"/>
              </a:lnSpc>
              <a:spcBef>
                <a:spcPct val="50000"/>
              </a:spcBef>
              <a:buFont typeface="Arial Unicode MS" panose="020B0604020202020204" pitchFamily="34" charset="-128"/>
              <a:buChar char="◙"/>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Forward Premium / Discount</a:t>
            </a:r>
          </a:p>
          <a:p>
            <a:pPr marL="363538" indent="-363538" algn="just" eaLnBrk="1" hangingPunct="1">
              <a:lnSpc>
                <a:spcPct val="9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FR – SR        360 </a:t>
            </a:r>
          </a:p>
          <a:p>
            <a:pPr marL="363538" indent="-363538" algn="just" eaLnBrk="1" hangingPunct="1">
              <a:lnSpc>
                <a:spcPct val="90000"/>
              </a:lnSpc>
              <a:spcBef>
                <a:spcPct val="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X           X 100%  =</a:t>
            </a:r>
          </a:p>
          <a:p>
            <a:pPr marL="363538" indent="-363538" algn="just" eaLnBrk="1" hangingPunct="1">
              <a:lnSpc>
                <a:spcPct val="90000"/>
              </a:lnSpc>
              <a:spcBef>
                <a:spcPct val="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SR              n</a:t>
            </a:r>
          </a:p>
          <a:p>
            <a:pPr marL="363538" indent="-363538" algn="just" eaLnBrk="1" hangingPunct="1">
              <a:lnSpc>
                <a:spcPct val="9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9.300  -  9.200       360 </a:t>
            </a:r>
          </a:p>
          <a:p>
            <a:pPr marL="363538" indent="-363538" algn="just" eaLnBrk="1" hangingPunct="1">
              <a:lnSpc>
                <a:spcPct val="90000"/>
              </a:lnSpc>
              <a:spcBef>
                <a:spcPct val="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X           X 100%  =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3,26%</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utk 120 hari</a:t>
            </a:r>
          </a:p>
          <a:p>
            <a:pPr marL="363538" indent="-363538" algn="just" eaLnBrk="1" hangingPunct="1">
              <a:lnSpc>
                <a:spcPct val="90000"/>
              </a:lnSpc>
              <a:spcBef>
                <a:spcPct val="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9.200             120</a:t>
            </a:r>
          </a:p>
          <a:p>
            <a:pPr marL="363538" indent="-363538" algn="just" eaLnBrk="1" hangingPunct="1">
              <a:lnSpc>
                <a:spcPct val="105000"/>
              </a:lnSpc>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Bila FR &gt; SR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Valas yang di forward contrac-kan mengalami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APPRESIASI 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Forward Premium.</a:t>
            </a: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lnSpc>
                <a:spcPct val="90000"/>
              </a:lnSpc>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Bila FR &lt; SR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 Valas yang di forward contrac-kan mengalami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DEPRESIASI 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sym typeface="Wingdings" panose="05000000000000000000" pitchFamily="2" charset="2"/>
              </a:rPr>
              <a:t>Forward Discount.</a:t>
            </a: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3538" indent="-363538" algn="just" eaLnBrk="1" hangingPunct="1">
              <a:lnSpc>
                <a:spcPct val="90000"/>
              </a:lnSpc>
              <a:spcBef>
                <a:spcPct val="50000"/>
              </a:spcBef>
              <a:buFont typeface="Arial Unicode MS" panose="020B0604020202020204" pitchFamily="34" charset="-128"/>
              <a:buChar char="◙"/>
            </a:pP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5843"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
        <p:nvSpPr>
          <p:cNvPr id="35844" name="Line 4"/>
          <p:cNvSpPr>
            <a:spLocks noChangeShapeType="1"/>
          </p:cNvSpPr>
          <p:nvPr/>
        </p:nvSpPr>
        <p:spPr bwMode="auto">
          <a:xfrm>
            <a:off x="1908175" y="3357563"/>
            <a:ext cx="10080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5845" name="Line 5"/>
          <p:cNvSpPr>
            <a:spLocks noChangeShapeType="1"/>
          </p:cNvSpPr>
          <p:nvPr/>
        </p:nvSpPr>
        <p:spPr bwMode="auto">
          <a:xfrm>
            <a:off x="3419475" y="3357563"/>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5846" name="Line 6"/>
          <p:cNvSpPr>
            <a:spLocks noChangeShapeType="1"/>
          </p:cNvSpPr>
          <p:nvPr/>
        </p:nvSpPr>
        <p:spPr bwMode="auto">
          <a:xfrm>
            <a:off x="1979613" y="4365625"/>
            <a:ext cx="1655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5847" name="Line 7"/>
          <p:cNvSpPr>
            <a:spLocks noChangeShapeType="1"/>
          </p:cNvSpPr>
          <p:nvPr/>
        </p:nvSpPr>
        <p:spPr bwMode="auto">
          <a:xfrm>
            <a:off x="3995738" y="4365625"/>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105000"/>
              </a:lnSpc>
              <a:spcBef>
                <a:spcPct val="25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FORMULA MENGHITUNG FORWARD POINT UNTUK MENENTUKAN FORWARD PRICING</a:t>
            </a:r>
          </a:p>
          <a:p>
            <a:pPr marL="363538" indent="-363538" algn="just" eaLnBrk="1" hangingPunct="1">
              <a:spcBef>
                <a:spcPct val="50000"/>
              </a:spcBef>
              <a:buFont typeface="Arial Unicode MS" panose="020B0604020202020204" pitchFamily="34" charset="-128"/>
              <a:buChar char="◙"/>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FORMULA  I</a:t>
            </a:r>
          </a:p>
          <a:p>
            <a:pPr marL="814388" lvl="1" indent="-271463" algn="just" eaLnBrk="1" hangingPunct="1">
              <a:spcBef>
                <a:spcPct val="50000"/>
              </a:spcBef>
              <a:buFont typeface="Arial Unicode MS" panose="020B0604020202020204" pitchFamily="34" charset="-128"/>
              <a:buChar char="◙"/>
            </a:pPr>
            <a:r>
              <a:rPr lang="en-US" altLang="id-ID" b="1" smtClean="0">
                <a:latin typeface="Arial Unicode MS" panose="020B0604020202020204" pitchFamily="34" charset="-128"/>
                <a:ea typeface="Arial Unicode MS" panose="020B0604020202020204" pitchFamily="34" charset="-128"/>
                <a:cs typeface="Arial Unicode MS" panose="020B0604020202020204" pitchFamily="34" charset="-128"/>
              </a:rPr>
              <a:t>  Forward Point</a:t>
            </a:r>
          </a:p>
          <a:p>
            <a:pPr marL="363538" indent="-363538" algn="just" eaLnBrk="1" hangingPunct="1">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B – A )  x   ( SR x T ) </a:t>
            </a:r>
          </a:p>
          <a:p>
            <a:pPr marL="363538" indent="-363538" algn="just" eaLnBrk="1" hangingPunct="1">
              <a:spcBef>
                <a:spcPct val="5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A x T ) +  ( 100 x DB)</a:t>
            </a:r>
          </a:p>
          <a:p>
            <a:pPr marL="814388" lvl="1" indent="-271463" algn="just" eaLnBrk="1" hangingPunct="1">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     = Base Currency Interest Rate = USD</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     = Counter Currency Interest Rate = SGD</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SR  = Spot Rate</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T     = Time in Days  </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DB  = Day Basis for The Year = 360 hari</a:t>
            </a:r>
          </a:p>
          <a:p>
            <a:pPr marL="814388" lvl="1" indent="-271463" algn="just" eaLnBrk="1" hangingPunct="1">
              <a:spcBef>
                <a:spcPct val="5000"/>
              </a:spcBef>
              <a:buFont typeface="Arial Unicode MS" panose="020B0604020202020204" pitchFamily="34" charset="-128"/>
              <a:buNone/>
            </a:pP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814388" lvl="1" indent="-271463" algn="just" eaLnBrk="1" hangingPunct="1">
              <a:spcBef>
                <a:spcPct val="5000"/>
              </a:spcBef>
              <a:buFont typeface="Arial Unicode MS" panose="020B0604020202020204" pitchFamily="34" charset="-128"/>
              <a:buChar char="◙"/>
            </a:pPr>
            <a:endPar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6867"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
        <p:nvSpPr>
          <p:cNvPr id="36868" name="Line 4"/>
          <p:cNvSpPr>
            <a:spLocks noChangeShapeType="1"/>
          </p:cNvSpPr>
          <p:nvPr/>
        </p:nvSpPr>
        <p:spPr bwMode="auto">
          <a:xfrm>
            <a:off x="2484438" y="3644900"/>
            <a:ext cx="1008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6869" name="Line 5"/>
          <p:cNvSpPr>
            <a:spLocks noChangeShapeType="1"/>
          </p:cNvSpPr>
          <p:nvPr/>
        </p:nvSpPr>
        <p:spPr bwMode="auto">
          <a:xfrm>
            <a:off x="3995738" y="3644900"/>
            <a:ext cx="15128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subTitle" idx="1"/>
          </p:nvPr>
        </p:nvSpPr>
        <p:spPr>
          <a:xfrm>
            <a:off x="1476375" y="1196975"/>
            <a:ext cx="7488238" cy="5256213"/>
          </a:xfrm>
        </p:spPr>
        <p:txBody>
          <a:bodyPr/>
          <a:lstStyle/>
          <a:p>
            <a:pPr marL="363538" indent="-363538" algn="just" eaLnBrk="1" hangingPunct="1">
              <a:spcBef>
                <a:spcPct val="50000"/>
              </a:spcBef>
              <a:buFont typeface="Arial Unicode MS" panose="020B0604020202020204" pitchFamily="34" charset="-128"/>
              <a:buNone/>
            </a:pPr>
            <a:r>
              <a:rPr lang="en-US" altLang="id-ID" b="1" u="sng" smtClean="0">
                <a:latin typeface="Arial Unicode MS" panose="020B0604020202020204" pitchFamily="34" charset="-128"/>
                <a:ea typeface="Arial Unicode MS" panose="020B0604020202020204" pitchFamily="34" charset="-128"/>
                <a:cs typeface="Arial Unicode MS" panose="020B0604020202020204" pitchFamily="34" charset="-128"/>
              </a:rPr>
              <a:t>Contoh:</a:t>
            </a:r>
          </a:p>
          <a:p>
            <a:pPr marL="363538" indent="-363538" algn="just" eaLnBrk="1" hangingPunct="1">
              <a:lnSpc>
                <a:spcPct val="90000"/>
              </a:lnSpc>
              <a:spcBef>
                <a:spcPct val="1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Bunga Deposito 3 bulan = USD = 5,5% dan SGD = 3,5%, Kurs Tengah SR = 1,5350/USD</a:t>
            </a:r>
          </a:p>
          <a:p>
            <a:pPr marL="363538" indent="-363538" algn="just" eaLnBrk="1" hangingPunct="1">
              <a:lnSpc>
                <a:spcPct val="90000"/>
              </a:lnSpc>
              <a:spcBef>
                <a:spcPct val="1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Forward Point</a:t>
            </a:r>
            <a:r>
              <a:rPr lang="en-US" altLang="id-ID" b="1"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363538" indent="-363538" algn="just" eaLnBrk="1" hangingPunct="1">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( 3,5 – 5,5 )  x  (1.5350 x 90 ) </a:t>
            </a:r>
          </a:p>
          <a:p>
            <a:pPr marL="363538" indent="-363538" algn="just" eaLnBrk="1" hangingPunct="1">
              <a:spcBef>
                <a:spcPct val="5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( 5,5 x 90 ) +  ( 100 x 3600 )</a:t>
            </a:r>
          </a:p>
          <a:p>
            <a:pPr marL="363538" indent="-363538" algn="just" eaLnBrk="1" hangingPunct="1">
              <a:spcBef>
                <a:spcPct val="5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- 2   x 1.5390 x 90 </a:t>
            </a:r>
          </a:p>
          <a:p>
            <a:pPr marL="363538" indent="-363538" algn="just" eaLnBrk="1" hangingPunct="1">
              <a:spcBef>
                <a:spcPct val="5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495 + 36000</a:t>
            </a:r>
          </a:p>
          <a:p>
            <a:pPr marL="363538" indent="-363538" algn="just" eaLnBrk="1" hangingPunct="1">
              <a:spcBef>
                <a:spcPct val="55000"/>
              </a:spcBef>
              <a:buFont typeface="Arial Unicode MS" panose="020B0604020202020204" pitchFamily="34" charset="-128"/>
              <a:buNone/>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- 0,007571  = </a:t>
            </a: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- 76 point</a:t>
            </a:r>
          </a:p>
          <a:p>
            <a:pPr marL="363538" indent="-363538" algn="just" eaLnBrk="1" hangingPunct="1">
              <a:spcBef>
                <a:spcPct val="35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FR USD = 1,5350 – 0,0076 = SGD 1,5274/USD </a:t>
            </a:r>
            <a:endPar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7891"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
        <p:nvSpPr>
          <p:cNvPr id="37892" name="Line 4"/>
          <p:cNvSpPr>
            <a:spLocks noChangeShapeType="1"/>
          </p:cNvSpPr>
          <p:nvPr/>
        </p:nvSpPr>
        <p:spPr bwMode="auto">
          <a:xfrm>
            <a:off x="2484438" y="3573463"/>
            <a:ext cx="1366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7893" name="Line 5"/>
          <p:cNvSpPr>
            <a:spLocks noChangeShapeType="1"/>
          </p:cNvSpPr>
          <p:nvPr/>
        </p:nvSpPr>
        <p:spPr bwMode="auto">
          <a:xfrm>
            <a:off x="4427538" y="3573463"/>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7894" name="Line 6"/>
          <p:cNvSpPr>
            <a:spLocks noChangeShapeType="1"/>
          </p:cNvSpPr>
          <p:nvPr/>
        </p:nvSpPr>
        <p:spPr bwMode="auto">
          <a:xfrm>
            <a:off x="2484438" y="4724400"/>
            <a:ext cx="2374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90000"/>
              </a:lnSpc>
              <a:spcBef>
                <a:spcPct val="50000"/>
              </a:spcBef>
              <a:buFont typeface="Arial Unicode MS" panose="020B0604020202020204" pitchFamily="34" charset="-128"/>
              <a:buChar char="◙"/>
            </a:pPr>
            <a:r>
              <a:rPr lang="en-US" altLang="id-ID" sz="1800" b="1" smtClean="0">
                <a:latin typeface="Arial Unicode MS" panose="020B0604020202020204" pitchFamily="34" charset="-128"/>
                <a:ea typeface="Arial Unicode MS" panose="020B0604020202020204" pitchFamily="34" charset="-128"/>
                <a:cs typeface="Arial Unicode MS" panose="020B0604020202020204" pitchFamily="34" charset="-128"/>
              </a:rPr>
              <a:t>FORMULA  II</a:t>
            </a:r>
          </a:p>
          <a:p>
            <a:pPr marL="814388" lvl="1" indent="-271463" algn="just" eaLnBrk="1" hangingPunct="1">
              <a:lnSpc>
                <a:spcPct val="90000"/>
              </a:lnSpc>
              <a:spcBef>
                <a:spcPct val="50000"/>
              </a:spcBef>
              <a:buFont typeface="Arial Unicode MS" panose="020B0604020202020204" pitchFamily="34" charset="-128"/>
              <a:buChar char="◙"/>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  Forward Point</a:t>
            </a:r>
          </a:p>
          <a:p>
            <a:pPr marL="363538" indent="-363538" algn="just" eaLnBrk="1" hangingPunct="1">
              <a:lnSpc>
                <a:spcPct val="90000"/>
              </a:lnSpc>
              <a:spcBef>
                <a:spcPct val="50000"/>
              </a:spcBef>
              <a:buFont typeface="Arial Unicode MS" panose="020B0604020202020204" pitchFamily="34" charset="-128"/>
              <a:buNone/>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SR   x   ( B – A ) x T </a:t>
            </a:r>
          </a:p>
          <a:p>
            <a:pPr marL="363538" indent="-363538" algn="just" eaLnBrk="1" hangingPunct="1">
              <a:lnSpc>
                <a:spcPct val="90000"/>
              </a:lnSpc>
              <a:spcBef>
                <a:spcPct val="5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100 x DB</a:t>
            </a:r>
          </a:p>
          <a:p>
            <a:pPr marL="363538" indent="-363538" algn="just" eaLnBrk="1" hangingPunct="1">
              <a:lnSpc>
                <a:spcPct val="90000"/>
              </a:lnSpc>
              <a:spcBef>
                <a:spcPct val="50000"/>
              </a:spcBef>
              <a:buFont typeface="Arial Unicode MS" panose="020B0604020202020204" pitchFamily="34" charset="-128"/>
              <a:buNone/>
            </a:pPr>
            <a:r>
              <a:rPr lang="en-US" altLang="id-ID" sz="2800" b="1" u="sng" smtClean="0">
                <a:latin typeface="Arial Unicode MS" panose="020B0604020202020204" pitchFamily="34" charset="-128"/>
                <a:ea typeface="Arial Unicode MS" panose="020B0604020202020204" pitchFamily="34" charset="-128"/>
                <a:cs typeface="Arial Unicode MS" panose="020B0604020202020204" pitchFamily="34" charset="-128"/>
              </a:rPr>
              <a:t>Contoh:</a:t>
            </a:r>
          </a:p>
          <a:p>
            <a:pPr marL="363538" indent="-363538" algn="just" eaLnBrk="1" hangingPunct="1">
              <a:lnSpc>
                <a:spcPct val="90000"/>
              </a:lnSpc>
              <a:spcBef>
                <a:spcPct val="10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Bunga Deposito 3 bulan = USD = 5,5% dan SGD = 3,5%, </a:t>
            </a:r>
          </a:p>
          <a:p>
            <a:pPr marL="363538" indent="-363538" algn="just" eaLnBrk="1" hangingPunct="1">
              <a:lnSpc>
                <a:spcPct val="95000"/>
              </a:lnSpc>
              <a:spcBef>
                <a:spcPct val="25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Kurs Tengah SR = 1,5350/USD</a:t>
            </a:r>
          </a:p>
          <a:p>
            <a:pPr marL="363538" indent="-363538" algn="just" eaLnBrk="1" hangingPunct="1">
              <a:lnSpc>
                <a:spcPct val="90000"/>
              </a:lnSpc>
              <a:spcBef>
                <a:spcPct val="10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Forward Point</a:t>
            </a:r>
            <a:r>
              <a:rPr lang="en-US" altLang="id-ID" sz="2800" b="1"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363538" indent="-363538" algn="just" eaLnBrk="1" hangingPunct="1">
              <a:lnSpc>
                <a:spcPct val="90000"/>
              </a:lnSpc>
              <a:spcBef>
                <a:spcPct val="60000"/>
              </a:spcBef>
              <a:buFont typeface="Arial Unicode MS" panose="020B0604020202020204" pitchFamily="34" charset="-128"/>
              <a:buNone/>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( 1.530 x ( 3,5% - 5,5% ) x 90 </a:t>
            </a:r>
          </a:p>
          <a:p>
            <a:pPr marL="363538" indent="-363538" algn="just" eaLnBrk="1" hangingPunct="1">
              <a:lnSpc>
                <a:spcPct val="90000"/>
              </a:lnSpc>
              <a:spcBef>
                <a:spcPct val="5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36.000</a:t>
            </a:r>
          </a:p>
          <a:p>
            <a:pPr marL="363538" indent="-363538" algn="just" eaLnBrk="1" hangingPunct="1">
              <a:lnSpc>
                <a:spcPct val="90000"/>
              </a:lnSpc>
              <a:spcBef>
                <a:spcPct val="55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- 0,007675  =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- 77 point</a:t>
            </a:r>
          </a:p>
          <a:p>
            <a:pPr marL="363538" indent="-363538" algn="just" eaLnBrk="1" hangingPunct="1">
              <a:lnSpc>
                <a:spcPct val="90000"/>
              </a:lnSpc>
              <a:spcBef>
                <a:spcPct val="35000"/>
              </a:spcBef>
              <a:buFont typeface="Arial Unicode MS" panose="020B0604020202020204" pitchFamily="34" charset="-128"/>
              <a:buNone/>
            </a:pP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FR USD = 1,5350 – 0,0077 = SGD 1,5273/USD </a:t>
            </a:r>
            <a:endParaRPr lang="en-US" altLang="id-ID" sz="1800" b="1"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814388" lvl="1" indent="-271463" algn="just" eaLnBrk="1" hangingPunct="1">
              <a:lnSpc>
                <a:spcPct val="90000"/>
              </a:lnSpc>
              <a:spcBef>
                <a:spcPct val="5000"/>
              </a:spcBef>
              <a:buFont typeface="Arial Unicode MS" panose="020B0604020202020204" pitchFamily="34" charset="-128"/>
              <a:buNone/>
            </a:pPr>
            <a:endPar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814388" lvl="1" indent="-271463" algn="just" eaLnBrk="1" hangingPunct="1">
              <a:lnSpc>
                <a:spcPct val="90000"/>
              </a:lnSpc>
              <a:spcBef>
                <a:spcPct val="5000"/>
              </a:spcBef>
              <a:buFont typeface="Arial Unicode MS" panose="020B0604020202020204" pitchFamily="34" charset="-128"/>
              <a:buChar char="◙"/>
            </a:pPr>
            <a:endParaRPr lang="en-US" altLang="id-ID" sz="16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891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
        <p:nvSpPr>
          <p:cNvPr id="38916" name="Line 5"/>
          <p:cNvSpPr>
            <a:spLocks noChangeShapeType="1"/>
          </p:cNvSpPr>
          <p:nvPr/>
        </p:nvSpPr>
        <p:spPr bwMode="auto">
          <a:xfrm>
            <a:off x="2557463" y="2492375"/>
            <a:ext cx="215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8917" name="Line 6"/>
          <p:cNvSpPr>
            <a:spLocks noChangeShapeType="1"/>
          </p:cNvSpPr>
          <p:nvPr/>
        </p:nvSpPr>
        <p:spPr bwMode="auto">
          <a:xfrm>
            <a:off x="2339975" y="5157788"/>
            <a:ext cx="3311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80000"/>
              </a:lnSpc>
              <a:spcBef>
                <a:spcPct val="50000"/>
              </a:spcBef>
              <a:buFont typeface="Arial Unicode MS" panose="020B0604020202020204" pitchFamily="34" charset="-128"/>
              <a:buChar char="◙"/>
            </a:pPr>
            <a:r>
              <a:rPr lang="en-US" altLang="id-ID" sz="2200" b="1" smtClean="0">
                <a:latin typeface="Arial Unicode MS" panose="020B0604020202020204" pitchFamily="34" charset="-128"/>
                <a:ea typeface="Arial Unicode MS" panose="020B0604020202020204" pitchFamily="34" charset="-128"/>
                <a:cs typeface="Arial Unicode MS" panose="020B0604020202020204" pitchFamily="34" charset="-128"/>
              </a:rPr>
              <a:t>Forward Market untuk Spekulasi</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SR = Rp. 9.000,- /USD</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FR 90 hari = Rp. 9.100,- / USD</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(FSR) dengan Expected Probability sbb;</a:t>
            </a:r>
          </a:p>
        </p:txBody>
      </p:sp>
      <p:sp>
        <p:nvSpPr>
          <p:cNvPr id="39939"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graphicFrame>
        <p:nvGraphicFramePr>
          <p:cNvPr id="39940" name="Object 160"/>
          <p:cNvGraphicFramePr>
            <a:graphicFrameLocks noChangeAspect="1"/>
          </p:cNvGraphicFramePr>
          <p:nvPr/>
        </p:nvGraphicFramePr>
        <p:xfrm>
          <a:off x="2268538" y="2997200"/>
          <a:ext cx="6407150" cy="3168650"/>
        </p:xfrm>
        <a:graphic>
          <a:graphicData uri="http://schemas.openxmlformats.org/presentationml/2006/ole">
            <mc:AlternateContent xmlns:mc="http://schemas.openxmlformats.org/markup-compatibility/2006">
              <mc:Choice xmlns:v="urn:schemas-microsoft-com:vml" Requires="v">
                <p:oleObj spid="_x0000_s39941" name="Worksheet" r:id="rId3" imgW="2816532" imgH="1147398" progId="Excel.Sheet.8">
                  <p:embed/>
                </p:oleObj>
              </mc:Choice>
              <mc:Fallback>
                <p:oleObj name="Worksheet" r:id="rId3" imgW="2816532" imgH="1147398" progId="Excel.Sheet.8">
                  <p:embed/>
                  <p:pic>
                    <p:nvPicPr>
                      <p:cNvPr id="0" name="Object 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997200"/>
                        <a:ext cx="6407150"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subTitle" idx="1"/>
          </p:nvPr>
        </p:nvSpPr>
        <p:spPr>
          <a:xfrm>
            <a:off x="1476375" y="1196975"/>
            <a:ext cx="7488238" cy="5256213"/>
          </a:xfrm>
        </p:spPr>
        <p:txBody>
          <a:bodyPr/>
          <a:lstStyle/>
          <a:p>
            <a:pPr marL="363538" indent="-363538" algn="just" eaLnBrk="1" hangingPunct="1">
              <a:spcBef>
                <a:spcPct val="5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JAWABAN</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Berdasarkan data tersebut diatas, maka spekulator akan mengambil Forward Contract Beli (</a:t>
            </a:r>
            <a:r>
              <a:rPr lang="en-US" altLang="id-ID" sz="2500" i="1" smtClean="0">
                <a:latin typeface="Arial Unicode MS" panose="020B0604020202020204" pitchFamily="34" charset="-128"/>
                <a:ea typeface="Arial Unicode MS" panose="020B0604020202020204" pitchFamily="34" charset="-128"/>
                <a:cs typeface="Arial Unicode MS" panose="020B0604020202020204" pitchFamily="34" charset="-128"/>
              </a:rPr>
              <a:t>Take a Long Position </a:t>
            </a: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 yaitu Kontrak Beli dengan harga Rp.9.100 / USD</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Jika FSR &gt; FR, misalnya sesuai perkiraan, maka akan ada laba sebesar Rp. 35 / USD (Beli Rp. 9.100/USD dan Jual Rp. 9.135/USD)</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Jika FSR &lt; FR, misalnya sebesar Rp. 9.050 / USD, maka akan menderita rugi sebesar Rp. 50 / USD (Beli Rp. 9.100/USD dan Jual Rp. 9.050/USD)</a:t>
            </a:r>
          </a:p>
        </p:txBody>
      </p:sp>
      <p:sp>
        <p:nvSpPr>
          <p:cNvPr id="40963"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subTitle" idx="1"/>
          </p:nvPr>
        </p:nvSpPr>
        <p:spPr>
          <a:xfrm>
            <a:off x="1476375" y="1196975"/>
            <a:ext cx="7488238" cy="5256213"/>
          </a:xfrm>
        </p:spPr>
        <p:txBody>
          <a:bodyPr/>
          <a:lstStyle/>
          <a:p>
            <a:pPr marL="363538" indent="-363538" algn="just" eaLnBrk="1" hangingPunct="1">
              <a:lnSpc>
                <a:spcPct val="80000"/>
              </a:lnSpc>
              <a:spcBef>
                <a:spcPct val="50000"/>
              </a:spcBef>
              <a:buFont typeface="Arial Unicode MS" panose="020B0604020202020204" pitchFamily="34" charset="-128"/>
              <a:buChar char="◙"/>
            </a:pPr>
            <a:r>
              <a:rPr lang="en-US" altLang="id-ID" sz="2200" b="1" smtClean="0">
                <a:latin typeface="Arial Unicode MS" panose="020B0604020202020204" pitchFamily="34" charset="-128"/>
                <a:ea typeface="Arial Unicode MS" panose="020B0604020202020204" pitchFamily="34" charset="-128"/>
                <a:cs typeface="Arial Unicode MS" panose="020B0604020202020204" pitchFamily="34" charset="-128"/>
              </a:rPr>
              <a:t>Forward Market untuk Spekulasi</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Apabila diperkirakan FSR &lt; FR, maka sebaiknya diambil </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Short Position (Kontrak Jual),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contoh sbb</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SR = Rp. 9.000,- /USD</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FR 90 hari = Rp. 9.100,- / USD</a:t>
            </a:r>
          </a:p>
          <a:p>
            <a:pPr marL="814388" lvl="1" indent="-271463" algn="just" eaLnBrk="1" hangingPunct="1">
              <a:lnSpc>
                <a:spcPct val="8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(FSR) dengan Expected Probability sbb;</a:t>
            </a:r>
          </a:p>
        </p:txBody>
      </p:sp>
      <p:sp>
        <p:nvSpPr>
          <p:cNvPr id="41987"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graphicFrame>
        <p:nvGraphicFramePr>
          <p:cNvPr id="41988" name="Object 5"/>
          <p:cNvGraphicFramePr>
            <a:graphicFrameLocks noChangeAspect="1"/>
          </p:cNvGraphicFramePr>
          <p:nvPr/>
        </p:nvGraphicFramePr>
        <p:xfrm>
          <a:off x="2195513" y="3644900"/>
          <a:ext cx="6480175" cy="2465388"/>
        </p:xfrm>
        <a:graphic>
          <a:graphicData uri="http://schemas.openxmlformats.org/presentationml/2006/ole">
            <mc:AlternateContent xmlns:mc="http://schemas.openxmlformats.org/markup-compatibility/2006">
              <mc:Choice xmlns:v="urn:schemas-microsoft-com:vml" Requires="v">
                <p:oleObj spid="_x0000_s41989" name="Worksheet" r:id="rId3" imgW="2816532" imgH="1147398" progId="Excel.Sheet.8">
                  <p:embed/>
                </p:oleObj>
              </mc:Choice>
              <mc:Fallback>
                <p:oleObj name="Worksheet" r:id="rId3" imgW="2816532" imgH="1147398" progId="Excel.Shee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3644900"/>
                        <a:ext cx="6480175"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563562"/>
          </a:xfrm>
        </p:spPr>
        <p:txBody>
          <a:bodyPr/>
          <a:lstStyle/>
          <a:p>
            <a:pPr eaLnBrk="1" hangingPunct="1"/>
            <a:r>
              <a:rPr lang="en-US" altLang="id-ID" sz="4000" smtClean="0">
                <a:latin typeface="Times New Roman" panose="02020603050405020304" pitchFamily="18" charset="0"/>
              </a:rPr>
              <a:t>Kontrak Futures dan Foward</a:t>
            </a:r>
          </a:p>
        </p:txBody>
      </p:sp>
      <p:sp>
        <p:nvSpPr>
          <p:cNvPr id="6147" name="Rectangle 3"/>
          <p:cNvSpPr>
            <a:spLocks noGrp="1" noChangeArrowheads="1"/>
          </p:cNvSpPr>
          <p:nvPr>
            <p:ph type="body" idx="1"/>
          </p:nvPr>
        </p:nvSpPr>
        <p:spPr>
          <a:xfrm>
            <a:off x="457200" y="1066800"/>
            <a:ext cx="8229600" cy="5257800"/>
          </a:xfrm>
        </p:spPr>
        <p:txBody>
          <a:bodyPr/>
          <a:lstStyle/>
          <a:p>
            <a:pPr eaLnBrk="1" hangingPunct="1"/>
            <a:r>
              <a:rPr lang="en-US" altLang="id-ID" sz="2800" b="1" i="1" smtClean="0">
                <a:latin typeface="Times New Roman" panose="02020603050405020304" pitchFamily="18" charset="0"/>
              </a:rPr>
              <a:t>Currency Forward Contracts</a:t>
            </a:r>
            <a:r>
              <a:rPr lang="en-US" altLang="id-ID" sz="2800" smtClean="0">
                <a:latin typeface="Times New Roman" panose="02020603050405020304" pitchFamily="18" charset="0"/>
              </a:rPr>
              <a:t> adalah Perjanjian pribadi antara du aindividu yang dapat menandatangani kontrak apapun yang mereka setujui.</a:t>
            </a:r>
          </a:p>
          <a:p>
            <a:pPr eaLnBrk="1" hangingPunct="1"/>
            <a:r>
              <a:rPr lang="en-US" altLang="id-ID" sz="2800" smtClean="0">
                <a:latin typeface="Times New Roman" panose="02020603050405020304" pitchFamily="18" charset="0"/>
              </a:rPr>
              <a:t>Kedua pihak merundingkan kontrak di pasar antar bank yang memperdagangkan sejumlah valas pada tanggal dan harga di masa mendatang.</a:t>
            </a:r>
          </a:p>
          <a:p>
            <a:pPr eaLnBrk="1" hangingPunct="1"/>
            <a:r>
              <a:rPr lang="en-US" altLang="id-ID" sz="2800" smtClean="0">
                <a:latin typeface="Times New Roman" panose="02020603050405020304" pitchFamily="18" charset="0"/>
              </a:rPr>
              <a:t>Besarnya kontrak dan tanggal penyerahan dinegosiasikan dan kemudian dibuat.</a:t>
            </a:r>
          </a:p>
          <a:p>
            <a:pPr eaLnBrk="1" hangingPunct="1"/>
            <a:r>
              <a:rPr lang="en-US" altLang="id-ID" sz="2800" smtClean="0">
                <a:latin typeface="Times New Roman" panose="02020603050405020304" pitchFamily="18" charset="0"/>
              </a:rPr>
              <a:t>Karena tidak dilakukan di bursa, maka kedua belah pihak mempunyai resiko bahwa masing-masing pihak dapat saja bangkrut/macet pada saat perjanjian.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subTitle" idx="1"/>
          </p:nvPr>
        </p:nvSpPr>
        <p:spPr>
          <a:xfrm>
            <a:off x="1476375" y="1196975"/>
            <a:ext cx="7488238" cy="5256213"/>
          </a:xfrm>
        </p:spPr>
        <p:txBody>
          <a:bodyPr/>
          <a:lstStyle/>
          <a:p>
            <a:pPr marL="363538" indent="-363538" algn="just" eaLnBrk="1" hangingPunct="1">
              <a:spcBef>
                <a:spcPct val="50000"/>
              </a:spcBef>
              <a:buFont typeface="Arial Unicode MS" panose="020B0604020202020204" pitchFamily="34" charset="-128"/>
              <a:buNone/>
            </a:pPr>
            <a:r>
              <a:rPr lang="en-US" altLang="id-ID" sz="2400" b="1" smtClean="0">
                <a:latin typeface="Arial Unicode MS" panose="020B0604020202020204" pitchFamily="34" charset="-128"/>
                <a:ea typeface="Arial Unicode MS" panose="020B0604020202020204" pitchFamily="34" charset="-128"/>
                <a:cs typeface="Arial Unicode MS" panose="020B0604020202020204" pitchFamily="34" charset="-128"/>
              </a:rPr>
              <a:t>JAWABAN</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Berdasarkan data tersebut diatas, maka spekulator akan mengambil </a:t>
            </a:r>
            <a:r>
              <a:rPr lang="en-US" altLang="id-ID" sz="2500" i="1" smtClean="0">
                <a:latin typeface="Arial Unicode MS" panose="020B0604020202020204" pitchFamily="34" charset="-128"/>
                <a:ea typeface="Arial Unicode MS" panose="020B0604020202020204" pitchFamily="34" charset="-128"/>
                <a:cs typeface="Arial Unicode MS" panose="020B0604020202020204" pitchFamily="34" charset="-128"/>
              </a:rPr>
              <a:t>Forward Contract</a:t>
            </a: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 Jual (</a:t>
            </a:r>
            <a:r>
              <a:rPr lang="en-US" altLang="id-ID" sz="2500" i="1" smtClean="0">
                <a:latin typeface="Arial Unicode MS" panose="020B0604020202020204" pitchFamily="34" charset="-128"/>
                <a:ea typeface="Arial Unicode MS" panose="020B0604020202020204" pitchFamily="34" charset="-128"/>
                <a:cs typeface="Arial Unicode MS" panose="020B0604020202020204" pitchFamily="34" charset="-128"/>
              </a:rPr>
              <a:t>Short Position </a:t>
            </a: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 yaitu Kontrak Jual dengan harga Rp.9.100 / USD</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Jika FR &lt; FSR, misalnya sesuai perkiraan, maka akan ada laba sebesar Rp. 45 / USD (Jual Rp. 9.100/USD dan Beli Rp. 9.055/USD)</a:t>
            </a:r>
          </a:p>
          <a:p>
            <a:pPr marL="363538" indent="-363538" algn="just" eaLnBrk="1" hangingPunct="1">
              <a:spcBef>
                <a:spcPct val="50000"/>
              </a:spcBef>
              <a:buFont typeface="Arial Unicode MS" panose="020B0604020202020204" pitchFamily="34" charset="-128"/>
              <a:buChar char="◙"/>
            </a:pP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Jika FR &gt; FSR, misalnya sebesar Rp. 9.150 / USD, maka akan menderita rugi sebesar Rp. 50 / USD (Jual Rp. 9.100/USD dan Beli Rp. 9.100/USD)</a:t>
            </a:r>
          </a:p>
        </p:txBody>
      </p:sp>
      <p:sp>
        <p:nvSpPr>
          <p:cNvPr id="43011"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b="1">
                <a:latin typeface="President" pitchFamily="66" charset="0"/>
              </a:rPr>
              <a:t>FORWARD  RATE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subTitle" idx="1"/>
          </p:nvPr>
        </p:nvSpPr>
        <p:spPr>
          <a:xfrm>
            <a:off x="1476375" y="1125538"/>
            <a:ext cx="7488238" cy="5256212"/>
          </a:xfrm>
        </p:spPr>
        <p:txBody>
          <a:bodyPr/>
          <a:lstStyle/>
          <a:p>
            <a:pPr marL="363538" indent="-363538" algn="just" eaLnBrk="1" hangingPunct="1">
              <a:spcBef>
                <a:spcPct val="50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Pass Through adalah pengukuran respons perubahan harga barang impor dan barang eksport sebagai akibat perubahan Kurs Valas.</a:t>
            </a:r>
          </a:p>
          <a:p>
            <a:pPr marL="363538" indent="-363538" algn="just" eaLnBrk="1" hangingPunct="1">
              <a:spcBef>
                <a:spcPct val="15000"/>
              </a:spcBef>
              <a:buFont typeface="Arial Unicode MS" panose="020B0604020202020204" pitchFamily="34" charset="-128"/>
              <a:buChar char="◙"/>
            </a:pPr>
            <a:r>
              <a:rPr lang="en-US" altLang="id-ID" sz="2500" b="1" smtClean="0">
                <a:latin typeface="Arial Unicode MS" panose="020B0604020202020204" pitchFamily="34" charset="-128"/>
                <a:ea typeface="Arial Unicode MS" panose="020B0604020202020204" pitchFamily="34" charset="-128"/>
                <a:cs typeface="Arial Unicode MS" panose="020B0604020202020204" pitchFamily="34" charset="-128"/>
              </a:rPr>
              <a:t>CONTOH:</a:t>
            </a: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Mobil BMW dijual di USA dalam USD dan Euro yaitu   $ 35.000,- dan € 35.000,- </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Jika Euro ter-appresiasi 20%, maka harga Mobil BMW $ 35.000,- x € 1,2 = $ 42.000,-</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Kenyataannya harga BMW hanya $ 40.000,- maka pass through = 40.000 / 35.000 =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14,29%</a:t>
            </a:r>
          </a:p>
          <a:p>
            <a:pPr marL="814388" lvl="1" indent="-271463" algn="just" eaLnBrk="1" hangingPunct="1">
              <a:spcBef>
                <a:spcPct val="5000"/>
              </a:spcBef>
              <a:buFont typeface="Arial Unicode MS" panose="020B0604020202020204" pitchFamily="34" charset="-128"/>
              <a:buChar char="◙"/>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Berdasarkan data tsb. bahwa perubahan Kurs = 20% sedangkan perubahan harga barang 14,29%, maka tingkat pass through yaitu : 14,29% / 20 % = </a:t>
            </a:r>
            <a:r>
              <a:rPr lang="en-US" altLang="id-ID" sz="2000" b="1" smtClean="0">
                <a:latin typeface="Arial Unicode MS" panose="020B0604020202020204" pitchFamily="34" charset="-128"/>
                <a:ea typeface="Arial Unicode MS" panose="020B0604020202020204" pitchFamily="34" charset="-128"/>
                <a:cs typeface="Arial Unicode MS" panose="020B0604020202020204" pitchFamily="34" charset="-128"/>
              </a:rPr>
              <a:t>71%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hal ini berarti 71% perubahan Kurs Valas yang merupakan pass through terhadap harga USD sedangkan sisanya 29% dari perubahan Kurs diserap oleh harga barang.</a:t>
            </a:r>
            <a:r>
              <a:rPr lang="en-US" altLang="id-ID" sz="210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403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EXCHANGE  RATE  PASS-THROUGH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subTitle" idx="1"/>
          </p:nvPr>
        </p:nvSpPr>
        <p:spPr>
          <a:xfrm>
            <a:off x="1476375" y="1125538"/>
            <a:ext cx="7488238" cy="5256212"/>
          </a:xfrm>
        </p:spPr>
        <p:txBody>
          <a:bodyPr/>
          <a:lstStyle/>
          <a:p>
            <a:pPr marL="363538" indent="-363538" algn="just" eaLnBrk="1" hangingPunct="1">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CFM merupakan salah satu bentuk Bursa Valas. Dalam hal ini sering dilakukan kontrak oleh para pengusaha atau </a:t>
            </a:r>
            <a:r>
              <a:rPr lang="en-US" altLang="id-ID" sz="2200" i="1" smtClean="0">
                <a:latin typeface="Arial Unicode MS" panose="020B0604020202020204" pitchFamily="34" charset="-128"/>
                <a:ea typeface="Arial Unicode MS" panose="020B0604020202020204" pitchFamily="34" charset="-128"/>
                <a:cs typeface="Arial Unicode MS" panose="020B0604020202020204" pitchFamily="34" charset="-128"/>
              </a:rPr>
              <a:t>arbitrageus</a:t>
            </a: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 (pedagang valas) untuk melindungi posisi forex-nya atau untuk berspekulasi mencari keuntungan terhadap fluktuasi </a:t>
            </a:r>
            <a:r>
              <a:rPr lang="en-US" altLang="id-ID" sz="2200" i="1" smtClean="0">
                <a:latin typeface="Arial Unicode MS" panose="020B0604020202020204" pitchFamily="34" charset="-128"/>
                <a:ea typeface="Arial Unicode MS" panose="020B0604020202020204" pitchFamily="34" charset="-128"/>
                <a:cs typeface="Arial Unicode MS" panose="020B0604020202020204" pitchFamily="34" charset="-128"/>
              </a:rPr>
              <a:t>forward rate.</a:t>
            </a:r>
          </a:p>
          <a:p>
            <a:pPr marL="363538" indent="-363538" algn="just" eaLnBrk="1" hangingPunct="1">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Dalam CFM kontrak perdagangan valas (</a:t>
            </a:r>
            <a:r>
              <a:rPr lang="en-US" altLang="id-ID" sz="2200" i="1" smtClean="0">
                <a:latin typeface="Arial Unicode MS" panose="020B0604020202020204" pitchFamily="34" charset="-128"/>
                <a:ea typeface="Arial Unicode MS" panose="020B0604020202020204" pitchFamily="34" charset="-128"/>
                <a:cs typeface="Arial Unicode MS" panose="020B0604020202020204" pitchFamily="34" charset="-128"/>
              </a:rPr>
              <a:t>currency future contract, CFC) </a:t>
            </a: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dengan tanggal jatuh tempo selalu setiap hari </a:t>
            </a:r>
            <a:r>
              <a:rPr lang="en-US" altLang="id-ID" sz="2200" b="1" smtClean="0">
                <a:latin typeface="Arial Unicode MS" panose="020B0604020202020204" pitchFamily="34" charset="-128"/>
                <a:ea typeface="Arial Unicode MS" panose="020B0604020202020204" pitchFamily="34" charset="-128"/>
                <a:cs typeface="Arial Unicode MS" panose="020B0604020202020204" pitchFamily="34" charset="-128"/>
              </a:rPr>
              <a:t>Rabu ke 3 bulan Maret, Juni, September dan Desember dan </a:t>
            </a: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standard volume sbb;</a:t>
            </a:r>
            <a:endParaRPr lang="en-US" altLang="id-ID" sz="33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5059"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CURRENCY FUTURES MARKET</a:t>
            </a:r>
          </a:p>
        </p:txBody>
      </p:sp>
      <p:graphicFrame>
        <p:nvGraphicFramePr>
          <p:cNvPr id="45060" name="Object 4"/>
          <p:cNvGraphicFramePr>
            <a:graphicFrameLocks noChangeAspect="1"/>
          </p:cNvGraphicFramePr>
          <p:nvPr/>
        </p:nvGraphicFramePr>
        <p:xfrm>
          <a:off x="2555875" y="4508500"/>
          <a:ext cx="5761038" cy="2068513"/>
        </p:xfrm>
        <a:graphic>
          <a:graphicData uri="http://schemas.openxmlformats.org/presentationml/2006/ole">
            <mc:AlternateContent xmlns:mc="http://schemas.openxmlformats.org/markup-compatibility/2006">
              <mc:Choice xmlns:v="urn:schemas-microsoft-com:vml" Requires="v">
                <p:oleObj spid="_x0000_s45061" name="Worksheet" r:id="rId3" imgW="3387694" imgH="2071290" progId="Excel.Sheet.8">
                  <p:embed/>
                </p:oleObj>
              </mc:Choice>
              <mc:Fallback>
                <p:oleObj name="Worksheet" r:id="rId3" imgW="3387694" imgH="207129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4508500"/>
                        <a:ext cx="5761038" cy="206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1476375" y="1125538"/>
            <a:ext cx="7488238" cy="5256212"/>
          </a:xfrm>
        </p:spPr>
        <p:txBody>
          <a:bodyPr/>
          <a:lstStyle/>
          <a:p>
            <a:pPr marL="609600" indent="-609600" algn="just" eaLnBrk="1" hangingPunct="1">
              <a:lnSpc>
                <a:spcPct val="90000"/>
              </a:lnSpc>
              <a:spcBef>
                <a:spcPct val="50000"/>
              </a:spcBef>
              <a:buFont typeface="Arial Unicode MS" panose="020B0604020202020204" pitchFamily="34" charset="-128"/>
              <a:buNone/>
            </a:pPr>
            <a:r>
              <a:rPr lang="en-US" altLang="id-ID" sz="2000" b="1" u="sng" smtClean="0">
                <a:latin typeface="Arial Unicode MS" panose="020B0604020202020204" pitchFamily="34" charset="-128"/>
                <a:ea typeface="Arial Unicode MS" panose="020B0604020202020204" pitchFamily="34" charset="-128"/>
                <a:cs typeface="Arial Unicode MS" panose="020B0604020202020204" pitchFamily="34" charset="-128"/>
              </a:rPr>
              <a:t>CONTOH:</a:t>
            </a:r>
          </a:p>
          <a:p>
            <a:pPr marL="609600" indent="-609600" algn="just" eaLnBrk="1" hangingPunct="1">
              <a:lnSpc>
                <a:spcPct val="90000"/>
              </a:lnSpc>
              <a:spcBef>
                <a:spcPct val="5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Sebuah perusahaan Amerika pada tanggal 02 Januari membutuhkan dana sebesar EUR 575.000,00 pada tangal 11 Pebruari. Untuk melindungi forex position-nya maka dapat dilakukan langkah:</a:t>
            </a:r>
          </a:p>
          <a:p>
            <a:pPr marL="609600" indent="-609600" algn="just" eaLnBrk="1" hangingPunct="1">
              <a:lnSpc>
                <a:spcPct val="90000"/>
              </a:lnSpc>
              <a:spcBef>
                <a:spcPct val="50000"/>
              </a:spcBef>
              <a:buFont typeface="Arial Unicode MS" panose="020B0604020202020204" pitchFamily="34" charset="-128"/>
              <a:buAutoNum type="arabicPeriod"/>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Melakukan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Currency Futures Contract,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atau   </a:t>
            </a:r>
          </a:p>
          <a:p>
            <a:pPr marL="609600" indent="-609600" algn="just" eaLnBrk="1" hangingPunct="1">
              <a:lnSpc>
                <a:spcPct val="90000"/>
              </a:lnSpc>
              <a:spcBef>
                <a:spcPct val="10000"/>
              </a:spcBef>
              <a:buFont typeface="Arial Unicode MS" panose="020B0604020202020204" pitchFamily="34" charset="-128"/>
              <a:buAutoNum type="arabicPeriod"/>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Melakukan</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 Forward Contract.</a:t>
            </a:r>
          </a:p>
          <a:p>
            <a:pPr marL="609600" indent="-609600" algn="just" eaLnBrk="1" hangingPunct="1">
              <a:lnSpc>
                <a:spcPct val="90000"/>
              </a:lnSpc>
              <a:spcBef>
                <a:spcPct val="1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Jika pilihan </a:t>
            </a: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Pertama</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dilaksanakan, maka IMM Contract yang paling dekat waktunya adalah Rabu ke 3 bulan Maret, dengan melakukan salah satu dari;</a:t>
            </a:r>
          </a:p>
          <a:p>
            <a:pPr marL="1243013" lvl="1" indent="-533400" algn="just" eaLnBrk="1" hangingPunct="1">
              <a:lnSpc>
                <a:spcPct val="90000"/>
              </a:lnSpc>
              <a:spcBef>
                <a:spcPct val="30000"/>
              </a:spcBef>
              <a:buFont typeface="Arial Unicode MS" panose="020B0604020202020204" pitchFamily="34" charset="-128"/>
              <a:buAutoNum type="arabicPeriod"/>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Membeli 4 x EUR Futures Contract yaitu;         </a:t>
            </a:r>
          </a:p>
          <a:p>
            <a:pPr marL="1243013" lvl="1" indent="-533400" algn="just" eaLnBrk="1" hangingPunct="1">
              <a:lnSpc>
                <a:spcPct val="90000"/>
              </a:lnSpc>
              <a:spcBef>
                <a:spcPct val="10000"/>
              </a:spcBef>
              <a:buFont typeface="Arial Unicode MS" panose="020B0604020202020204" pitchFamily="34" charset="-128"/>
              <a:buNone/>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        4 x EUR 125.000 = EUR 500.000</a:t>
            </a:r>
          </a:p>
          <a:p>
            <a:pPr marL="1243013" lvl="1" indent="-533400" algn="just" eaLnBrk="1" hangingPunct="1">
              <a:lnSpc>
                <a:spcPct val="90000"/>
              </a:lnSpc>
              <a:spcBef>
                <a:spcPct val="25000"/>
              </a:spcBef>
              <a:buFont typeface="Arial Unicode MS" panose="020B0604020202020204" pitchFamily="34" charset="-128"/>
              <a:buNone/>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2.     Membeli 5 x EUR Futures Contract yaitu;</a:t>
            </a:r>
          </a:p>
          <a:p>
            <a:pPr marL="1243013" lvl="1" indent="-533400" algn="just" eaLnBrk="1" hangingPunct="1">
              <a:lnSpc>
                <a:spcPct val="90000"/>
              </a:lnSpc>
              <a:spcBef>
                <a:spcPct val="10000"/>
              </a:spcBef>
              <a:buFont typeface="Arial Unicode MS" panose="020B0604020202020204" pitchFamily="34" charset="-128"/>
              <a:buNone/>
            </a:pP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        5 x EUR 125.000 = EUR 625.000</a:t>
            </a:r>
          </a:p>
          <a:p>
            <a:pPr marL="609600" indent="-609600" algn="just" eaLnBrk="1" hangingPunct="1">
              <a:lnSpc>
                <a:spcPct val="90000"/>
              </a:lnSpc>
              <a:spcBef>
                <a:spcPct val="10000"/>
              </a:spcBef>
              <a:buFont typeface="Arial Unicode MS" panose="020B0604020202020204" pitchFamily="34" charset="-128"/>
              <a:buNone/>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Jika pilihan </a:t>
            </a: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Kedua</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dilaksanakan, maka perusahan akan melakukan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Forward Contract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sebesar EUR 575.000,- untuk jangka waktu 40 hari. </a:t>
            </a:r>
          </a:p>
        </p:txBody>
      </p:sp>
      <p:sp>
        <p:nvSpPr>
          <p:cNvPr id="46083"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CURRENCY FUTURES MARKET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subTitle" idx="1"/>
          </p:nvPr>
        </p:nvSpPr>
        <p:spPr>
          <a:xfrm>
            <a:off x="1476375" y="1125538"/>
            <a:ext cx="7488238" cy="5256212"/>
          </a:xfrm>
        </p:spPr>
        <p:txBody>
          <a:bodyPr/>
          <a:lstStyle/>
          <a:p>
            <a:pPr marL="363538" indent="-363538" algn="just" eaLnBrk="1" hangingPunct="1">
              <a:lnSpc>
                <a:spcPct val="90000"/>
              </a:lnSpc>
              <a:spcBef>
                <a:spcPct val="50000"/>
              </a:spcBef>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COM merupakan suatu alternatif bagi pengusaha / pedagang valas atau spekulator untuk melakukan kontrak, sehingga memperoleh hak untuk membeli (</a:t>
            </a:r>
            <a:r>
              <a:rPr lang="en-US" altLang="id-ID" sz="2400" b="1" i="1" smtClean="0">
                <a:latin typeface="Arial Unicode MS" panose="020B0604020202020204" pitchFamily="34" charset="-128"/>
                <a:ea typeface="Arial Unicode MS" panose="020B0604020202020204" pitchFamily="34" charset="-128"/>
                <a:cs typeface="Arial Unicode MS" panose="020B0604020202020204" pitchFamily="34" charset="-128"/>
              </a:rPr>
              <a:t>call option</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atau hak untuk menjual (</a:t>
            </a:r>
            <a:r>
              <a:rPr lang="en-US" altLang="id-ID" sz="2400" b="1" i="1" smtClean="0">
                <a:latin typeface="Arial Unicode MS" panose="020B0604020202020204" pitchFamily="34" charset="-128"/>
                <a:ea typeface="Arial Unicode MS" panose="020B0604020202020204" pitchFamily="34" charset="-128"/>
                <a:cs typeface="Arial Unicode MS" panose="020B0604020202020204" pitchFamily="34" charset="-128"/>
              </a:rPr>
              <a:t>put option</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yang tidak harus dilakukan (</a:t>
            </a:r>
            <a:r>
              <a:rPr lang="en-US" altLang="id-ID" sz="2400" b="1" i="1" smtClean="0">
                <a:latin typeface="Arial Unicode MS" panose="020B0604020202020204" pitchFamily="34" charset="-128"/>
                <a:ea typeface="Arial Unicode MS" panose="020B0604020202020204" pitchFamily="34" charset="-128"/>
                <a:cs typeface="Arial Unicode MS" panose="020B0604020202020204" pitchFamily="34" charset="-128"/>
              </a:rPr>
              <a:t>not obligation</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 atas sejumlah unit valas pada harga dan jangka waktu atau tanggal jatuh tempo tertentu.</a:t>
            </a:r>
          </a:p>
          <a:p>
            <a:pPr marL="363538" indent="-363538" algn="just" eaLnBrk="1" hangingPunct="1">
              <a:lnSpc>
                <a:spcPct val="90000"/>
              </a:lnSpc>
              <a:spcBef>
                <a:spcPct val="50000"/>
              </a:spcBef>
              <a:buFont typeface="Arial Unicode MS" panose="020B0604020202020204" pitchFamily="34" charset="-128"/>
              <a:buChar char="◙"/>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Tempat perdagangan Currency Option a.l;</a:t>
            </a:r>
          </a:p>
          <a:p>
            <a:pPr marL="814388" lvl="1" indent="-271463" algn="just" eaLnBrk="1" hangingPunct="1">
              <a:lnSpc>
                <a:spcPct val="90000"/>
              </a:lnSpc>
              <a:spcBef>
                <a:spcPct val="50000"/>
              </a:spcBef>
              <a:buFont typeface="Arial Unicode MS" panose="020B0604020202020204" pitchFamily="34" charset="-128"/>
              <a:buChar char="◙"/>
            </a:pP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Physical Currency Option</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dibeli pada Bursa Over The Counter (InterBank).</a:t>
            </a:r>
          </a:p>
          <a:p>
            <a:pPr marL="814388" lvl="1" indent="-271463" algn="just" eaLnBrk="1" hangingPunct="1">
              <a:lnSpc>
                <a:spcPct val="90000"/>
              </a:lnSpc>
              <a:spcBef>
                <a:spcPct val="50000"/>
              </a:spcBef>
              <a:buFont typeface="Arial Unicode MS" panose="020B0604020202020204" pitchFamily="34" charset="-128"/>
              <a:buChar char="◙"/>
            </a:pP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Physical Currency Option</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dibeli pada Bursa Valas seperti Philadelphia Stock Exchange.</a:t>
            </a:r>
          </a:p>
          <a:p>
            <a:pPr marL="814388" lvl="1" indent="-271463" algn="just" eaLnBrk="1" hangingPunct="1">
              <a:lnSpc>
                <a:spcPct val="90000"/>
              </a:lnSpc>
              <a:spcBef>
                <a:spcPct val="50000"/>
              </a:spcBef>
              <a:buFont typeface="Arial Unicode MS" panose="020B0604020202020204" pitchFamily="34" charset="-128"/>
              <a:buChar char="◙"/>
            </a:pP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Currenncy Option</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untuk future contract yang dibeli pada Bursa Future Contract. </a:t>
            </a:r>
            <a:r>
              <a:rPr lang="en-US" altLang="id-ID" sz="250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7107"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CURRENCY OPTION MARKET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subTitle" idx="1"/>
          </p:nvPr>
        </p:nvSpPr>
        <p:spPr>
          <a:xfrm>
            <a:off x="1476375" y="1125538"/>
            <a:ext cx="7488238" cy="5256212"/>
          </a:xfrm>
        </p:spPr>
        <p:txBody>
          <a:bodyPr/>
          <a:lstStyle/>
          <a:p>
            <a:pPr marL="363538" indent="-363538" algn="just" eaLnBrk="1" hangingPunct="1">
              <a:lnSpc>
                <a:spcPct val="80000"/>
              </a:lnSpc>
              <a:spcBef>
                <a:spcPct val="50000"/>
              </a:spcBef>
              <a:buFont typeface="Arial Unicode MS" panose="020B0604020202020204" pitchFamily="34" charset="-128"/>
              <a:buChar char="◙"/>
            </a:pPr>
            <a:r>
              <a:rPr lang="en-US" altLang="id-ID" sz="2200" smtClean="0">
                <a:latin typeface="Arial Unicode MS" panose="020B0604020202020204" pitchFamily="34" charset="-128"/>
                <a:ea typeface="Arial Unicode MS" panose="020B0604020202020204" pitchFamily="34" charset="-128"/>
                <a:cs typeface="Arial Unicode MS" panose="020B0604020202020204" pitchFamily="34" charset="-128"/>
              </a:rPr>
              <a:t>Ketentuan Pokok tentang COM a.l;</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Penjual Currency Option disebut sebagai Writer atau grantor</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Pembeli Currency Option disebut sebagai Holder</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Currency Option Contract dapat dilakukan dalam sejumlah mata uang yang sama dengan currency futures contract.</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Satuan Kontrak adalah setengah dari satuan currency futures contract.</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Transaksi dilakukan berdasarkan harga strike atau exercise price atau harga berlaku yang disepakati dimana pemilik kontrak diizinkan untuk merealisasi kontraknya (call / put option).</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American option memberikan hak kepada pembeli kontrak untuk merealisir (exercise) option yang dibelinya pad setiap waktu antara tanggal pembuatan kontrak dan tanggal jatuh temponya (expire date).</a:t>
            </a:r>
          </a:p>
          <a:p>
            <a:pPr marL="814388" lvl="1" indent="-271463" algn="just" eaLnBrk="1" hangingPunct="1">
              <a:lnSpc>
                <a:spcPct val="80000"/>
              </a:lnSpc>
              <a:spcBef>
                <a:spcPct val="50000"/>
              </a:spcBef>
              <a:buFont typeface="Arial Unicode MS" panose="020B0604020202020204" pitchFamily="34" charset="-128"/>
              <a:buChar char="◙"/>
            </a:pPr>
            <a:r>
              <a:rPr lang="en-US" altLang="id-ID" sz="1900" smtClean="0">
                <a:latin typeface="Arial Unicode MS" panose="020B0604020202020204" pitchFamily="34" charset="-128"/>
                <a:ea typeface="Arial Unicode MS" panose="020B0604020202020204" pitchFamily="34" charset="-128"/>
                <a:cs typeface="Arial Unicode MS" panose="020B0604020202020204" pitchFamily="34" charset="-128"/>
              </a:rPr>
              <a:t>European option hanya dapat direalisasi pada waktu atau tanggal jatuh temponya.</a:t>
            </a:r>
          </a:p>
        </p:txBody>
      </p:sp>
      <p:sp>
        <p:nvSpPr>
          <p:cNvPr id="48131"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CURRENCY OPTION MARKET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subTitle" idx="1"/>
          </p:nvPr>
        </p:nvSpPr>
        <p:spPr>
          <a:xfrm>
            <a:off x="1476375" y="1125538"/>
            <a:ext cx="7488238" cy="5732462"/>
          </a:xfrm>
        </p:spPr>
        <p:txBody>
          <a:bodyPr/>
          <a:lstStyle/>
          <a:p>
            <a:pPr marL="363538" indent="-363538" algn="just" eaLnBrk="1" hangingPunct="1">
              <a:lnSpc>
                <a:spcPct val="8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Ketentuan Pokok tentang COM a.l;</a:t>
            </a:r>
          </a:p>
          <a:p>
            <a:pPr marL="814388" lvl="1" indent="-271463" algn="just" eaLnBrk="1" hangingPunct="1">
              <a:lnSpc>
                <a:spcPct val="80000"/>
              </a:lnSpc>
              <a:spcBef>
                <a:spcPct val="50000"/>
              </a:spcBef>
              <a:buFont typeface="Arial Unicode MS" panose="020B0604020202020204" pitchFamily="34" charset="-128"/>
              <a:buChar char="◙"/>
              <a:tabLst>
                <a:tab pos="1252538" algn="l"/>
              </a:tabLst>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Suatu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currency option</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exercise price-nya sama dengan dengan spot price disebut </a:t>
            </a: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at the money</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814388" lvl="1" indent="-271463" algn="just" eaLnBrk="1" hangingPunct="1">
              <a:lnSpc>
                <a:spcPct val="80000"/>
              </a:lnSpc>
              <a:buFont typeface="Arial Unicode MS" panose="020B0604020202020204" pitchFamily="34" charset="-128"/>
              <a:buChar char="◙"/>
              <a:tabLst>
                <a:tab pos="1252538" algn="l"/>
              </a:tabLst>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Suatu currency option yang menguntungkan jika direalisasi segera disebut sebagai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i</a:t>
            </a: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n the money</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yang terdiri atas;</a:t>
            </a:r>
          </a:p>
          <a:p>
            <a:pPr marL="1254125" lvl="2" indent="-260350" algn="just" eaLnBrk="1" hangingPunct="1">
              <a:lnSpc>
                <a:spcPct val="80000"/>
              </a:lnSpc>
              <a:buFont typeface="Arial Unicode MS" panose="020B0604020202020204" pitchFamily="34" charset="-128"/>
              <a:buChar char="◙"/>
              <a:tabLst>
                <a:tab pos="1252538" algn="l"/>
              </a:tabLst>
            </a:pPr>
            <a:r>
              <a:rPr lang="en-US" altLang="id-ID" sz="1800" i="1" smtClean="0">
                <a:latin typeface="Arial Unicode MS" panose="020B0604020202020204" pitchFamily="34" charset="-128"/>
                <a:ea typeface="Arial Unicode MS" panose="020B0604020202020204" pitchFamily="34" charset="-128"/>
                <a:cs typeface="Arial Unicode MS" panose="020B0604020202020204" pitchFamily="34" charset="-128"/>
              </a:rPr>
              <a:t>In the money calls, </a:t>
            </a: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yaitu call option yang exercise price-nya lebih rendah dari current spot price.</a:t>
            </a:r>
          </a:p>
          <a:p>
            <a:pPr marL="1254125" lvl="2" indent="-260350" algn="just" eaLnBrk="1" hangingPunct="1">
              <a:lnSpc>
                <a:spcPct val="80000"/>
              </a:lnSpc>
              <a:buFont typeface="Arial Unicode MS" panose="020B0604020202020204" pitchFamily="34" charset="-128"/>
              <a:buChar char="◙"/>
              <a:tabLst>
                <a:tab pos="1252538" algn="l"/>
              </a:tabLst>
            </a:pPr>
            <a:r>
              <a:rPr lang="en-US" altLang="id-ID" sz="1800" i="1" smtClean="0">
                <a:latin typeface="Arial Unicode MS" panose="020B0604020202020204" pitchFamily="34" charset="-128"/>
                <a:ea typeface="Arial Unicode MS" panose="020B0604020202020204" pitchFamily="34" charset="-128"/>
                <a:cs typeface="Arial Unicode MS" panose="020B0604020202020204" pitchFamily="34" charset="-128"/>
              </a:rPr>
              <a:t>In the money puts, </a:t>
            </a: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yaitu put option yang exercise price-nya lebih tinggi dari current spot price.</a:t>
            </a:r>
          </a:p>
          <a:p>
            <a:pPr marL="814388" lvl="1" indent="-271463" algn="just" eaLnBrk="1" hangingPunct="1">
              <a:lnSpc>
                <a:spcPct val="80000"/>
              </a:lnSpc>
              <a:buFont typeface="Arial Unicode MS" panose="020B0604020202020204" pitchFamily="34" charset="-128"/>
              <a:buChar char="◙"/>
              <a:tabLst>
                <a:tab pos="1252538" algn="l"/>
              </a:tabLst>
            </a:pP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Suatu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currency option</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yang tidak menguntungkan jika direalisasi segera disebut sebagai </a:t>
            </a:r>
            <a:r>
              <a:rPr lang="en-US" altLang="id-ID" sz="2000" b="1" i="1" smtClean="0">
                <a:latin typeface="Arial Unicode MS" panose="020B0604020202020204" pitchFamily="34" charset="-128"/>
                <a:ea typeface="Arial Unicode MS" panose="020B0604020202020204" pitchFamily="34" charset="-128"/>
                <a:cs typeface="Arial Unicode MS" panose="020B0604020202020204" pitchFamily="34" charset="-128"/>
              </a:rPr>
              <a:t>out off the money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yang terdiri atas;</a:t>
            </a:r>
          </a:p>
          <a:p>
            <a:pPr marL="1254125" lvl="2" indent="-260350" algn="just" eaLnBrk="1" hangingPunct="1">
              <a:lnSpc>
                <a:spcPct val="80000"/>
              </a:lnSpc>
              <a:buFont typeface="Arial Unicode MS" panose="020B0604020202020204" pitchFamily="34" charset="-128"/>
              <a:buChar char="◙"/>
              <a:tabLst>
                <a:tab pos="1252538" algn="l"/>
              </a:tabLst>
            </a:pPr>
            <a:r>
              <a:rPr lang="en-US" altLang="id-ID" sz="1800" i="1" smtClean="0">
                <a:latin typeface="Arial Unicode MS" panose="020B0604020202020204" pitchFamily="34" charset="-128"/>
                <a:ea typeface="Arial Unicode MS" panose="020B0604020202020204" pitchFamily="34" charset="-128"/>
                <a:cs typeface="Arial Unicode MS" panose="020B0604020202020204" pitchFamily="34" charset="-128"/>
              </a:rPr>
              <a:t>Out of the money calls, </a:t>
            </a: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yaitu call option yang exercise price-nya lebih tinggi dari current spot price.</a:t>
            </a:r>
          </a:p>
          <a:p>
            <a:pPr marL="1254125" lvl="2" indent="-260350" algn="just" eaLnBrk="1" hangingPunct="1">
              <a:lnSpc>
                <a:spcPct val="80000"/>
              </a:lnSpc>
              <a:buFont typeface="Arial Unicode MS" panose="020B0604020202020204" pitchFamily="34" charset="-128"/>
              <a:buChar char="◙"/>
              <a:tabLst>
                <a:tab pos="1252538" algn="l"/>
              </a:tabLst>
            </a:pPr>
            <a:r>
              <a:rPr lang="en-US" altLang="id-ID" sz="1800" i="1" smtClean="0">
                <a:latin typeface="Arial Unicode MS" panose="020B0604020202020204" pitchFamily="34" charset="-128"/>
                <a:ea typeface="Arial Unicode MS" panose="020B0604020202020204" pitchFamily="34" charset="-128"/>
                <a:cs typeface="Arial Unicode MS" panose="020B0604020202020204" pitchFamily="34" charset="-128"/>
              </a:rPr>
              <a:t>Out off the money puts, </a:t>
            </a:r>
            <a:r>
              <a:rPr lang="en-US" altLang="id-ID" sz="1800" smtClean="0">
                <a:latin typeface="Arial Unicode MS" panose="020B0604020202020204" pitchFamily="34" charset="-128"/>
                <a:ea typeface="Arial Unicode MS" panose="020B0604020202020204" pitchFamily="34" charset="-128"/>
                <a:cs typeface="Arial Unicode MS" panose="020B0604020202020204" pitchFamily="34" charset="-128"/>
              </a:rPr>
              <a:t>yaitu put option yang exercise price-nya lebih rendah dari current spot price.</a:t>
            </a:r>
          </a:p>
          <a:p>
            <a:pPr marL="814388" lvl="1" indent="-271463" algn="just" eaLnBrk="1" hangingPunct="1">
              <a:lnSpc>
                <a:spcPct val="80000"/>
              </a:lnSpc>
              <a:spcBef>
                <a:spcPct val="15000"/>
              </a:spcBef>
              <a:buFont typeface="Arial Unicode MS" panose="020B0604020202020204" pitchFamily="34" charset="-128"/>
              <a:buChar char="◙"/>
              <a:tabLst>
                <a:tab pos="1252538" algn="l"/>
              </a:tabLst>
            </a:pP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Premium</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atau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Option Price</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 adalah biaya </a:t>
            </a:r>
            <a:r>
              <a:rPr lang="en-US" altLang="id-ID" sz="2000" i="1" smtClean="0">
                <a:latin typeface="Arial Unicode MS" panose="020B0604020202020204" pitchFamily="34" charset="-128"/>
                <a:ea typeface="Arial Unicode MS" panose="020B0604020202020204" pitchFamily="34" charset="-128"/>
                <a:cs typeface="Arial Unicode MS" panose="020B0604020202020204" pitchFamily="34" charset="-128"/>
              </a:rPr>
              <a:t>currency option </a:t>
            </a:r>
            <a:r>
              <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rPr>
              <a:t>yang ditetapkan dan dibayar dimuka oleh pembeli kepada penjual option.</a:t>
            </a:r>
          </a:p>
        </p:txBody>
      </p:sp>
      <p:sp>
        <p:nvSpPr>
          <p:cNvPr id="4915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CURRENCY OPTION MARKET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subTitle" idx="1"/>
          </p:nvPr>
        </p:nvSpPr>
        <p:spPr>
          <a:xfrm>
            <a:off x="1476375" y="1125538"/>
            <a:ext cx="7488238" cy="5732462"/>
          </a:xfrm>
        </p:spPr>
        <p:txBody>
          <a:bodyPr/>
          <a:lstStyle/>
          <a:p>
            <a:pPr marL="363538" indent="-363538" algn="just" eaLnBrk="1" hangingPunct="1">
              <a:spcBef>
                <a:spcPct val="50000"/>
              </a:spcBef>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Call Option dapat dan biasa digunakan oleh perusahaan untuk melindungi atau meng-cover open position payable dari transaksi keuangan internasional.</a:t>
            </a:r>
          </a:p>
          <a:p>
            <a:pPr marL="363538" indent="-363538" algn="just" eaLnBrk="1" hangingPunct="1">
              <a:spcBef>
                <a:spcPct val="50000"/>
              </a:spcBef>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Perusahaan USA akan ikut tender sebuah proyek senilai CHF 625.000 dalam tiga bulan mendatang, maka ia melakukan kontrak untuk CHF Call Option dengan asumsi sbb:</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Exercise/strike price  = USD 0,50 CHF</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Call Option Premium = USD 0,02 CHF</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 USD 0,53 CHF</a:t>
            </a:r>
          </a:p>
          <a:p>
            <a:pPr marL="814388" lvl="1" indent="-271463" algn="just" eaLnBrk="1" hangingPunct="1">
              <a:spcBef>
                <a:spcPct val="50000"/>
              </a:spcBef>
              <a:buFont typeface="Arial Unicode MS" panose="020B0604020202020204" pitchFamily="34" charset="-128"/>
              <a:buChar char="◙"/>
              <a:tabLst>
                <a:tab pos="1252538" algn="l"/>
              </a:tabLst>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0179"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CALL  OPTION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subTitle" idx="1"/>
          </p:nvPr>
        </p:nvSpPr>
        <p:spPr>
          <a:xfrm>
            <a:off x="1476375" y="1125538"/>
            <a:ext cx="7488238" cy="5732462"/>
          </a:xfrm>
        </p:spPr>
        <p:txBody>
          <a:bodyPr/>
          <a:lstStyle/>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Standard unit kontrak untuk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Currency Option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adalah ½ dari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Currency Future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untuk CHF yaitu</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 ½ x 125.000 = 62.500,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oleh sebab itu diperlukan 10 unit Option Contract.</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Biaya Premium = 10 x 62.500 x USD 0.02 = USD 12.500</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Exercise Price = CHF 625.000 x USD 0.50 = USD 312.500</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Jika asumsi Future Spot Rate menjadi kenyataaan maka kebutuhan dana = CHF 625.00 x USD 0.53 = USD 331.500</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Dengan melakukan Call Option ini, maka terhindar dari kerugian sebesar USD 331.500 – 325.000 = USD 6.250</a:t>
            </a:r>
          </a:p>
          <a:p>
            <a:pPr marL="814388" lvl="1" indent="-271463" algn="just" eaLnBrk="1" hangingPunct="1">
              <a:lnSpc>
                <a:spcPct val="90000"/>
              </a:lnSpc>
              <a:spcBef>
                <a:spcPct val="50000"/>
              </a:spcBef>
              <a:buFont typeface="Arial Unicode MS" panose="020B0604020202020204" pitchFamily="34" charset="-128"/>
              <a:buChar char="◙"/>
              <a:tabLst>
                <a:tab pos="1252538" algn="l"/>
              </a:tabLst>
            </a:pP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1203"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CALL  OPTION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subTitle" idx="1"/>
          </p:nvPr>
        </p:nvSpPr>
        <p:spPr>
          <a:xfrm>
            <a:off x="1476375" y="1125538"/>
            <a:ext cx="7488238" cy="5732462"/>
          </a:xfrm>
        </p:spPr>
        <p:txBody>
          <a:bodyPr/>
          <a:lstStyle/>
          <a:p>
            <a:pPr marL="363538" indent="-363538" algn="just" eaLnBrk="1" hangingPunct="1">
              <a:lnSpc>
                <a:spcPct val="90000"/>
              </a:lnSpc>
              <a:spcBef>
                <a:spcPct val="50000"/>
              </a:spcBef>
              <a:buFont typeface="Arial Unicode MS" panose="020B0604020202020204" pitchFamily="34" charset="-128"/>
              <a:buNone/>
              <a:tabLst>
                <a:tab pos="1252538" algn="l"/>
              </a:tabLst>
            </a:pPr>
            <a:r>
              <a:rPr lang="en-US" altLang="id-ID" sz="2800" u="sng" smtClean="0">
                <a:latin typeface="Arial Unicode MS" panose="020B0604020202020204" pitchFamily="34" charset="-128"/>
                <a:ea typeface="Arial Unicode MS" panose="020B0604020202020204" pitchFamily="34" charset="-128"/>
                <a:cs typeface="Arial Unicode MS" panose="020B0604020202020204" pitchFamily="34" charset="-128"/>
              </a:rPr>
              <a:t>CATATAN</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BEP akan tercapai apabila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sama dengan exercise price + premium.</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Makin tinggi appresiasi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dibandingkan dengan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exercise price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makin besar kemungkinan call option direalisasi dengan keuntungan.</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Sebaliknya makin rendah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(depresiasi)</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dibandingkan dengan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exercise price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maka dapat dipastikan bahwa call option tersebut akan dibiarkan saja berakhir (expired) atau tidak dilaksanakan karena pasti mengalami kerugian.</a:t>
            </a:r>
          </a:p>
        </p:txBody>
      </p:sp>
      <p:sp>
        <p:nvSpPr>
          <p:cNvPr id="52227"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CALL  OPTION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563562"/>
          </a:xfrm>
        </p:spPr>
        <p:txBody>
          <a:bodyPr/>
          <a:lstStyle/>
          <a:p>
            <a:pPr eaLnBrk="1" hangingPunct="1"/>
            <a:r>
              <a:rPr lang="en-US" altLang="id-ID" sz="4000" smtClean="0">
                <a:latin typeface="Times New Roman" panose="02020603050405020304" pitchFamily="18" charset="0"/>
              </a:rPr>
              <a:t>Kontrak Futures dan Foward</a:t>
            </a:r>
          </a:p>
        </p:txBody>
      </p:sp>
      <p:sp>
        <p:nvSpPr>
          <p:cNvPr id="7171" name="Rectangle 3"/>
          <p:cNvSpPr>
            <a:spLocks noGrp="1" noChangeArrowheads="1"/>
          </p:cNvSpPr>
          <p:nvPr>
            <p:ph type="body" idx="1"/>
          </p:nvPr>
        </p:nvSpPr>
        <p:spPr>
          <a:xfrm>
            <a:off x="457200" y="1295400"/>
            <a:ext cx="8229600" cy="5257800"/>
          </a:xfrm>
        </p:spPr>
        <p:txBody>
          <a:bodyPr/>
          <a:lstStyle/>
          <a:p>
            <a:pPr eaLnBrk="1" hangingPunct="1"/>
            <a:r>
              <a:rPr lang="en-US" altLang="id-ID" b="1" i="1" smtClean="0">
                <a:latin typeface="Times New Roman" panose="02020603050405020304" pitchFamily="18" charset="0"/>
              </a:rPr>
              <a:t>Currency Future Contracts</a:t>
            </a:r>
            <a:r>
              <a:rPr lang="en-US" altLang="id-ID" smtClean="0">
                <a:latin typeface="Times New Roman" panose="02020603050405020304" pitchFamily="18" charset="0"/>
              </a:rPr>
              <a:t> adalah Kontrak yang telah distandardisasi dan diperdagangkan pada pasar </a:t>
            </a:r>
            <a:r>
              <a:rPr lang="en-US" altLang="id-ID" i="1" smtClean="0">
                <a:latin typeface="Times New Roman" panose="02020603050405020304" pitchFamily="18" charset="0"/>
              </a:rPr>
              <a:t>future</a:t>
            </a:r>
            <a:r>
              <a:rPr lang="en-US" altLang="id-ID" smtClean="0">
                <a:latin typeface="Times New Roman" panose="02020603050405020304" pitchFamily="18" charset="0"/>
              </a:rPr>
              <a:t> yang terorganisasir.</a:t>
            </a:r>
          </a:p>
          <a:p>
            <a:pPr eaLnBrk="1" hangingPunct="1"/>
            <a:r>
              <a:rPr lang="en-US" altLang="id-ID" smtClean="0">
                <a:latin typeface="Times New Roman" panose="02020603050405020304" pitchFamily="18" charset="0"/>
              </a:rPr>
              <a:t>Kontrak </a:t>
            </a:r>
            <a:r>
              <a:rPr lang="en-US" altLang="id-ID" i="1" smtClean="0">
                <a:latin typeface="Times New Roman" panose="02020603050405020304" pitchFamily="18" charset="0"/>
              </a:rPr>
              <a:t>Futures</a:t>
            </a:r>
            <a:r>
              <a:rPr lang="en-US" altLang="id-ID" smtClean="0">
                <a:latin typeface="Times New Roman" panose="02020603050405020304" pitchFamily="18" charset="0"/>
              </a:rPr>
              <a:t> mencantumkan suatu volume standar dari suatu mata uang yang diperdagangkan pada tanggal (</a:t>
            </a:r>
            <a:r>
              <a:rPr lang="en-US" altLang="id-ID" i="1" smtClean="0">
                <a:latin typeface="Times New Roman" panose="02020603050405020304" pitchFamily="18" charset="0"/>
              </a:rPr>
              <a:t>settlement date</a:t>
            </a:r>
            <a:r>
              <a:rPr lang="en-US" altLang="id-ID" smtClean="0">
                <a:latin typeface="Times New Roman" panose="02020603050405020304" pitchFamily="18" charset="0"/>
              </a:rPr>
              <a:t>) tertentu.</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subTitle" idx="1"/>
          </p:nvPr>
        </p:nvSpPr>
        <p:spPr>
          <a:xfrm>
            <a:off x="1476375" y="1125538"/>
            <a:ext cx="7488238" cy="5732462"/>
          </a:xfrm>
        </p:spPr>
        <p:txBody>
          <a:bodyPr/>
          <a:lstStyle/>
          <a:p>
            <a:pPr marL="363538" indent="-363538" algn="just" eaLnBrk="1" hangingPunct="1">
              <a:spcBef>
                <a:spcPct val="50000"/>
              </a:spcBef>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Put Option dapat dan biasa digunakan oleh perusahaan untuk melindungi atau meng-cover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open position recievable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dari transaksi keuangan internasional.</a:t>
            </a:r>
          </a:p>
          <a:p>
            <a:pPr marL="363538" indent="-363538" algn="just" eaLnBrk="1" hangingPunct="1">
              <a:spcBef>
                <a:spcPct val="50000"/>
              </a:spcBef>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Perusahaan USA mempunyai tagihan sebesar GBP 31.250 yang akan jatuh tempo dalam tiga bulan mendatang, maka ia melakukan kontrak Put Option dengan asumsi sbb:</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Exercise/strike price  = USD 1,400 GBP</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Call Option Premium = USD 0,016 GBP</a:t>
            </a:r>
          </a:p>
          <a:p>
            <a:pPr marL="814388" lvl="1" indent="-271463" algn="just" eaLnBrk="1" hangingPunct="1">
              <a:spcBef>
                <a:spcPct val="5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 USD 1,300 GBP</a:t>
            </a:r>
          </a:p>
          <a:p>
            <a:pPr marL="814388" lvl="1" indent="-271463" algn="just" eaLnBrk="1" hangingPunct="1">
              <a:spcBef>
                <a:spcPct val="50000"/>
              </a:spcBef>
              <a:buFont typeface="Arial Unicode MS" panose="020B0604020202020204" pitchFamily="34" charset="-128"/>
              <a:buChar char="◙"/>
              <a:tabLst>
                <a:tab pos="1252538" algn="l"/>
              </a:tabLst>
            </a:pPr>
            <a:endPar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3251"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PUT  OPTION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1476375" y="1125538"/>
            <a:ext cx="7488238" cy="5732462"/>
          </a:xfrm>
        </p:spPr>
        <p:txBody>
          <a:bodyPr/>
          <a:lstStyle/>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Standard unit kontrak untuk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Currency Option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adalah ½ dari </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Currency Future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untuk GBP yaitu</a:t>
            </a:r>
            <a:r>
              <a:rPr lang="en-US" altLang="id-ID" sz="2400" i="1" smtClean="0">
                <a:latin typeface="Arial Unicode MS" panose="020B0604020202020204" pitchFamily="34" charset="-128"/>
                <a:ea typeface="Arial Unicode MS" panose="020B0604020202020204" pitchFamily="34" charset="-128"/>
                <a:cs typeface="Arial Unicode MS" panose="020B0604020202020204" pitchFamily="34" charset="-128"/>
              </a:rPr>
              <a:t> ½ x 62.500 = 31.250, </a:t>
            </a: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oleh sebab itu diperlukan 1 unit Option Contract saja.</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Biaya Premium = 1 x 31.250 x USD 0.016 = USD 500</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Exercise Price = GBP 31.250 x USD 1.40 = USD 43.750</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Jika asumsi Future Spot Rate menjadi kenyataaan maka kebutuhan dana = GBP 31.250 x USD 1.30 = USD 40.625</a:t>
            </a:r>
          </a:p>
          <a:p>
            <a:pPr marL="363538" indent="-363538" algn="just" eaLnBrk="1" hangingPunct="1">
              <a:lnSpc>
                <a:spcPct val="90000"/>
              </a:lnSpc>
              <a:spcBef>
                <a:spcPct val="50000"/>
              </a:spcBef>
              <a:buFont typeface="Arial Unicode MS" panose="020B0604020202020204" pitchFamily="34" charset="-128"/>
              <a:buChar char="◙"/>
              <a:tabLst>
                <a:tab pos="1252538" algn="l"/>
              </a:tabLst>
            </a:pPr>
            <a:r>
              <a:rPr lang="en-US" altLang="id-ID" sz="2400" smtClean="0">
                <a:latin typeface="Arial Unicode MS" panose="020B0604020202020204" pitchFamily="34" charset="-128"/>
                <a:ea typeface="Arial Unicode MS" panose="020B0604020202020204" pitchFamily="34" charset="-128"/>
                <a:cs typeface="Arial Unicode MS" panose="020B0604020202020204" pitchFamily="34" charset="-128"/>
              </a:rPr>
              <a:t>Dengan melakukan Put Option ini, maka terhindar dari kerugian sebesar ( USD 43.750 – USD 500 ) - - USD 40.625  = USD 2.625</a:t>
            </a:r>
          </a:p>
          <a:p>
            <a:pPr marL="814388" lvl="1" indent="-271463" algn="just" eaLnBrk="1" hangingPunct="1">
              <a:lnSpc>
                <a:spcPct val="90000"/>
              </a:lnSpc>
              <a:spcBef>
                <a:spcPct val="50000"/>
              </a:spcBef>
              <a:buFont typeface="Arial Unicode MS" panose="020B0604020202020204" pitchFamily="34" charset="-128"/>
              <a:buChar char="◙"/>
              <a:tabLst>
                <a:tab pos="1252538" algn="l"/>
              </a:tabLst>
            </a:pPr>
            <a:endParaRPr lang="en-US" altLang="id-ID" sz="200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4275"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PUT  OPTION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subTitle" idx="1"/>
          </p:nvPr>
        </p:nvSpPr>
        <p:spPr>
          <a:xfrm>
            <a:off x="1476375" y="1125538"/>
            <a:ext cx="7488238" cy="5732462"/>
          </a:xfrm>
        </p:spPr>
        <p:txBody>
          <a:bodyPr/>
          <a:lstStyle/>
          <a:p>
            <a:pPr marL="363538" indent="-363538" algn="just" eaLnBrk="1" hangingPunct="1">
              <a:lnSpc>
                <a:spcPct val="90000"/>
              </a:lnSpc>
              <a:spcBef>
                <a:spcPct val="50000"/>
              </a:spcBef>
              <a:buFont typeface="Arial Unicode MS" panose="020B0604020202020204" pitchFamily="34" charset="-128"/>
              <a:buNone/>
              <a:tabLst>
                <a:tab pos="1252538" algn="l"/>
              </a:tabLst>
            </a:pPr>
            <a:r>
              <a:rPr lang="en-US" altLang="id-ID" sz="2800" u="sng" smtClean="0">
                <a:latin typeface="Arial Unicode MS" panose="020B0604020202020204" pitchFamily="34" charset="-128"/>
                <a:ea typeface="Arial Unicode MS" panose="020B0604020202020204" pitchFamily="34" charset="-128"/>
                <a:cs typeface="Arial Unicode MS" panose="020B0604020202020204" pitchFamily="34" charset="-128"/>
              </a:rPr>
              <a:t>CATATAN</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BEP akan tercapai apabila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sama dengan exercise price + premium.</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Makin rendah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(depresiasi)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dibandingkan dengan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exercise price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makin besar kemungkinan put option direalisasi dengan keuntungan.</a:t>
            </a:r>
          </a:p>
          <a:p>
            <a:pPr marL="363538" indent="-363538" algn="just" eaLnBrk="1" hangingPunct="1">
              <a:lnSpc>
                <a:spcPct val="90000"/>
              </a:lnSpc>
              <a:buFont typeface="Arial Unicode MS" panose="020B0604020202020204" pitchFamily="34" charset="-128"/>
              <a:buChar char="◙"/>
              <a:tabLst>
                <a:tab pos="1252538" algn="l"/>
              </a:tabLst>
            </a:pP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Sebaliknya makin tinggi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future spot rate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(appresiasi)</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dibandingkan dengan </a:t>
            </a:r>
            <a:r>
              <a:rPr lang="en-US" altLang="id-ID" sz="2800" i="1" smtClean="0">
                <a:latin typeface="Arial Unicode MS" panose="020B0604020202020204" pitchFamily="34" charset="-128"/>
                <a:ea typeface="Arial Unicode MS" panose="020B0604020202020204" pitchFamily="34" charset="-128"/>
                <a:cs typeface="Arial Unicode MS" panose="020B0604020202020204" pitchFamily="34" charset="-128"/>
              </a:rPr>
              <a:t>exercise price </a:t>
            </a:r>
            <a:r>
              <a:rPr lang="en-US" altLang="id-ID" sz="2800" smtClean="0">
                <a:latin typeface="Arial Unicode MS" panose="020B0604020202020204" pitchFamily="34" charset="-128"/>
                <a:ea typeface="Arial Unicode MS" panose="020B0604020202020204" pitchFamily="34" charset="-128"/>
                <a:cs typeface="Arial Unicode MS" panose="020B0604020202020204" pitchFamily="34" charset="-128"/>
              </a:rPr>
              <a:t>maka dapat dipastikan bahwa call option tersebut akan dibiarkan saja berakhir (expired) atau tidak dilaksanakan karena pasti mengalami kerugian.</a:t>
            </a:r>
          </a:p>
        </p:txBody>
      </p:sp>
      <p:sp>
        <p:nvSpPr>
          <p:cNvPr id="55299" name="Rectangle 3"/>
          <p:cNvSpPr>
            <a:spLocks noChangeArrowheads="1"/>
          </p:cNvSpPr>
          <p:nvPr/>
        </p:nvSpPr>
        <p:spPr bwMode="auto">
          <a:xfrm>
            <a:off x="1331913" y="0"/>
            <a:ext cx="75612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d-ID" sz="2800" b="1">
                <a:latin typeface="President" pitchFamily="66" charset="0"/>
              </a:rPr>
              <a:t>PUT  OPTION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715962"/>
          </a:xfrm>
        </p:spPr>
        <p:txBody>
          <a:bodyPr/>
          <a:lstStyle/>
          <a:p>
            <a:pPr eaLnBrk="1" hangingPunct="1"/>
            <a:r>
              <a:rPr lang="en-US" altLang="id-ID" smtClean="0"/>
              <a:t>TUGAS</a:t>
            </a:r>
          </a:p>
        </p:txBody>
      </p:sp>
      <p:sp>
        <p:nvSpPr>
          <p:cNvPr id="56323" name="Content Placeholder 2"/>
          <p:cNvSpPr>
            <a:spLocks noGrp="1"/>
          </p:cNvSpPr>
          <p:nvPr>
            <p:ph idx="1"/>
          </p:nvPr>
        </p:nvSpPr>
        <p:spPr>
          <a:xfrm>
            <a:off x="457200" y="1066800"/>
            <a:ext cx="8229600" cy="5059363"/>
          </a:xfrm>
        </p:spPr>
        <p:txBody>
          <a:bodyPr/>
          <a:lstStyle/>
          <a:p>
            <a:pPr marL="514350" indent="-514350" eaLnBrk="1" hangingPunct="1">
              <a:buFontTx/>
              <a:buAutoNum type="arabicPeriod"/>
            </a:pPr>
            <a:r>
              <a:rPr lang="en-US" altLang="id-ID" sz="2400" smtClean="0"/>
              <a:t>Jelaskan fungsi dari pasar valuta asing!</a:t>
            </a:r>
          </a:p>
          <a:p>
            <a:pPr marL="514350" indent="-514350" eaLnBrk="1" hangingPunct="1">
              <a:buFontTx/>
              <a:buAutoNum type="arabicPeriod"/>
            </a:pPr>
            <a:r>
              <a:rPr lang="en-US" altLang="id-ID" sz="2400" smtClean="0"/>
              <a:t>Jelaskan perbedaan antara transaksi </a:t>
            </a:r>
            <a:r>
              <a:rPr lang="en-US" altLang="id-ID" sz="2400" i="1" smtClean="0"/>
              <a:t>spot </a:t>
            </a:r>
            <a:r>
              <a:rPr lang="en-US" altLang="id-ID" sz="2400" smtClean="0"/>
              <a:t>dan </a:t>
            </a:r>
            <a:r>
              <a:rPr lang="en-US" altLang="id-ID" sz="2400" i="1" smtClean="0"/>
              <a:t>forward </a:t>
            </a:r>
            <a:r>
              <a:rPr lang="en-US" altLang="id-ID" sz="2400" smtClean="0"/>
              <a:t>!</a:t>
            </a:r>
          </a:p>
          <a:p>
            <a:pPr marL="514350" indent="-514350" eaLnBrk="1" hangingPunct="1">
              <a:buFontTx/>
              <a:buAutoNum type="arabicPeriod"/>
            </a:pPr>
            <a:r>
              <a:rPr lang="en-US" altLang="id-ID" sz="2400" smtClean="0">
                <a:cs typeface="Times New Roman" panose="02020603050405020304" pitchFamily="18" charset="0"/>
              </a:rPr>
              <a:t>Diketahui Data Pasar sbb :</a:t>
            </a:r>
          </a:p>
          <a:p>
            <a:pPr marL="514350" indent="-514350" eaLnBrk="1" hangingPunct="1">
              <a:buFontTx/>
              <a:buNone/>
            </a:pPr>
            <a:r>
              <a:rPr lang="en-US" altLang="id-ID" sz="2400" smtClean="0">
                <a:cs typeface="Times New Roman" panose="02020603050405020304" pitchFamily="18" charset="0"/>
              </a:rPr>
              <a:t>		 - USD  Interest Rate 1 Month  =  6.5 % pa.</a:t>
            </a:r>
          </a:p>
          <a:p>
            <a:pPr marL="514350" indent="-514350" eaLnBrk="1" hangingPunct="1">
              <a:buFontTx/>
              <a:buNone/>
            </a:pPr>
            <a:r>
              <a:rPr lang="en-US" altLang="id-ID" sz="2400" smtClean="0">
                <a:cs typeface="Times New Roman" panose="02020603050405020304" pitchFamily="18" charset="0"/>
              </a:rPr>
              <a:t>    	 -  IDR  Interest Rate 1 Month  =  18.5 %  pa.</a:t>
            </a:r>
          </a:p>
          <a:p>
            <a:pPr marL="514350" indent="-514350" eaLnBrk="1" hangingPunct="1">
              <a:buFontTx/>
              <a:buNone/>
            </a:pPr>
            <a:r>
              <a:rPr lang="en-US" altLang="id-ID" sz="2400" smtClean="0">
                <a:cs typeface="Times New Roman" panose="02020603050405020304" pitchFamily="18" charset="0"/>
              </a:rPr>
              <a:t>    	 -  Spot rate  USD/IDR              =   6.990</a:t>
            </a:r>
          </a:p>
          <a:p>
            <a:pPr marL="514350" indent="-514350" eaLnBrk="1" hangingPunct="1">
              <a:buFontTx/>
              <a:buNone/>
            </a:pPr>
            <a:r>
              <a:rPr lang="en-US" altLang="id-ID" sz="2400" smtClean="0">
                <a:cs typeface="Times New Roman" panose="02020603050405020304" pitchFamily="18" charset="0"/>
              </a:rPr>
              <a:t>	    Hitung  Forward Rate  ( FR  )  dan tentukan apakah </a:t>
            </a:r>
          </a:p>
          <a:p>
            <a:pPr marL="514350" indent="-514350" eaLnBrk="1" hangingPunct="1">
              <a:buFontTx/>
              <a:buNone/>
            </a:pPr>
            <a:r>
              <a:rPr lang="en-US" altLang="id-ID" sz="2400" smtClean="0">
                <a:cs typeface="Times New Roman" panose="02020603050405020304" pitchFamily="18" charset="0"/>
              </a:rPr>
              <a:t>	    merupakan premuim atau discount !</a:t>
            </a:r>
          </a:p>
          <a:p>
            <a:pPr marL="514350" indent="-514350" eaLnBrk="1" hangingPunct="1">
              <a:buFontTx/>
              <a:buAutoNum type="arabicPeriod"/>
            </a:pPr>
            <a:endParaRPr lang="en-US" altLang="id-ID" sz="24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id-ID" smtClean="0"/>
              <a:t>KETENTUAN</a:t>
            </a:r>
          </a:p>
        </p:txBody>
      </p:sp>
      <p:sp>
        <p:nvSpPr>
          <p:cNvPr id="57347" name="Content Placeholder 2"/>
          <p:cNvSpPr>
            <a:spLocks noGrp="1"/>
          </p:cNvSpPr>
          <p:nvPr>
            <p:ph idx="1"/>
          </p:nvPr>
        </p:nvSpPr>
        <p:spPr>
          <a:xfrm>
            <a:off x="457200" y="1600200"/>
            <a:ext cx="8382000" cy="4525963"/>
          </a:xfrm>
        </p:spPr>
        <p:txBody>
          <a:bodyPr/>
          <a:lstStyle/>
          <a:p>
            <a:pPr eaLnBrk="1" hangingPunct="1"/>
            <a:r>
              <a:rPr lang="en-US" altLang="id-ID" sz="2400" smtClean="0"/>
              <a:t>Tugas dikumpulkan pada hari senin, 9 April 2012, Pukul 11.00 </a:t>
            </a:r>
          </a:p>
          <a:p>
            <a:pPr eaLnBrk="1" hangingPunct="1"/>
            <a:r>
              <a:rPr lang="en-US" altLang="id-ID" sz="2400" smtClean="0"/>
              <a:t>Di kumpulkan di ruang lab. Terpadu 2 Fakultas Ekonomi I, untuk tanda tangan daftar hadir.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563562"/>
          </a:xfrm>
        </p:spPr>
        <p:txBody>
          <a:bodyPr/>
          <a:lstStyle/>
          <a:p>
            <a:pPr eaLnBrk="1" hangingPunct="1"/>
            <a:r>
              <a:rPr lang="en-US" altLang="id-ID" sz="4000" smtClean="0">
                <a:latin typeface="Times New Roman" panose="02020603050405020304" pitchFamily="18" charset="0"/>
              </a:rPr>
              <a:t>Ciri Kontrak Futures</a:t>
            </a:r>
          </a:p>
        </p:txBody>
      </p:sp>
      <p:sp>
        <p:nvSpPr>
          <p:cNvPr id="8195" name="Rectangle 3"/>
          <p:cNvSpPr>
            <a:spLocks noGrp="1" noChangeArrowheads="1"/>
          </p:cNvSpPr>
          <p:nvPr>
            <p:ph type="body" idx="1"/>
          </p:nvPr>
        </p:nvSpPr>
        <p:spPr>
          <a:xfrm>
            <a:off x="457200" y="1295400"/>
            <a:ext cx="8229600" cy="5105400"/>
          </a:xfrm>
        </p:spPr>
        <p:txBody>
          <a:bodyPr/>
          <a:lstStyle/>
          <a:p>
            <a:pPr eaLnBrk="1" hangingPunct="1">
              <a:lnSpc>
                <a:spcPct val="90000"/>
              </a:lnSpc>
            </a:pPr>
            <a:r>
              <a:rPr lang="en-US" altLang="id-ID" sz="2800" b="1" i="1" smtClean="0">
                <a:latin typeface="Times New Roman" panose="02020603050405020304" pitchFamily="18" charset="0"/>
              </a:rPr>
              <a:t>Daily resettlement</a:t>
            </a:r>
            <a:r>
              <a:rPr lang="en-US" altLang="id-ID" sz="2800" smtClean="0">
                <a:latin typeface="Times New Roman" panose="02020603050405020304" pitchFamily="18" charset="0"/>
              </a:rPr>
              <a:t> (penentuan harga setiap hari) dan penempatan margin (sejumlah kecil deposito sebagai jaminan) diperlukan.</a:t>
            </a:r>
          </a:p>
          <a:p>
            <a:pPr eaLnBrk="1" hangingPunct="1">
              <a:lnSpc>
                <a:spcPct val="90000"/>
              </a:lnSpc>
            </a:pPr>
            <a:r>
              <a:rPr lang="en-US" altLang="id-ID" sz="2800" smtClean="0">
                <a:latin typeface="Times New Roman" panose="02020603050405020304" pitchFamily="18" charset="0"/>
              </a:rPr>
              <a:t>Penjual dan pembeli harus bertemu (bandingkan dengan kontrak </a:t>
            </a:r>
            <a:r>
              <a:rPr lang="en-US" altLang="id-ID" sz="2800" i="1" smtClean="0">
                <a:latin typeface="Times New Roman" panose="02020603050405020304" pitchFamily="18" charset="0"/>
              </a:rPr>
              <a:t>forward</a:t>
            </a:r>
            <a:r>
              <a:rPr lang="en-US" altLang="id-ID" sz="2800" smtClean="0">
                <a:latin typeface="Times New Roman" panose="02020603050405020304" pitchFamily="18" charset="0"/>
              </a:rPr>
              <a:t> yang dinegosiasikan lewat telpon) sehingga diperlukan suatu lantai bursa (disebut </a:t>
            </a:r>
            <a:r>
              <a:rPr lang="en-US" altLang="id-ID" sz="2800" i="1" smtClean="0">
                <a:latin typeface="Times New Roman" panose="02020603050405020304" pitchFamily="18" charset="0"/>
              </a:rPr>
              <a:t>pit</a:t>
            </a:r>
            <a:r>
              <a:rPr lang="en-US" altLang="id-ID" sz="2800" smtClean="0">
                <a:latin typeface="Times New Roman" panose="02020603050405020304" pitchFamily="18" charset="0"/>
              </a:rPr>
              <a:t>).</a:t>
            </a:r>
          </a:p>
          <a:p>
            <a:pPr eaLnBrk="1" hangingPunct="1">
              <a:lnSpc>
                <a:spcPct val="90000"/>
              </a:lnSpc>
            </a:pPr>
            <a:r>
              <a:rPr lang="en-US" altLang="id-ID" sz="2800" smtClean="0">
                <a:latin typeface="Times New Roman" panose="02020603050405020304" pitchFamily="18" charset="0"/>
              </a:rPr>
              <a:t>Ukuran kontrak dan tanggal penyerahan telah distandardisasi.</a:t>
            </a:r>
          </a:p>
          <a:p>
            <a:pPr eaLnBrk="1" hangingPunct="1">
              <a:lnSpc>
                <a:spcPct val="90000"/>
              </a:lnSpc>
            </a:pPr>
            <a:r>
              <a:rPr lang="en-US" altLang="id-ID" sz="2800" smtClean="0">
                <a:latin typeface="Times New Roman" panose="02020603050405020304" pitchFamily="18" charset="0"/>
              </a:rPr>
              <a:t>Spekulasi publik yang berkualitas didorong.</a:t>
            </a:r>
          </a:p>
          <a:p>
            <a:pPr eaLnBrk="1" hangingPunct="1">
              <a:lnSpc>
                <a:spcPct val="90000"/>
              </a:lnSpc>
            </a:pPr>
            <a:r>
              <a:rPr lang="en-US" altLang="id-ID" sz="2800" smtClean="0">
                <a:latin typeface="Times New Roman" panose="02020603050405020304" pitchFamily="18" charset="0"/>
              </a:rPr>
              <a:t>Mayoritas kontrak </a:t>
            </a:r>
            <a:r>
              <a:rPr lang="en-US" altLang="id-ID" sz="2800" i="1" smtClean="0">
                <a:latin typeface="Times New Roman" panose="02020603050405020304" pitchFamily="18" charset="0"/>
              </a:rPr>
              <a:t>futures</a:t>
            </a:r>
            <a:r>
              <a:rPr lang="en-US" altLang="id-ID" sz="2800" smtClean="0">
                <a:latin typeface="Times New Roman" panose="02020603050405020304" pitchFamily="18" charset="0"/>
              </a:rPr>
              <a:t> ditutup lewat </a:t>
            </a:r>
            <a:r>
              <a:rPr lang="en-US" altLang="id-ID" sz="2800" i="1" smtClean="0">
                <a:latin typeface="Times New Roman" panose="02020603050405020304" pitchFamily="18" charset="0"/>
              </a:rPr>
              <a:t>revarshing trades</a:t>
            </a:r>
            <a:r>
              <a:rPr lang="en-US" altLang="id-ID" sz="2800" smtClean="0">
                <a:latin typeface="Times New Roman" panose="02020603050405020304" pitchFamily="18" charset="0"/>
              </a:rPr>
              <a:t> sehingga penyerahan tidak pernah dilakukan.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381000"/>
          </a:xfrm>
        </p:spPr>
        <p:txBody>
          <a:bodyPr/>
          <a:lstStyle/>
          <a:p>
            <a:pPr eaLnBrk="1" hangingPunct="1"/>
            <a:r>
              <a:rPr lang="en-US" altLang="id-ID" sz="3600" b="1" smtClean="0">
                <a:latin typeface="Times New Roman" panose="02020603050405020304" pitchFamily="18" charset="0"/>
              </a:rPr>
              <a:t>Tujuan Utama Kotrak Forward dan Futures</a:t>
            </a:r>
          </a:p>
        </p:txBody>
      </p:sp>
      <p:sp>
        <p:nvSpPr>
          <p:cNvPr id="9219" name="Rectangle 3"/>
          <p:cNvSpPr>
            <a:spLocks noGrp="1" noChangeArrowheads="1"/>
          </p:cNvSpPr>
          <p:nvPr>
            <p:ph type="body" idx="1"/>
          </p:nvPr>
        </p:nvSpPr>
        <p:spPr>
          <a:xfrm>
            <a:off x="457200" y="1874838"/>
            <a:ext cx="8229600" cy="4525962"/>
          </a:xfrm>
        </p:spPr>
        <p:txBody>
          <a:bodyPr/>
          <a:lstStyle/>
          <a:p>
            <a:pPr eaLnBrk="1" hangingPunct="1"/>
            <a:r>
              <a:rPr lang="en-US" altLang="id-ID" smtClean="0">
                <a:latin typeface="Times New Roman" panose="02020603050405020304" pitchFamily="18" charset="0"/>
              </a:rPr>
              <a:t>Tujuan utamanya adalah memudahkan antisipasi terhadap risiko perubahan kurs valas.</a:t>
            </a:r>
          </a:p>
          <a:p>
            <a:pPr eaLnBrk="1" hangingPunct="1"/>
            <a:r>
              <a:rPr lang="en-US" altLang="id-ID" smtClean="0">
                <a:latin typeface="Times New Roman" panose="02020603050405020304" pitchFamily="18" charset="0"/>
              </a:rPr>
              <a:t>Dapat juga dipergunakan untuk spekulasi dan </a:t>
            </a:r>
            <a:r>
              <a:rPr lang="en-US" altLang="id-ID" i="1" smtClean="0">
                <a:latin typeface="Times New Roman" panose="02020603050405020304" pitchFamily="18" charset="0"/>
              </a:rPr>
              <a:t>price discovery</a:t>
            </a:r>
            <a:r>
              <a:rPr lang="en-US" altLang="id-ID" smtClean="0">
                <a:latin typeface="Times New Roman" panose="02020603050405020304" pitchFamily="18" charset="0"/>
              </a:rPr>
              <a:t>.</a:t>
            </a:r>
          </a:p>
        </p:txBody>
      </p:sp>
      <p:pic>
        <p:nvPicPr>
          <p:cNvPr id="9220" name="Picture 4" descr="j02346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3962400"/>
            <a:ext cx="4114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27038"/>
            <a:ext cx="8229600" cy="487362"/>
          </a:xfrm>
        </p:spPr>
        <p:txBody>
          <a:bodyPr/>
          <a:lstStyle/>
          <a:p>
            <a:pPr eaLnBrk="1" hangingPunct="1"/>
            <a:r>
              <a:rPr lang="en-US" altLang="id-ID" sz="4000" b="1" smtClean="0">
                <a:latin typeface="Times New Roman" panose="02020603050405020304" pitchFamily="18" charset="0"/>
              </a:rPr>
              <a:t>Kelebihan dan Kekurangan</a:t>
            </a:r>
            <a:br>
              <a:rPr lang="en-US" altLang="id-ID" sz="4000" b="1" smtClean="0">
                <a:latin typeface="Times New Roman" panose="02020603050405020304" pitchFamily="18" charset="0"/>
              </a:rPr>
            </a:br>
            <a:r>
              <a:rPr lang="en-US" altLang="id-ID" sz="4000" b="1" smtClean="0">
                <a:latin typeface="Times New Roman" panose="02020603050405020304" pitchFamily="18" charset="0"/>
              </a:rPr>
              <a:t> Kontrak Futures</a:t>
            </a:r>
          </a:p>
        </p:txBody>
      </p:sp>
      <p:sp>
        <p:nvSpPr>
          <p:cNvPr id="10243" name="Rectangle 3"/>
          <p:cNvSpPr>
            <a:spLocks noGrp="1" noChangeArrowheads="1"/>
          </p:cNvSpPr>
          <p:nvPr>
            <p:ph type="body" idx="1"/>
          </p:nvPr>
        </p:nvSpPr>
        <p:spPr>
          <a:xfrm>
            <a:off x="457200" y="1417638"/>
            <a:ext cx="8229600" cy="4906962"/>
          </a:xfrm>
        </p:spPr>
        <p:txBody>
          <a:bodyPr/>
          <a:lstStyle/>
          <a:p>
            <a:pPr eaLnBrk="1" hangingPunct="1">
              <a:lnSpc>
                <a:spcPct val="90000"/>
              </a:lnSpc>
            </a:pPr>
            <a:r>
              <a:rPr lang="en-US" altLang="id-ID" sz="2800" b="1" u="sng" smtClean="0">
                <a:latin typeface="Times New Roman" panose="02020603050405020304" pitchFamily="18" charset="0"/>
              </a:rPr>
              <a:t>Kelebihan</a:t>
            </a:r>
          </a:p>
          <a:p>
            <a:pPr eaLnBrk="1" hangingPunct="1">
              <a:lnSpc>
                <a:spcPct val="90000"/>
              </a:lnSpc>
            </a:pPr>
            <a:r>
              <a:rPr lang="en-US" altLang="id-ID" sz="2800" smtClean="0">
                <a:latin typeface="Times New Roman" panose="02020603050405020304" pitchFamily="18" charset="0"/>
              </a:rPr>
              <a:t>Lebih kecilnya kontrak futures dan adanya kebebasan melikuidasi kontrak setiap waktu sebelum jatuh tempo.</a:t>
            </a:r>
          </a:p>
          <a:p>
            <a:pPr eaLnBrk="1" hangingPunct="1">
              <a:lnSpc>
                <a:spcPct val="90000"/>
              </a:lnSpc>
            </a:pPr>
            <a:r>
              <a:rPr lang="en-US" altLang="id-ID" sz="2800" smtClean="0">
                <a:latin typeface="Times New Roman" panose="02020603050405020304" pitchFamily="18" charset="0"/>
              </a:rPr>
              <a:t>Kontrak Futures yang diperdagangkan di pasar yang terorganisir dan jelas.</a:t>
            </a:r>
          </a:p>
          <a:p>
            <a:pPr eaLnBrk="1" hangingPunct="1">
              <a:lnSpc>
                <a:spcPct val="90000"/>
              </a:lnSpc>
            </a:pPr>
            <a:r>
              <a:rPr lang="en-US" altLang="id-ID" sz="2800" b="1" u="sng" smtClean="0">
                <a:latin typeface="Times New Roman" panose="02020603050405020304" pitchFamily="18" charset="0"/>
              </a:rPr>
              <a:t>Kekurangan</a:t>
            </a:r>
          </a:p>
          <a:p>
            <a:pPr eaLnBrk="1" hangingPunct="1">
              <a:lnSpc>
                <a:spcPct val="90000"/>
              </a:lnSpc>
            </a:pPr>
            <a:r>
              <a:rPr lang="en-US" altLang="id-ID" sz="2800" smtClean="0">
                <a:latin typeface="Times New Roman" panose="02020603050405020304" pitchFamily="18" charset="0"/>
              </a:rPr>
              <a:t>Keterbatasan jumlah mata uang yang diperdagangkan.</a:t>
            </a:r>
          </a:p>
          <a:p>
            <a:pPr eaLnBrk="1" hangingPunct="1">
              <a:lnSpc>
                <a:spcPct val="90000"/>
              </a:lnSpc>
            </a:pPr>
            <a:r>
              <a:rPr lang="en-US" altLang="id-ID" sz="2800" smtClean="0">
                <a:latin typeface="Times New Roman" panose="02020603050405020304" pitchFamily="18" charset="0"/>
              </a:rPr>
              <a:t>Terbatasnya tanggal penyerahan.</a:t>
            </a:r>
          </a:p>
          <a:p>
            <a:pPr eaLnBrk="1" hangingPunct="1">
              <a:lnSpc>
                <a:spcPct val="90000"/>
              </a:lnSpc>
            </a:pPr>
            <a:r>
              <a:rPr lang="en-US" altLang="id-ID" sz="2800" smtClean="0">
                <a:latin typeface="Times New Roman" panose="02020603050405020304" pitchFamily="18" charset="0"/>
              </a:rPr>
              <a:t>Kakunya jumlah kontrak mata uang yang diserahkan.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3588" y="609600"/>
            <a:ext cx="7770812" cy="1470025"/>
          </a:xfrm>
        </p:spPr>
        <p:txBody>
          <a:bodyPr/>
          <a:lstStyle/>
          <a:p>
            <a:pPr eaLnBrk="1" hangingPunct="1"/>
            <a:r>
              <a:rPr lang="en-US" altLang="id-ID" b="1" smtClean="0">
                <a:latin typeface="Times New Roman" panose="02020603050405020304" pitchFamily="18" charset="0"/>
              </a:rPr>
              <a:t>PASAR CURRENCY FUTURES</a:t>
            </a:r>
          </a:p>
        </p:txBody>
      </p:sp>
      <p:sp>
        <p:nvSpPr>
          <p:cNvPr id="3075" name="Rectangle 3"/>
          <p:cNvSpPr>
            <a:spLocks noGrp="1" noChangeArrowheads="1"/>
          </p:cNvSpPr>
          <p:nvPr>
            <p:ph type="subTitle" idx="1"/>
          </p:nvPr>
        </p:nvSpPr>
        <p:spPr>
          <a:xfrm>
            <a:off x="1295400" y="4191000"/>
            <a:ext cx="6400800" cy="1752600"/>
          </a:xfrm>
        </p:spPr>
        <p:txBody>
          <a:bodyPr/>
          <a:lstStyle/>
          <a:p>
            <a:pPr eaLnBrk="1" hangingPunct="1">
              <a:lnSpc>
                <a:spcPct val="80000"/>
              </a:lnSpc>
            </a:pPr>
            <a:r>
              <a:rPr lang="en-US" altLang="id-ID" sz="2000" smtClean="0">
                <a:latin typeface="Times New Roman" panose="02020603050405020304" pitchFamily="18" charset="0"/>
              </a:rPr>
              <a:t>KEUANGAN INTERNASIONAL</a:t>
            </a:r>
          </a:p>
          <a:p>
            <a:pPr eaLnBrk="1" hangingPunct="1">
              <a:lnSpc>
                <a:spcPct val="80000"/>
              </a:lnSpc>
            </a:pPr>
            <a:r>
              <a:rPr lang="en-US" altLang="id-ID" sz="2000" smtClean="0">
                <a:latin typeface="Times New Roman" panose="02020603050405020304" pitchFamily="18" charset="0"/>
              </a:rPr>
              <a:t>JURUSAN ILMU EKONOMI</a:t>
            </a:r>
          </a:p>
          <a:p>
            <a:pPr eaLnBrk="1" hangingPunct="1">
              <a:lnSpc>
                <a:spcPct val="80000"/>
              </a:lnSpc>
            </a:pPr>
            <a:r>
              <a:rPr lang="en-US" altLang="id-ID" sz="2000" smtClean="0">
                <a:latin typeface="Times New Roman" panose="02020603050405020304" pitchFamily="18" charset="0"/>
              </a:rPr>
              <a:t>UNIVERSITAS PEMBANGUNAN NASIONAL”Veteran” JAWA TIMUR</a:t>
            </a:r>
          </a:p>
        </p:txBody>
      </p:sp>
      <p:pic>
        <p:nvPicPr>
          <p:cNvPr id="11268" name="Picture 4" descr="j02854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2058988"/>
            <a:ext cx="259080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Tm="525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wipe(left)">
                                      <p:cBhvr>
                                        <p:cTn id="17" dur="5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wipe(left)">
                                      <p:cBhvr>
                                        <p:cTn id="2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5|1.1|0.7"/>
</p:tagLst>
</file>

<file path=ppt/tags/tag10.xml><?xml version="1.0" encoding="utf-8"?>
<p:tagLst xmlns:a="http://schemas.openxmlformats.org/drawingml/2006/main" xmlns:r="http://schemas.openxmlformats.org/officeDocument/2006/relationships" xmlns:p="http://schemas.openxmlformats.org/presentationml/2006/main">
  <p:tag name="TIMING" val="|2.7|1"/>
</p:tagLst>
</file>

<file path=ppt/tags/tag11.xml><?xml version="1.0" encoding="utf-8"?>
<p:tagLst xmlns:a="http://schemas.openxmlformats.org/drawingml/2006/main" xmlns:r="http://schemas.openxmlformats.org/officeDocument/2006/relationships" xmlns:p="http://schemas.openxmlformats.org/presentationml/2006/main">
  <p:tag name="TIMING" val="|2.6|0.8|0.9|0.9"/>
</p:tagLst>
</file>

<file path=ppt/tags/tag12.xml><?xml version="1.0" encoding="utf-8"?>
<p:tagLst xmlns:a="http://schemas.openxmlformats.org/drawingml/2006/main" xmlns:r="http://schemas.openxmlformats.org/officeDocument/2006/relationships" xmlns:p="http://schemas.openxmlformats.org/presentationml/2006/main">
  <p:tag name="TIMING" val="|1.8|0.6|0.5"/>
</p:tagLst>
</file>

<file path=ppt/tags/tag13.xml><?xml version="1.0" encoding="utf-8"?>
<p:tagLst xmlns:a="http://schemas.openxmlformats.org/drawingml/2006/main" xmlns:r="http://schemas.openxmlformats.org/officeDocument/2006/relationships" xmlns:p="http://schemas.openxmlformats.org/presentationml/2006/main">
  <p:tag name="TIMING" val="|1.8|0.7|0.6|0.6"/>
</p:tagLst>
</file>

<file path=ppt/tags/tag14.xml><?xml version="1.0" encoding="utf-8"?>
<p:tagLst xmlns:a="http://schemas.openxmlformats.org/drawingml/2006/main" xmlns:r="http://schemas.openxmlformats.org/officeDocument/2006/relationships" xmlns:p="http://schemas.openxmlformats.org/presentationml/2006/main">
  <p:tag name="TIMING" val="|2.2|0.7"/>
</p:tagLst>
</file>

<file path=ppt/tags/tag15.xml><?xml version="1.0" encoding="utf-8"?>
<p:tagLst xmlns:a="http://schemas.openxmlformats.org/drawingml/2006/main" xmlns:r="http://schemas.openxmlformats.org/officeDocument/2006/relationships" xmlns:p="http://schemas.openxmlformats.org/presentationml/2006/main">
  <p:tag name="TIMING" val="|0.4|0.6"/>
</p:tagLst>
</file>

<file path=ppt/tags/tag16.xml><?xml version="1.0" encoding="utf-8"?>
<p:tagLst xmlns:a="http://schemas.openxmlformats.org/drawingml/2006/main" xmlns:r="http://schemas.openxmlformats.org/officeDocument/2006/relationships" xmlns:p="http://schemas.openxmlformats.org/presentationml/2006/main">
  <p:tag name="TIMING" val="|0.8|0.9"/>
</p:tagLst>
</file>

<file path=ppt/tags/tag2.xml><?xml version="1.0" encoding="utf-8"?>
<p:tagLst xmlns:a="http://schemas.openxmlformats.org/drawingml/2006/main" xmlns:r="http://schemas.openxmlformats.org/officeDocument/2006/relationships" xmlns:p="http://schemas.openxmlformats.org/presentationml/2006/main">
  <p:tag name="TIMING" val="|1.9|0.8|1.2|0.9|0.9|0.9|1|2.1|1.2|1"/>
</p:tagLst>
</file>

<file path=ppt/tags/tag3.xml><?xml version="1.0" encoding="utf-8"?>
<p:tagLst xmlns:a="http://schemas.openxmlformats.org/drawingml/2006/main" xmlns:r="http://schemas.openxmlformats.org/officeDocument/2006/relationships" xmlns:p="http://schemas.openxmlformats.org/presentationml/2006/main">
  <p:tag name="TIMING" val="|2.9|0.9|1"/>
</p:tagLst>
</file>

<file path=ppt/tags/tag4.xml><?xml version="1.0" encoding="utf-8"?>
<p:tagLst xmlns:a="http://schemas.openxmlformats.org/drawingml/2006/main" xmlns:r="http://schemas.openxmlformats.org/officeDocument/2006/relationships" xmlns:p="http://schemas.openxmlformats.org/presentationml/2006/main">
  <p:tag name="TIMING" val="|3.2"/>
</p:tagLst>
</file>

<file path=ppt/tags/tag5.xml><?xml version="1.0" encoding="utf-8"?>
<p:tagLst xmlns:a="http://schemas.openxmlformats.org/drawingml/2006/main" xmlns:r="http://schemas.openxmlformats.org/officeDocument/2006/relationships" xmlns:p="http://schemas.openxmlformats.org/presentationml/2006/main">
  <p:tag name="TIMING" val="|1.4|1.4|1.4|1.3|1.2|1.2|1.1|1.1"/>
</p:tagLst>
</file>

<file path=ppt/tags/tag6.xml><?xml version="1.0" encoding="utf-8"?>
<p:tagLst xmlns:a="http://schemas.openxmlformats.org/drawingml/2006/main" xmlns:r="http://schemas.openxmlformats.org/officeDocument/2006/relationships" xmlns:p="http://schemas.openxmlformats.org/presentationml/2006/main">
  <p:tag name="TIMING" val="|1.4|1.1|1.1"/>
</p:tagLst>
</file>

<file path=ppt/tags/tag7.xml><?xml version="1.0" encoding="utf-8"?>
<p:tagLst xmlns:a="http://schemas.openxmlformats.org/drawingml/2006/main" xmlns:r="http://schemas.openxmlformats.org/officeDocument/2006/relationships" xmlns:p="http://schemas.openxmlformats.org/presentationml/2006/main">
  <p:tag name="TIMING" val="|2.2|0.9|1|0.9"/>
</p:tagLst>
</file>

<file path=ppt/tags/tag8.xml><?xml version="1.0" encoding="utf-8"?>
<p:tagLst xmlns:a="http://schemas.openxmlformats.org/drawingml/2006/main" xmlns:r="http://schemas.openxmlformats.org/officeDocument/2006/relationships" xmlns:p="http://schemas.openxmlformats.org/presentationml/2006/main">
  <p:tag name="TIMING" val="|1.2|1|1|1"/>
</p:tagLst>
</file>

<file path=ppt/tags/tag9.xml><?xml version="1.0" encoding="utf-8"?>
<p:tagLst xmlns:a="http://schemas.openxmlformats.org/drawingml/2006/main" xmlns:r="http://schemas.openxmlformats.org/officeDocument/2006/relationships" xmlns:p="http://schemas.openxmlformats.org/presentationml/2006/main">
  <p:tag name="TIMING" val="|1.7|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3499</Words>
  <Application>Microsoft Office PowerPoint</Application>
  <PresentationFormat>On-screen Show (4:3)</PresentationFormat>
  <Paragraphs>337</Paragraphs>
  <Slides>54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Calibri</vt:lpstr>
      <vt:lpstr>Times New Roman</vt:lpstr>
      <vt:lpstr>Wingdings</vt:lpstr>
      <vt:lpstr>Arial Unicode MS</vt:lpstr>
      <vt:lpstr>President</vt:lpstr>
      <vt:lpstr>Default Design</vt:lpstr>
      <vt:lpstr>Microsoft Excel Worksheet</vt:lpstr>
      <vt:lpstr>PASAR FUTURES DAN OPTIONS</vt:lpstr>
      <vt:lpstr>Futures dan Option</vt:lpstr>
      <vt:lpstr>Kontrak Futures dan Foward</vt:lpstr>
      <vt:lpstr>Kontrak Futures dan Foward</vt:lpstr>
      <vt:lpstr>Kontrak Futures dan Foward</vt:lpstr>
      <vt:lpstr>Ciri Kontrak Futures</vt:lpstr>
      <vt:lpstr>Tujuan Utama Kotrak Forward dan Futures</vt:lpstr>
      <vt:lpstr>Kelebihan dan Kekurangan  Kontrak Futures</vt:lpstr>
      <vt:lpstr>PASAR CURRENCY FUTURES</vt:lpstr>
      <vt:lpstr>KONTRAK CURRENCY FUTURES  VS  KONTRAK FORWARD</vt:lpstr>
      <vt:lpstr>PENENTUAN HARGA KONTRAK FUTURES</vt:lpstr>
      <vt:lpstr>PENENTUAN HARGA KONTRAK FUTURES</vt:lpstr>
      <vt:lpstr>PASAR CURRENCY OPTIONS</vt:lpstr>
      <vt:lpstr>CURRENCY CALL OPTIONS</vt:lpstr>
      <vt:lpstr>CURRENCY CALL OPTIONS</vt:lpstr>
      <vt:lpstr>Suatu Currency Call Option Diklasifikasikan menjadi 3 macam, yaitu :</vt:lpstr>
      <vt:lpstr>Faktor-Faktor yang Mempengaruhi Premium Call Option</vt:lpstr>
      <vt:lpstr>Faktor-Faktor yang Mempengaruhi Premium Call Option</vt:lpstr>
      <vt:lpstr>Faktor-Faktor yang Mempengaruhi Premium Call Option</vt:lpstr>
      <vt:lpstr>CURRENCY PUT OPTION</vt:lpstr>
      <vt:lpstr>Suatu Currency Put Option Diklasifikasikan menjadi 3 macam, yaitu :</vt:lpstr>
      <vt:lpstr>Faktor-Faktor yang Mempengaruhi Premium  Put Option</vt:lpstr>
      <vt:lpstr>Faktor-Faktor yang Mempengaruhi Premium  Put Option</vt:lpstr>
      <vt:lpstr>Faktor-Faktor yang Mempengaruhi Premium  Put Option</vt:lpstr>
      <vt:lpstr>PowerPoint Presentation</vt:lpstr>
      <vt:lpstr>PowerPoint Presentation</vt:lpstr>
      <vt:lpstr>TUJUAN MELAKUKAN TRANSAKSI</vt:lpstr>
      <vt:lpstr>Quotation</vt:lpstr>
      <vt:lpstr>KONSEP WAKTU DALAM TRANSAKSI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TUGAS</vt:lpstr>
      <vt:lpstr>KETENTUAN</vt:lpstr>
    </vt:vector>
  </TitlesOfParts>
  <Company>kampus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PASAR FUTURES DAN OPTION</dc:title>
  <dc:creator>ratih_work</dc:creator>
  <cp:lastModifiedBy>User</cp:lastModifiedBy>
  <cp:revision>12</cp:revision>
  <dcterms:created xsi:type="dcterms:W3CDTF">2009-05-15T19:10:12Z</dcterms:created>
  <dcterms:modified xsi:type="dcterms:W3CDTF">2019-03-26T04:48:58Z</dcterms:modified>
</cp:coreProperties>
</file>