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050DE-E239-4961-BCAA-DEA3608A34A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056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F8D78-8DD3-4798-B6F8-71718867C8E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7919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11E42-956D-42B5-BDF4-327D9C00B7B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0825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F00E8-51CF-4439-9D2E-E7B2CBAE4C3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8803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15FF1-7C6C-4B07-984E-3B7F1A1ADFA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8353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D1215-9135-4E2F-BD77-58FA1540F5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5129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CCAA0-B3C6-4CEF-B965-3E806AE5248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0486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47C0F-7DAC-49EF-8C08-4DCD5CBF4A5E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2648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04EDF-5DEB-461E-9C59-8538384979F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8881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8F27C-F910-4451-9FB2-0941ABA2491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8242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34898-067A-47D2-B8AB-4DBF8D0D3FA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7823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91B440-CF52-41A8-97AE-4084D40C4DAB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>
                <a:solidFill>
                  <a:srgbClr val="0000FF"/>
                </a:solidFill>
              </a:rPr>
              <a:t>MANAJEMEN </a:t>
            </a:r>
            <a:r>
              <a:rPr lang="en-US" altLang="id-ID" dirty="0" smtClean="0">
                <a:solidFill>
                  <a:srgbClr val="0000FF"/>
                </a:solidFill>
              </a:rPr>
              <a:t>EXPOSURE </a:t>
            </a:r>
            <a:r>
              <a:rPr lang="en-US" altLang="id-ID" dirty="0" smtClean="0">
                <a:solidFill>
                  <a:srgbClr val="0000FF"/>
                </a:solidFill>
              </a:rPr>
              <a:t>TRANSAKSI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endParaRPr lang="id-ID" altLang="id-ID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b="1" smtClean="0">
                <a:solidFill>
                  <a:srgbClr val="0000FF"/>
                </a:solidFill>
              </a:rPr>
              <a:t>Exposure Transaksi, Why 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id-ID" smtClean="0">
                <a:solidFill>
                  <a:srgbClr val="0000FF"/>
                </a:solidFill>
              </a:rPr>
              <a:t>	Exposure transaksi muncul pada saat transaksi-transaksi kas di masa depan dari sebuah perusahaan dipengaruhi oleh fluktuasi nilai tukar.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d-ID" b="1" smtClean="0">
                <a:solidFill>
                  <a:srgbClr val="0000FF"/>
                </a:solidFill>
              </a:rPr>
              <a:t>Munculnya exposure transaksi, How?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mtClean="0">
                <a:solidFill>
                  <a:srgbClr val="0000FF"/>
                </a:solidFill>
              </a:rPr>
              <a:t>Pembelian atau penjualan barang/jasa secara kredit, dimana harganya dinyatakan dalam valas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mtClean="0">
                <a:solidFill>
                  <a:srgbClr val="0000FF"/>
                </a:solidFill>
              </a:rPr>
              <a:t>Pinjaman atau pemberian pinjaman dana dimana pembayaran bunga dan cicilan utang dibuat dalam mata uang 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Fase terjadinya exposure transaksi</a:t>
            </a:r>
          </a:p>
          <a:p>
            <a:pPr eaLnBrk="1" hangingPunct="1">
              <a:lnSpc>
                <a:spcPct val="80000"/>
              </a:lnSpc>
            </a:pPr>
            <a:endParaRPr lang="en-US" altLang="id-ID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id-ID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id-ID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id-ID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T1		= penjual menyampaikan harga ke pembeli 			  (verbal/tertulis)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T2		= pembeli menyampaikan pesan kepada penjual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T3		= penjual mengirim barang dan tagihan ke pembeli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T4		= pembeli menyelesaikan transaksi dan membayar 		   tagihan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T1-T2	= exposure kuotasi (quotation exposure)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T2-T3	= exposure pra pemenuhan pesanan (backlog   	  		   exposure)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T3-T4	= exposure penagihan (billing exposure)</a:t>
            </a:r>
          </a:p>
        </p:txBody>
      </p:sp>
      <p:sp>
        <p:nvSpPr>
          <p:cNvPr id="4100" name="Line 11"/>
          <p:cNvSpPr>
            <a:spLocks noChangeShapeType="1"/>
          </p:cNvSpPr>
          <p:nvPr/>
        </p:nvSpPr>
        <p:spPr bwMode="auto">
          <a:xfrm flipV="1">
            <a:off x="1066800" y="2438400"/>
            <a:ext cx="510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1" name="Line 12"/>
          <p:cNvSpPr>
            <a:spLocks noChangeShapeType="1"/>
          </p:cNvSpPr>
          <p:nvPr/>
        </p:nvSpPr>
        <p:spPr bwMode="auto">
          <a:xfrm>
            <a:off x="1052513" y="2335213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2" name="Line 13"/>
          <p:cNvSpPr>
            <a:spLocks noChangeShapeType="1"/>
          </p:cNvSpPr>
          <p:nvPr/>
        </p:nvSpPr>
        <p:spPr bwMode="auto">
          <a:xfrm>
            <a:off x="2519363" y="2335213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3" name="Line 14"/>
          <p:cNvSpPr>
            <a:spLocks noChangeShapeType="1"/>
          </p:cNvSpPr>
          <p:nvPr/>
        </p:nvSpPr>
        <p:spPr bwMode="auto">
          <a:xfrm>
            <a:off x="4332288" y="2341563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4" name="Line 15"/>
          <p:cNvSpPr>
            <a:spLocks noChangeShapeType="1"/>
          </p:cNvSpPr>
          <p:nvPr/>
        </p:nvSpPr>
        <p:spPr bwMode="auto">
          <a:xfrm>
            <a:off x="6172200" y="23622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5" name="Rectangle 16"/>
          <p:cNvSpPr>
            <a:spLocks noChangeArrowheads="1"/>
          </p:cNvSpPr>
          <p:nvPr/>
        </p:nvSpPr>
        <p:spPr bwMode="auto">
          <a:xfrm>
            <a:off x="609600" y="2667000"/>
            <a:ext cx="578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id-ID"/>
              <a:t>   </a:t>
            </a:r>
            <a:r>
              <a:rPr lang="en-US" altLang="id-ID">
                <a:solidFill>
                  <a:srgbClr val="0000FF"/>
                </a:solidFill>
              </a:rPr>
              <a:t>T1	           T2	           T3	            T4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/>
            <a:endParaRPr lang="id-ID" altLang="id-ID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z="2800" smtClean="0">
                <a:solidFill>
                  <a:srgbClr val="0000FF"/>
                </a:solidFill>
              </a:rPr>
              <a:t>Pengukuran Exposure Transaksi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z="2400" smtClean="0">
                <a:solidFill>
                  <a:srgbClr val="0000FF"/>
                </a:solidFill>
              </a:rPr>
              <a:t>memproyeksi penerimaan dan pengeluaran dalam setiap mata uang asing  selama kurun waktu tertentu. (tabel 10.1)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z="2400" smtClean="0">
                <a:solidFill>
                  <a:srgbClr val="0000FF"/>
                </a:solidFill>
              </a:rPr>
              <a:t>menghitung keseluruhan exposure dari semua penerimaan dan pengeluaran bersih. (tabel 10.2)</a:t>
            </a:r>
          </a:p>
          <a:p>
            <a:pPr lvl="1" eaLnBrk="1" hangingPunct="1">
              <a:lnSpc>
                <a:spcPct val="90000"/>
              </a:lnSpc>
            </a:pPr>
            <a:endParaRPr lang="en-US" altLang="id-ID" sz="24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d-ID" sz="2800" smtClean="0">
                <a:solidFill>
                  <a:srgbClr val="0000FF"/>
                </a:solidFill>
              </a:rPr>
              <a:t>Jika terjadi exposure transaksi mana perusahaan menghadapi 3 tugas utama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z="2400" smtClean="0">
                <a:solidFill>
                  <a:srgbClr val="0000FF"/>
                </a:solidFill>
              </a:rPr>
              <a:t>mengidentifikasi derajat exposure transaksi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z="2400" smtClean="0">
                <a:solidFill>
                  <a:srgbClr val="0000FF"/>
                </a:solidFill>
              </a:rPr>
              <a:t>memutuskan apakah perlu atau tidak melakukan hedging untuk menghilangkan exposure.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d-ID" sz="2400" smtClean="0">
                <a:solidFill>
                  <a:srgbClr val="0000FF"/>
                </a:solidFill>
              </a:rPr>
              <a:t>memutuskan untuk menghilangkan sebahagian atau seluruh exposure dengan berbagai teknik lindung nilai yang tersedia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52400"/>
          </a:xfrm>
        </p:spPr>
        <p:txBody>
          <a:bodyPr/>
          <a:lstStyle/>
          <a:p>
            <a:pPr eaLnBrk="1" hangingPunct="1"/>
            <a:endParaRPr lang="id-ID" altLang="id-ID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z="2800" smtClean="0">
                <a:solidFill>
                  <a:srgbClr val="0000FF"/>
                </a:solidFill>
              </a:rPr>
              <a:t>Teknik Mengatasi Exposure Transaksi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 sz="28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id-ID" sz="2400" smtClean="0">
                <a:solidFill>
                  <a:srgbClr val="0000FF"/>
                </a:solidFill>
              </a:rPr>
              <a:t>teknik kontraktual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forward &amp; futures hegde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money market hedge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risk shifting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pricing decisions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exposure netting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currency risk sharing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foreign currency option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id-ID" sz="2400" smtClean="0">
                <a:solidFill>
                  <a:srgbClr val="0000FF"/>
                </a:solidFill>
              </a:rPr>
              <a:t>menerapkan strategi operasi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leading dan lagging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cross hedging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currency diversification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d-ID" sz="2000" smtClean="0">
                <a:solidFill>
                  <a:srgbClr val="0000FF"/>
                </a:solidFill>
              </a:rPr>
              <a:t>reinvoicing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841375" y="954088"/>
            <a:ext cx="44577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841375" y="892175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2" name="Line 1"/>
          <p:cNvSpPr>
            <a:spLocks noChangeShapeType="1"/>
          </p:cNvSpPr>
          <p:nvPr/>
        </p:nvSpPr>
        <p:spPr bwMode="auto">
          <a:xfrm>
            <a:off x="5299075" y="892175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746918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3200" b="1">
                <a:solidFill>
                  <a:srgbClr val="0000FF"/>
                </a:solidFill>
                <a:cs typeface="Times New Roman" panose="02020603050405020304" pitchFamily="18" charset="0"/>
              </a:rPr>
              <a:t>Hedging di pasar forward dan futures</a:t>
            </a:r>
            <a:endParaRPr lang="en-US" altLang="id-ID" sz="3200"/>
          </a:p>
          <a:p>
            <a:endParaRPr lang="en-US" altLang="id-ID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60388" y="457200"/>
            <a:ext cx="8342312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id-ID"/>
              <a:t/>
            </a:r>
            <a:br>
              <a:rPr lang="en-US" altLang="id-ID"/>
            </a:br>
            <a:endParaRPr lang="en-US" altLang="id-ID"/>
          </a:p>
          <a:p>
            <a:pPr algn="just"/>
            <a:endParaRPr lang="en-US" altLang="id-ID" sz="150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Maret 					Juni</a:t>
            </a:r>
            <a:endParaRPr lang="en-US" altLang="id-ID" sz="2000"/>
          </a:p>
          <a:p>
            <a:pPr algn="just"/>
            <a:endParaRPr lang="en-US" altLang="id-ID" sz="200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Jual </a:t>
            </a:r>
            <a:r>
              <a:rPr lang="en-US" altLang="id-ID" sz="200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1,000,000 melalui			terima </a:t>
            </a:r>
            <a:r>
              <a:rPr lang="en-US" altLang="id-ID" sz="200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1,000,000, serahkan</a:t>
            </a:r>
            <a:endParaRPr lang="en-US" altLang="id-ID" sz="2000"/>
          </a:p>
          <a:p>
            <a:pPr algn="just"/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Kontrak forward 3 bln			</a:t>
            </a:r>
            <a:r>
              <a:rPr lang="en-US" altLang="id-ID" sz="200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1,000,000 untuk memenuhi</a:t>
            </a:r>
            <a:endParaRPr lang="en-US" altLang="id-ID" sz="2000"/>
          </a:p>
          <a:p>
            <a:pPr algn="just"/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Dengan nilai tukar 			kontrak forward, terima</a:t>
            </a:r>
            <a:endParaRPr lang="en-US" altLang="id-ID" sz="2000"/>
          </a:p>
          <a:p>
            <a:pPr algn="just"/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US$ 1.7540/</a:t>
            </a:r>
            <a:r>
              <a:rPr lang="en-US" altLang="id-ID" sz="200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				US$ </a:t>
            </a:r>
            <a:r>
              <a:rPr lang="en-US" altLang="id-ID" sz="2000">
                <a:solidFill>
                  <a:srgbClr val="0000FF"/>
                </a:solidFill>
                <a:cs typeface="Times New Roman" panose="02020603050405020304" pitchFamily="18" charset="0"/>
              </a:rPr>
              <a:t>1,754,000 </a:t>
            </a:r>
            <a:endParaRPr lang="en-US" altLang="id-ID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/>
          <p:cNvSpPr>
            <a:spLocks noChangeShapeType="1"/>
          </p:cNvSpPr>
          <p:nvPr/>
        </p:nvSpPr>
        <p:spPr bwMode="auto">
          <a:xfrm>
            <a:off x="990600" y="1066800"/>
            <a:ext cx="44577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966788" y="917575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6" name="Line 1"/>
          <p:cNvSpPr>
            <a:spLocks noChangeShapeType="1"/>
          </p:cNvSpPr>
          <p:nvPr/>
        </p:nvSpPr>
        <p:spPr bwMode="auto">
          <a:xfrm>
            <a:off x="5424488" y="917575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47545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>
                <a:solidFill>
                  <a:srgbClr val="0000FF"/>
                </a:solidFill>
                <a:cs typeface="Times New Roman" panose="02020603050405020304" pitchFamily="18" charset="0"/>
              </a:rPr>
              <a:t>Money Market Hedge</a:t>
            </a:r>
            <a:endParaRPr lang="en-US" altLang="id-ID" sz="2800"/>
          </a:p>
          <a:p>
            <a:endParaRPr lang="en-US" altLang="id-ID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06438" y="533400"/>
            <a:ext cx="7507287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id-ID"/>
              <a:t/>
            </a:r>
            <a:br>
              <a:rPr lang="en-US" altLang="id-ID"/>
            </a:br>
            <a:endParaRPr lang="en-US" altLang="id-ID"/>
          </a:p>
          <a:p>
            <a:pPr algn="just"/>
            <a:endParaRPr lang="en-US" altLang="id-ID" sz="150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Maret					Juni</a:t>
            </a:r>
            <a:endParaRPr lang="en-US" altLang="id-ID"/>
          </a:p>
          <a:p>
            <a:pPr algn="just"/>
            <a:endParaRPr lang="en-US" altLang="id-ID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Pinjam 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 975,610				terima 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 1,000,000, lunasi</a:t>
            </a:r>
            <a:endParaRPr lang="en-US" altLang="id-ID"/>
          </a:p>
          <a:p>
            <a:pPr algn="just"/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Tukarkan 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975,610 dengan		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975,610 ditambah bunga</a:t>
            </a:r>
            <a:endParaRPr lang="en-US" altLang="id-ID"/>
          </a:p>
          <a:p>
            <a:pPr algn="just"/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US$ pada nilai tukar 			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24,390 (total 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1,000,000)</a:t>
            </a:r>
            <a:endParaRPr lang="en-US" altLang="id-ID"/>
          </a:p>
          <a:p>
            <a:pPr algn="just"/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US$ 1.7640/</a:t>
            </a:r>
            <a:r>
              <a:rPr lang="en-US" altLang="id-ID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£</a:t>
            </a:r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, terima</a:t>
            </a:r>
            <a:endParaRPr lang="en-US" altLang="id-ID"/>
          </a:p>
          <a:p>
            <a:pPr algn="just"/>
            <a:r>
              <a:rPr lang="en-US" altLang="id-ID">
                <a:solidFill>
                  <a:srgbClr val="0000FF"/>
                </a:solidFill>
                <a:cs typeface="Times New Roman" panose="02020603050405020304" pitchFamily="18" charset="0"/>
              </a:rPr>
              <a:t>US$ 1,720,976</a:t>
            </a:r>
            <a:endParaRPr lang="en-US" alt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8" name="Group 198"/>
          <p:cNvGraphicFramePr>
            <a:graphicFrameLocks noGrp="1"/>
          </p:cNvGraphicFramePr>
          <p:nvPr/>
        </p:nvGraphicFramePr>
        <p:xfrm>
          <a:off x="1371600" y="1447800"/>
          <a:ext cx="6461125" cy="213360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063625"/>
                <a:gridCol w="1087438"/>
                <a:gridCol w="701675"/>
                <a:gridCol w="1093787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Mata uang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Penerimaan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Pengeluaran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Penrman/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 bersih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Kurs saat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ini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Penrman/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 bersih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Dalam US$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Dolar Kanada (C$)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C$ 2.000.000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C$ 6.000.000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 (C$ 4.000.000)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(US$ 3.200.000)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MarkJerman (DM)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  DM. 10.000.000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DM 12.000.000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((DM 2.000.000)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(US$ 1.000.000)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Prancis (FF)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  FF.100.000.000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FF. 60.000.000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FF.40.000.000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US$ 4.000.000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Swiss (SF)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   SF. 6.000.000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SF. 11.000.000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(SF.5.000.000)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(US$ 3.000.000)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2" name="Rectangle 199"/>
          <p:cNvSpPr>
            <a:spLocks noChangeArrowheads="1"/>
          </p:cNvSpPr>
          <p:nvPr/>
        </p:nvSpPr>
        <p:spPr bwMode="auto">
          <a:xfrm>
            <a:off x="228600" y="914400"/>
            <a:ext cx="876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id-ID"/>
              <a:t>Pengukuran Eksposur Transaksi dengan menggunakan kurs saat ini </a:t>
            </a:r>
          </a:p>
        </p:txBody>
      </p:sp>
      <p:graphicFrame>
        <p:nvGraphicFramePr>
          <p:cNvPr id="10567" name="Group 327"/>
          <p:cNvGraphicFramePr>
            <a:graphicFrameLocks noGrp="1"/>
          </p:cNvGraphicFramePr>
          <p:nvPr/>
        </p:nvGraphicFramePr>
        <p:xfrm>
          <a:off x="1676400" y="4572000"/>
          <a:ext cx="5827713" cy="1481138"/>
        </p:xfrm>
        <a:graphic>
          <a:graphicData uri="http://schemas.openxmlformats.org/drawingml/2006/table">
            <a:tbl>
              <a:tblPr/>
              <a:tblGrid>
                <a:gridCol w="1355725"/>
                <a:gridCol w="1228725"/>
                <a:gridCol w="1289050"/>
                <a:gridCol w="1954213"/>
              </a:tblGrid>
              <a:tr h="503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Mata uang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Penrman/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 bersih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Kurs rentangan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Penrman/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Penglr bersih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Dalam US$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Dolar Kanada (C$)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 (C$ 4.000.000)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US$ 0.79 – 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(US$ 3.160.000-3.240.000)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Mark Jerman (DM)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((DM 2.000.000)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US$ 0.48 – 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(US$ 960.000-1.040.000)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Prancis (FF)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FF.40.000.000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US$ 0.09 – 0.11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US$3.600.000-4.400.000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Franc Swiss (SF)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(SF. 5.000.000)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US$ 0.56 – 0.64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nguiat Bk BT" charset="0"/>
                          <a:cs typeface="Times New Roman" pitchFamily="18" charset="0"/>
                        </a:rPr>
                        <a:t>(US$2.800.000-3.200.000)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5" name="Rectangle 328"/>
          <p:cNvSpPr>
            <a:spLocks noChangeArrowheads="1"/>
          </p:cNvSpPr>
          <p:nvPr/>
        </p:nvSpPr>
        <p:spPr bwMode="auto">
          <a:xfrm>
            <a:off x="304800" y="3762375"/>
            <a:ext cx="875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id-ID"/>
              <a:t>Pengukuran Eksposur Transaksi dengan menggunakan estimasi kurs dalam rentangan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348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Wingdings</vt:lpstr>
      <vt:lpstr>Times New Roman</vt:lpstr>
      <vt:lpstr>Century</vt:lpstr>
      <vt:lpstr>Benguiat Bk BT</vt:lpstr>
      <vt:lpstr>Default Design</vt:lpstr>
      <vt:lpstr>MANAJEMEN EXPOSURE TRANSAKSI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 TRANSAKSI</dc:title>
  <dc:creator>INDRA</dc:creator>
  <cp:lastModifiedBy>User</cp:lastModifiedBy>
  <cp:revision>8</cp:revision>
  <dcterms:created xsi:type="dcterms:W3CDTF">2006-11-24T10:17:01Z</dcterms:created>
  <dcterms:modified xsi:type="dcterms:W3CDTF">2019-03-26T04:51:17Z</dcterms:modified>
</cp:coreProperties>
</file>