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1" r:id="rId9"/>
    <p:sldId id="370"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p:scale>
          <a:sx n="78" d="100"/>
          <a:sy n="78" d="100"/>
        </p:scale>
        <p:origin x="-27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15/03/2017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15/03/2017</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15/03/2017</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a:t>
            </a:r>
            <a:r>
              <a:rPr kumimoji="0" lang="en-US" sz="4000" b="1" i="0" u="none" strike="noStrike" kern="1200" cap="none" spc="0" normalizeH="0" baseline="0" noProof="0" dirty="0" err="1" smtClean="0">
                <a:ln>
                  <a:noFill/>
                </a:ln>
                <a:solidFill>
                  <a:srgbClr val="002060"/>
                </a:solidFill>
                <a:effectLst/>
                <a:uLnTx/>
                <a:uFillTx/>
                <a:latin typeface="+mn-lt"/>
                <a:ea typeface="+mn-ea"/>
                <a:cs typeface="+mn-cs"/>
              </a:rPr>
              <a:t>Desain</a:t>
            </a:r>
            <a:endParaRPr kumimoji="0" lang="id-ID" sz="4000" b="1" i="0" u="none" strike="noStrike" kern="1200" cap="none" spc="0" normalizeH="0" baseline="0" noProof="0" dirty="0" smtClean="0">
              <a:ln>
                <a:noFill/>
              </a:ln>
              <a:solidFill>
                <a:srgbClr val="00206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743200" y="603250"/>
            <a:ext cx="4876800" cy="6254750"/>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defTabSz="338138">
              <a:defRPr sz="2000" b="1">
                <a:solidFill>
                  <a:schemeClr val="tx1"/>
                </a:solidFill>
                <a:latin typeface="Tahoma" pitchFamily="64" charset="0"/>
                <a:ea typeface="ＭＳ Ｐゴシック" pitchFamily="64" charset="-128"/>
              </a:defRPr>
            </a:lvl1pPr>
            <a:lvl2pPr marL="37931725" indent="-37474525" defTabSz="338138">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nSpc>
                <a:spcPct val="110000"/>
              </a:lnSpc>
            </a:pPr>
            <a:r>
              <a:rPr lang="en-US" altLang="nb-NO" sz="1400" dirty="0">
                <a:latin typeface="Arial" charset="0"/>
              </a:rPr>
              <a:t>Housing Corporation</a:t>
            </a:r>
          </a:p>
          <a:p>
            <a:pPr>
              <a:lnSpc>
                <a:spcPct val="110000"/>
              </a:lnSpc>
            </a:pPr>
            <a:r>
              <a:rPr lang="en-US" altLang="nb-NO" sz="1400" dirty="0">
                <a:solidFill>
                  <a:srgbClr val="660066"/>
                </a:solidFill>
                <a:latin typeface="Arial" charset="0"/>
              </a:rPr>
              <a:t>	1.1 New Home Construction</a:t>
            </a:r>
            <a:r>
              <a:rPr lang="en-US" altLang="nb-NO" sz="1400" dirty="0">
                <a:solidFill>
                  <a:srgbClr val="0000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chemeClr val="bg2"/>
                </a:solidFill>
                <a:latin typeface="Arial" charset="0"/>
              </a:rPr>
              <a:t>	1.1.1 Concrete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1.1.1.1 Pour Foundation	</a:t>
            </a:r>
          </a:p>
          <a:p>
            <a:pPr>
              <a:lnSpc>
                <a:spcPct val="110000"/>
              </a:lnSpc>
            </a:pPr>
            <a:r>
              <a:rPr lang="en-US" altLang="nb-NO" sz="1400" dirty="0">
                <a:solidFill>
                  <a:srgbClr val="003300"/>
                </a:solidFill>
                <a:latin typeface="Arial" charset="0"/>
              </a:rPr>
              <a:t>			1.1.1.2 Install Patio	</a:t>
            </a:r>
          </a:p>
          <a:p>
            <a:pPr>
              <a:lnSpc>
                <a:spcPct val="110000"/>
              </a:lnSpc>
            </a:pPr>
            <a:r>
              <a:rPr lang="en-US" altLang="nb-NO" sz="1400" dirty="0">
                <a:solidFill>
                  <a:srgbClr val="003300"/>
                </a:solidFill>
                <a:latin typeface="Arial" charset="0"/>
              </a:rPr>
              <a:t>			1.1.1.3 Pour Stairway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1.1.2 Framing</a:t>
            </a:r>
          </a:p>
          <a:p>
            <a:pPr>
              <a:lnSpc>
                <a:spcPct val="110000"/>
              </a:lnSpc>
            </a:pPr>
            <a:r>
              <a:rPr lang="en-US" altLang="nb-NO" sz="1400" dirty="0">
                <a:solidFill>
                  <a:srgbClr val="000000"/>
                </a:solidFill>
                <a:latin typeface="Arial" charset="0"/>
              </a:rPr>
              <a:t>		</a:t>
            </a:r>
            <a:r>
              <a:rPr lang="en-US" altLang="nb-NO" sz="1400" dirty="0">
                <a:solidFill>
                  <a:schemeClr val="folHlink"/>
                </a:solidFill>
                <a:latin typeface="Arial" charset="0"/>
              </a:rPr>
              <a:t>	</a:t>
            </a:r>
            <a:r>
              <a:rPr lang="en-US" altLang="nb-NO" sz="1400" dirty="0">
                <a:solidFill>
                  <a:srgbClr val="003300"/>
                </a:solidFill>
                <a:latin typeface="Arial" charset="0"/>
              </a:rPr>
              <a:t>1.1.2.1 Frame Exterior Walls</a:t>
            </a:r>
          </a:p>
          <a:p>
            <a:pPr>
              <a:lnSpc>
                <a:spcPct val="110000"/>
              </a:lnSpc>
            </a:pPr>
            <a:r>
              <a:rPr lang="en-US" altLang="nb-NO" sz="1400" dirty="0">
                <a:solidFill>
                  <a:srgbClr val="003300"/>
                </a:solidFill>
                <a:latin typeface="Arial" charset="0"/>
              </a:rPr>
              <a:t>			1.1.2.2 Frame Interior Walls	</a:t>
            </a:r>
          </a:p>
          <a:p>
            <a:pPr>
              <a:lnSpc>
                <a:spcPct val="110000"/>
              </a:lnSpc>
            </a:pPr>
            <a:r>
              <a:rPr lang="en-US" altLang="nb-NO" sz="1400" dirty="0">
                <a:solidFill>
                  <a:srgbClr val="003300"/>
                </a:solidFill>
                <a:latin typeface="Arial" charset="0"/>
              </a:rPr>
              <a:t>			1.1.2.3 Install Roofing Trusses</a:t>
            </a:r>
            <a:r>
              <a:rPr lang="en-US" altLang="nb-NO" sz="1400" dirty="0">
                <a:solidFill>
                  <a:schemeClr val="folHlink"/>
                </a:solidFill>
                <a:latin typeface="Arial" charset="0"/>
              </a:rPr>
              <a:t>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1.1.3 Plumbing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1.1.3.1 Install Water Lines	</a:t>
            </a:r>
          </a:p>
          <a:p>
            <a:pPr>
              <a:lnSpc>
                <a:spcPct val="110000"/>
              </a:lnSpc>
            </a:pPr>
            <a:r>
              <a:rPr lang="en-US" altLang="nb-NO" sz="1400" dirty="0">
                <a:solidFill>
                  <a:srgbClr val="003300"/>
                </a:solidFill>
                <a:latin typeface="Arial" charset="0"/>
              </a:rPr>
              <a:t>			1.1.3.2 Install Gas Lines	</a:t>
            </a:r>
          </a:p>
          <a:p>
            <a:pPr>
              <a:lnSpc>
                <a:spcPct val="110000"/>
              </a:lnSpc>
            </a:pPr>
            <a:r>
              <a:rPr lang="en-US" altLang="nb-NO" sz="1400" dirty="0">
                <a:solidFill>
                  <a:srgbClr val="003300"/>
                </a:solidFill>
                <a:latin typeface="Arial" charset="0"/>
              </a:rPr>
              <a:t>			1.1.3.3 Install B/K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1.1.4 Electrical</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1.1.4.1 Install Wiring	</a:t>
            </a:r>
          </a:p>
          <a:p>
            <a:pPr>
              <a:lnSpc>
                <a:spcPct val="110000"/>
              </a:lnSpc>
            </a:pPr>
            <a:r>
              <a:rPr lang="en-US" altLang="nb-NO" sz="1400" dirty="0">
                <a:solidFill>
                  <a:srgbClr val="003300"/>
                </a:solidFill>
                <a:latin typeface="Arial" charset="0"/>
              </a:rPr>
              <a:t>			1.1.4.2 Install Outlets/Switches	</a:t>
            </a:r>
          </a:p>
          <a:p>
            <a:pPr>
              <a:lnSpc>
                <a:spcPct val="110000"/>
              </a:lnSpc>
            </a:pPr>
            <a:r>
              <a:rPr lang="en-US" altLang="nb-NO" sz="1400" dirty="0">
                <a:solidFill>
                  <a:srgbClr val="003300"/>
                </a:solidFill>
                <a:latin typeface="Arial" charset="0"/>
              </a:rPr>
              <a:t>			1.1.4.3 Install Fixtures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1.1.5 Interior</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1.1.5.1 Install Drywall	</a:t>
            </a:r>
          </a:p>
          <a:p>
            <a:pPr>
              <a:lnSpc>
                <a:spcPct val="110000"/>
              </a:lnSpc>
            </a:pPr>
            <a:r>
              <a:rPr lang="en-US" altLang="nb-NO" sz="1400" dirty="0">
                <a:solidFill>
                  <a:srgbClr val="003300"/>
                </a:solidFill>
                <a:latin typeface="Arial" charset="0"/>
              </a:rPr>
              <a:t>			1.1.5.2 Install Carpets	</a:t>
            </a:r>
          </a:p>
          <a:p>
            <a:pPr>
              <a:lnSpc>
                <a:spcPct val="110000"/>
              </a:lnSpc>
            </a:pPr>
            <a:r>
              <a:rPr lang="en-US" altLang="nb-NO" sz="1400" dirty="0">
                <a:solidFill>
                  <a:srgbClr val="003300"/>
                </a:solidFill>
                <a:latin typeface="Arial" charset="0"/>
              </a:rPr>
              <a:t>			1.1.5.3 Install Painting	</a:t>
            </a:r>
          </a:p>
          <a:p>
            <a:pPr>
              <a:lnSpc>
                <a:spcPct val="110000"/>
              </a:lnSpc>
            </a:pPr>
            <a:r>
              <a:rPr lang="en-US" altLang="nb-NO" sz="1400" dirty="0">
                <a:solidFill>
                  <a:srgbClr val="99CC00"/>
                </a:solidFill>
                <a:latin typeface="Arial" charset="0"/>
              </a:rPr>
              <a:t>		</a:t>
            </a:r>
            <a:r>
              <a:rPr lang="en-US" altLang="nb-NO" sz="1400" dirty="0">
                <a:solidFill>
                  <a:schemeClr val="bg2"/>
                </a:solidFill>
                <a:latin typeface="Arial" charset="0"/>
              </a:rPr>
              <a:t>1.1.6 Roofing</a:t>
            </a:r>
            <a:r>
              <a:rPr lang="en-US" altLang="nb-NO" sz="1400" dirty="0">
                <a:solidFill>
                  <a:srgbClr val="99CC00"/>
                </a:solidFill>
                <a:latin typeface="Arial" charset="0"/>
              </a:rPr>
              <a:t>		</a:t>
            </a:r>
          </a:p>
          <a:p>
            <a:pPr>
              <a:lnSpc>
                <a:spcPct val="110000"/>
              </a:lnSpc>
            </a:pPr>
            <a:r>
              <a:rPr lang="en-US" altLang="nb-NO" sz="1400" dirty="0">
                <a:solidFill>
                  <a:srgbClr val="000000"/>
                </a:solidFill>
                <a:latin typeface="Arial" charset="0"/>
              </a:rPr>
              <a:t>		</a:t>
            </a:r>
            <a:r>
              <a:rPr lang="en-US" altLang="nb-NO" sz="1400" dirty="0">
                <a:solidFill>
                  <a:srgbClr val="003300"/>
                </a:solidFill>
                <a:latin typeface="Arial" charset="0"/>
              </a:rPr>
              <a:t>	1.1.6.1 Install Felt	</a:t>
            </a:r>
          </a:p>
          <a:p>
            <a:pPr>
              <a:lnSpc>
                <a:spcPct val="110000"/>
              </a:lnSpc>
            </a:pPr>
            <a:r>
              <a:rPr lang="en-US" altLang="nb-NO" sz="1400" dirty="0">
                <a:solidFill>
                  <a:srgbClr val="003300"/>
                </a:solidFill>
                <a:latin typeface="Arial" charset="0"/>
              </a:rPr>
              <a:t>			1.1.6.2 Install Shingles	</a:t>
            </a:r>
          </a:p>
          <a:p>
            <a:pPr>
              <a:lnSpc>
                <a:spcPct val="110000"/>
              </a:lnSpc>
            </a:pPr>
            <a:r>
              <a:rPr lang="en-US" altLang="nb-NO" sz="1400" dirty="0">
                <a:solidFill>
                  <a:srgbClr val="003300"/>
                </a:solidFill>
                <a:latin typeface="Arial" charset="0"/>
              </a:rPr>
              <a:t>			1.1.6.3 Install Vents</a:t>
            </a:r>
            <a:endParaRPr lang="en-US" altLang="nb-NO" sz="1400" dirty="0">
              <a:solidFill>
                <a:srgbClr val="003300"/>
              </a:solidFill>
              <a:latin typeface="Times New Roman" pitchFamily="64" charset="0"/>
            </a:endParaRPr>
          </a:p>
        </p:txBody>
      </p:sp>
      <p:sp>
        <p:nvSpPr>
          <p:cNvPr id="4"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Wbs example</a:t>
            </a:r>
            <a:endParaRPr lang="id-ID" dirty="0"/>
          </a:p>
        </p:txBody>
      </p:sp>
      <p:sp>
        <p:nvSpPr>
          <p:cNvPr id="3" name="Text Box 5"/>
          <p:cNvSpPr txBox="1">
            <a:spLocks noChangeArrowheads="1"/>
          </p:cNvSpPr>
          <p:nvPr/>
        </p:nvSpPr>
        <p:spPr bwMode="auto">
          <a:xfrm>
            <a:off x="1524000" y="3319463"/>
            <a:ext cx="1246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1 </a:t>
            </a:r>
            <a:r>
              <a:rPr lang="en-US" altLang="nb-NO" sz="1800" dirty="0">
                <a:latin typeface="Arial" charset="0"/>
                <a:sym typeface="Wingdings" pitchFamily="64" charset="2"/>
              </a:rPr>
              <a:t></a:t>
            </a:r>
            <a:endParaRPr lang="en-US" altLang="nb-NO" sz="1800" dirty="0">
              <a:latin typeface="Arial" charset="0"/>
            </a:endParaRPr>
          </a:p>
        </p:txBody>
      </p:sp>
      <p:sp>
        <p:nvSpPr>
          <p:cNvPr id="4" name="Text Box 6"/>
          <p:cNvSpPr txBox="1">
            <a:spLocks noChangeArrowheads="1"/>
          </p:cNvSpPr>
          <p:nvPr/>
        </p:nvSpPr>
        <p:spPr bwMode="auto">
          <a:xfrm>
            <a:off x="1600200" y="4114800"/>
            <a:ext cx="1246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2 </a:t>
            </a:r>
            <a:r>
              <a:rPr lang="en-US" altLang="nb-NO" sz="1800" dirty="0">
                <a:latin typeface="Arial" charset="0"/>
                <a:sym typeface="Wingdings" pitchFamily="64" charset="2"/>
              </a:rPr>
              <a:t></a:t>
            </a:r>
            <a:endParaRPr lang="en-US" altLang="nb-NO" sz="1800" dirty="0">
              <a:latin typeface="Arial" charset="0"/>
            </a:endParaRPr>
          </a:p>
        </p:txBody>
      </p:sp>
      <p:graphicFrame>
        <p:nvGraphicFramePr>
          <p:cNvPr id="5" name="Object 7"/>
          <p:cNvGraphicFramePr>
            <a:graphicFrameLocks noChangeAspect="1"/>
          </p:cNvGraphicFramePr>
          <p:nvPr/>
        </p:nvGraphicFramePr>
        <p:xfrm>
          <a:off x="4724400" y="1752600"/>
          <a:ext cx="1203325" cy="1049338"/>
        </p:xfrm>
        <a:graphic>
          <a:graphicData uri="http://schemas.openxmlformats.org/presentationml/2006/ole">
            <mc:AlternateContent xmlns:mc="http://schemas.openxmlformats.org/markup-compatibility/2006">
              <mc:Choice xmlns:v="urn:schemas-microsoft-com:vml" Requires="v">
                <p:oleObj spid="_x0000_s1027" name="Clip" r:id="rId3" imgW="3974471" imgH="3468986" progId="">
                  <p:embed/>
                </p:oleObj>
              </mc:Choice>
              <mc:Fallback>
                <p:oleObj name="Clip" r:id="rId3" imgW="3974471" imgH="3468986"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752600"/>
                        <a:ext cx="1203325" cy="104933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 Box 8"/>
          <p:cNvSpPr txBox="1">
            <a:spLocks noChangeArrowheads="1"/>
          </p:cNvSpPr>
          <p:nvPr/>
        </p:nvSpPr>
        <p:spPr bwMode="auto">
          <a:xfrm>
            <a:off x="1524000" y="5089525"/>
            <a:ext cx="1246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spcBef>
                <a:spcPct val="50000"/>
              </a:spcBef>
            </a:pPr>
            <a:r>
              <a:rPr lang="en-US" altLang="nb-NO" sz="1800" dirty="0">
                <a:latin typeface="Arial" charset="0"/>
              </a:rPr>
              <a:t>Level 3 </a:t>
            </a:r>
            <a:r>
              <a:rPr lang="en-US" altLang="nb-NO" sz="1800" dirty="0">
                <a:latin typeface="Arial" charset="0"/>
                <a:sym typeface="Wingdings" pitchFamily="64" charset="2"/>
              </a:rPr>
              <a:t></a:t>
            </a:r>
            <a:endParaRPr lang="en-US" altLang="nb-NO" sz="1800" dirty="0">
              <a:latin typeface="Arial" charset="0"/>
            </a:endParaRP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0400" y="3048000"/>
            <a:ext cx="4343400" cy="269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grpSp>
        <p:nvGrpSpPr>
          <p:cNvPr id="5" name="Group 466"/>
          <p:cNvGrpSpPr>
            <a:grpSpLocks/>
          </p:cNvGrpSpPr>
          <p:nvPr/>
        </p:nvGrpSpPr>
        <p:grpSpPr bwMode="auto">
          <a:xfrm>
            <a:off x="533400" y="1143000"/>
            <a:ext cx="7543800" cy="5181600"/>
            <a:chOff x="2078" y="2408"/>
            <a:chExt cx="3192" cy="1751"/>
          </a:xfrm>
        </p:grpSpPr>
        <p:sp>
          <p:nvSpPr>
            <p:cNvPr id="6" name="Rectangle 467"/>
            <p:cNvSpPr>
              <a:spLocks noChangeArrowheads="1"/>
            </p:cNvSpPr>
            <p:nvPr/>
          </p:nvSpPr>
          <p:spPr bwMode="auto">
            <a:xfrm>
              <a:off x="2225" y="3203"/>
              <a:ext cx="613"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 name="Rectangle 468"/>
            <p:cNvSpPr>
              <a:spLocks noChangeArrowheads="1"/>
            </p:cNvSpPr>
            <p:nvPr/>
          </p:nvSpPr>
          <p:spPr bwMode="auto">
            <a:xfrm>
              <a:off x="2225" y="3534"/>
              <a:ext cx="613"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 name="Rectangle 469"/>
            <p:cNvSpPr>
              <a:spLocks noChangeArrowheads="1"/>
            </p:cNvSpPr>
            <p:nvPr/>
          </p:nvSpPr>
          <p:spPr bwMode="auto">
            <a:xfrm>
              <a:off x="2225" y="3865"/>
              <a:ext cx="613"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 name="Rectangle 470"/>
            <p:cNvSpPr>
              <a:spLocks noChangeArrowheads="1"/>
            </p:cNvSpPr>
            <p:nvPr/>
          </p:nvSpPr>
          <p:spPr bwMode="auto">
            <a:xfrm>
              <a:off x="2085" y="2811"/>
              <a:ext cx="761"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 name="Rectangle 471"/>
            <p:cNvSpPr>
              <a:spLocks noChangeArrowheads="1"/>
            </p:cNvSpPr>
            <p:nvPr/>
          </p:nvSpPr>
          <p:spPr bwMode="auto">
            <a:xfrm>
              <a:off x="3038" y="3203"/>
              <a:ext cx="61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 name="Rectangle 472"/>
            <p:cNvSpPr>
              <a:spLocks noChangeArrowheads="1"/>
            </p:cNvSpPr>
            <p:nvPr/>
          </p:nvSpPr>
          <p:spPr bwMode="auto">
            <a:xfrm>
              <a:off x="3038" y="3534"/>
              <a:ext cx="61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 name="Rectangle 473"/>
            <p:cNvSpPr>
              <a:spLocks noChangeArrowheads="1"/>
            </p:cNvSpPr>
            <p:nvPr/>
          </p:nvSpPr>
          <p:spPr bwMode="auto">
            <a:xfrm>
              <a:off x="3038" y="3865"/>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 name="Rectangle 474"/>
            <p:cNvSpPr>
              <a:spLocks noChangeArrowheads="1"/>
            </p:cNvSpPr>
            <p:nvPr/>
          </p:nvSpPr>
          <p:spPr bwMode="auto">
            <a:xfrm>
              <a:off x="2899" y="2811"/>
              <a:ext cx="756"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4" name="Rectangle 475"/>
            <p:cNvSpPr>
              <a:spLocks noChangeArrowheads="1"/>
            </p:cNvSpPr>
            <p:nvPr/>
          </p:nvSpPr>
          <p:spPr bwMode="auto">
            <a:xfrm>
              <a:off x="3851" y="3203"/>
              <a:ext cx="61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5" name="Rectangle 476"/>
            <p:cNvSpPr>
              <a:spLocks noChangeArrowheads="1"/>
            </p:cNvSpPr>
            <p:nvPr/>
          </p:nvSpPr>
          <p:spPr bwMode="auto">
            <a:xfrm>
              <a:off x="3851" y="3534"/>
              <a:ext cx="61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6" name="Rectangle 477"/>
            <p:cNvSpPr>
              <a:spLocks noChangeArrowheads="1"/>
            </p:cNvSpPr>
            <p:nvPr/>
          </p:nvSpPr>
          <p:spPr bwMode="auto">
            <a:xfrm>
              <a:off x="3712" y="2803"/>
              <a:ext cx="757" cy="2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7" name="Rectangle 478"/>
            <p:cNvSpPr>
              <a:spLocks noChangeArrowheads="1"/>
            </p:cNvSpPr>
            <p:nvPr/>
          </p:nvSpPr>
          <p:spPr bwMode="auto">
            <a:xfrm>
              <a:off x="3309" y="2419"/>
              <a:ext cx="757"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8" name="Line 479"/>
            <p:cNvSpPr>
              <a:spLocks noChangeShapeType="1"/>
            </p:cNvSpPr>
            <p:nvPr/>
          </p:nvSpPr>
          <p:spPr bwMode="auto">
            <a:xfrm>
              <a:off x="3676" y="2702"/>
              <a:ext cx="1" cy="52"/>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9" name="Line 480"/>
            <p:cNvSpPr>
              <a:spLocks noChangeShapeType="1"/>
            </p:cNvSpPr>
            <p:nvPr/>
          </p:nvSpPr>
          <p:spPr bwMode="auto">
            <a:xfrm>
              <a:off x="2452" y="2754"/>
              <a:ext cx="1" cy="46"/>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20" name="Line 481"/>
            <p:cNvSpPr>
              <a:spLocks noChangeShapeType="1"/>
            </p:cNvSpPr>
            <p:nvPr/>
          </p:nvSpPr>
          <p:spPr bwMode="auto">
            <a:xfrm>
              <a:off x="3268" y="2754"/>
              <a:ext cx="1" cy="46"/>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21" name="Line 482"/>
            <p:cNvSpPr>
              <a:spLocks noChangeShapeType="1"/>
            </p:cNvSpPr>
            <p:nvPr/>
          </p:nvSpPr>
          <p:spPr bwMode="auto">
            <a:xfrm>
              <a:off x="4894" y="2756"/>
              <a:ext cx="1" cy="46"/>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22" name="Rectangle 483"/>
            <p:cNvSpPr>
              <a:spLocks noChangeArrowheads="1"/>
            </p:cNvSpPr>
            <p:nvPr/>
          </p:nvSpPr>
          <p:spPr bwMode="auto">
            <a:xfrm>
              <a:off x="2217" y="3191"/>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3" name="Rectangle 484"/>
            <p:cNvSpPr>
              <a:spLocks noChangeArrowheads="1"/>
            </p:cNvSpPr>
            <p:nvPr/>
          </p:nvSpPr>
          <p:spPr bwMode="auto">
            <a:xfrm>
              <a:off x="2319" y="3210"/>
              <a:ext cx="39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4" name="Rectangle 485"/>
            <p:cNvSpPr>
              <a:spLocks noChangeArrowheads="1"/>
            </p:cNvSpPr>
            <p:nvPr/>
          </p:nvSpPr>
          <p:spPr bwMode="auto">
            <a:xfrm>
              <a:off x="2226" y="3210"/>
              <a:ext cx="59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CONCRETE</a:t>
              </a:r>
            </a:p>
          </p:txBody>
        </p:sp>
        <p:sp>
          <p:nvSpPr>
            <p:cNvPr id="25" name="Rectangle 486"/>
            <p:cNvSpPr>
              <a:spLocks noChangeArrowheads="1"/>
            </p:cNvSpPr>
            <p:nvPr/>
          </p:nvSpPr>
          <p:spPr bwMode="auto">
            <a:xfrm>
              <a:off x="2236" y="3297"/>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6" name="Rectangle 487"/>
            <p:cNvSpPr>
              <a:spLocks noChangeArrowheads="1"/>
            </p:cNvSpPr>
            <p:nvPr/>
          </p:nvSpPr>
          <p:spPr bwMode="auto">
            <a:xfrm>
              <a:off x="2296" y="3297"/>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6010</a:t>
              </a:r>
            </a:p>
          </p:txBody>
        </p:sp>
        <p:sp>
          <p:nvSpPr>
            <p:cNvPr id="27" name="Rectangle 488"/>
            <p:cNvSpPr>
              <a:spLocks noChangeArrowheads="1"/>
            </p:cNvSpPr>
            <p:nvPr/>
          </p:nvSpPr>
          <p:spPr bwMode="auto">
            <a:xfrm>
              <a:off x="2341" y="3380"/>
              <a:ext cx="384"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28" name="Rectangle 489"/>
            <p:cNvSpPr>
              <a:spLocks noChangeArrowheads="1"/>
            </p:cNvSpPr>
            <p:nvPr/>
          </p:nvSpPr>
          <p:spPr bwMode="auto">
            <a:xfrm>
              <a:off x="2361" y="3383"/>
              <a:ext cx="35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M. Manning</a:t>
              </a:r>
            </a:p>
          </p:txBody>
        </p:sp>
        <p:sp>
          <p:nvSpPr>
            <p:cNvPr id="29" name="Rectangle 490"/>
            <p:cNvSpPr>
              <a:spLocks noChangeArrowheads="1"/>
            </p:cNvSpPr>
            <p:nvPr/>
          </p:nvSpPr>
          <p:spPr bwMode="auto">
            <a:xfrm>
              <a:off x="2217"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0" name="Rectangle 491"/>
            <p:cNvSpPr>
              <a:spLocks noChangeArrowheads="1"/>
            </p:cNvSpPr>
            <p:nvPr/>
          </p:nvSpPr>
          <p:spPr bwMode="auto">
            <a:xfrm>
              <a:off x="2217" y="3523"/>
              <a:ext cx="61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1" name="Rectangle 492"/>
            <p:cNvSpPr>
              <a:spLocks noChangeArrowheads="1"/>
            </p:cNvSpPr>
            <p:nvPr/>
          </p:nvSpPr>
          <p:spPr bwMode="auto">
            <a:xfrm>
              <a:off x="2345" y="3542"/>
              <a:ext cx="36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2" name="Rectangle 493"/>
            <p:cNvSpPr>
              <a:spLocks noChangeArrowheads="1"/>
            </p:cNvSpPr>
            <p:nvPr/>
          </p:nvSpPr>
          <p:spPr bwMode="auto">
            <a:xfrm>
              <a:off x="2376" y="3541"/>
              <a:ext cx="33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MASONRY</a:t>
              </a:r>
            </a:p>
          </p:txBody>
        </p:sp>
        <p:sp>
          <p:nvSpPr>
            <p:cNvPr id="33" name="Rectangle 494"/>
            <p:cNvSpPr>
              <a:spLocks noChangeArrowheads="1"/>
            </p:cNvSpPr>
            <p:nvPr/>
          </p:nvSpPr>
          <p:spPr bwMode="auto">
            <a:xfrm>
              <a:off x="2236" y="3628"/>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4" name="Rectangle 495"/>
            <p:cNvSpPr>
              <a:spLocks noChangeArrowheads="1"/>
            </p:cNvSpPr>
            <p:nvPr/>
          </p:nvSpPr>
          <p:spPr bwMode="auto">
            <a:xfrm>
              <a:off x="2290" y="3628"/>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6020</a:t>
              </a:r>
            </a:p>
          </p:txBody>
        </p:sp>
        <p:sp>
          <p:nvSpPr>
            <p:cNvPr id="35" name="Rectangle 496"/>
            <p:cNvSpPr>
              <a:spLocks noChangeArrowheads="1"/>
            </p:cNvSpPr>
            <p:nvPr/>
          </p:nvSpPr>
          <p:spPr bwMode="auto">
            <a:xfrm>
              <a:off x="2353" y="3711"/>
              <a:ext cx="34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6" name="Rectangle 497"/>
            <p:cNvSpPr>
              <a:spLocks noChangeArrowheads="1"/>
            </p:cNvSpPr>
            <p:nvPr/>
          </p:nvSpPr>
          <p:spPr bwMode="auto">
            <a:xfrm>
              <a:off x="2381" y="3715"/>
              <a:ext cx="31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T. Greams</a:t>
              </a:r>
            </a:p>
          </p:txBody>
        </p:sp>
        <p:sp>
          <p:nvSpPr>
            <p:cNvPr id="37" name="Rectangle 498"/>
            <p:cNvSpPr>
              <a:spLocks noChangeArrowheads="1"/>
            </p:cNvSpPr>
            <p:nvPr/>
          </p:nvSpPr>
          <p:spPr bwMode="auto">
            <a:xfrm>
              <a:off x="2217"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8" name="Rectangle 499"/>
            <p:cNvSpPr>
              <a:spLocks noChangeArrowheads="1"/>
            </p:cNvSpPr>
            <p:nvPr/>
          </p:nvSpPr>
          <p:spPr bwMode="auto">
            <a:xfrm>
              <a:off x="2217" y="3854"/>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39" name="Rectangle 500"/>
            <p:cNvSpPr>
              <a:spLocks noChangeArrowheads="1"/>
            </p:cNvSpPr>
            <p:nvPr/>
          </p:nvSpPr>
          <p:spPr bwMode="auto">
            <a:xfrm>
              <a:off x="2432" y="3873"/>
              <a:ext cx="18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0" name="Rectangle 501"/>
            <p:cNvSpPr>
              <a:spLocks noChangeArrowheads="1"/>
            </p:cNvSpPr>
            <p:nvPr/>
          </p:nvSpPr>
          <p:spPr bwMode="auto">
            <a:xfrm>
              <a:off x="2443" y="3873"/>
              <a:ext cx="16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TEST</a:t>
              </a:r>
            </a:p>
          </p:txBody>
        </p:sp>
        <p:sp>
          <p:nvSpPr>
            <p:cNvPr id="41" name="Rectangle 502"/>
            <p:cNvSpPr>
              <a:spLocks noChangeArrowheads="1"/>
            </p:cNvSpPr>
            <p:nvPr/>
          </p:nvSpPr>
          <p:spPr bwMode="auto">
            <a:xfrm>
              <a:off x="2236" y="3960"/>
              <a:ext cx="568"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2" name="Rectangle 503"/>
            <p:cNvSpPr>
              <a:spLocks noChangeArrowheads="1"/>
            </p:cNvSpPr>
            <p:nvPr/>
          </p:nvSpPr>
          <p:spPr bwMode="auto">
            <a:xfrm>
              <a:off x="2290" y="3959"/>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6030</a:t>
              </a:r>
            </a:p>
          </p:txBody>
        </p:sp>
        <p:sp>
          <p:nvSpPr>
            <p:cNvPr id="43" name="Rectangle 504"/>
            <p:cNvSpPr>
              <a:spLocks noChangeArrowheads="1"/>
            </p:cNvSpPr>
            <p:nvPr/>
          </p:nvSpPr>
          <p:spPr bwMode="auto">
            <a:xfrm>
              <a:off x="2326" y="4046"/>
              <a:ext cx="40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4" name="Rectangle 505"/>
            <p:cNvSpPr>
              <a:spLocks noChangeArrowheads="1"/>
            </p:cNvSpPr>
            <p:nvPr/>
          </p:nvSpPr>
          <p:spPr bwMode="auto">
            <a:xfrm>
              <a:off x="2365" y="4046"/>
              <a:ext cx="38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Neumann</a:t>
              </a:r>
            </a:p>
          </p:txBody>
        </p:sp>
        <p:sp>
          <p:nvSpPr>
            <p:cNvPr id="45" name="Rectangle 506"/>
            <p:cNvSpPr>
              <a:spLocks noChangeArrowheads="1"/>
            </p:cNvSpPr>
            <p:nvPr/>
          </p:nvSpPr>
          <p:spPr bwMode="auto">
            <a:xfrm>
              <a:off x="2217"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6" name="Rectangle 507"/>
            <p:cNvSpPr>
              <a:spLocks noChangeArrowheads="1"/>
            </p:cNvSpPr>
            <p:nvPr/>
          </p:nvSpPr>
          <p:spPr bwMode="auto">
            <a:xfrm>
              <a:off x="2078" y="2800"/>
              <a:ext cx="757"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7" name="Rectangle 508"/>
            <p:cNvSpPr>
              <a:spLocks noChangeArrowheads="1"/>
            </p:cNvSpPr>
            <p:nvPr/>
          </p:nvSpPr>
          <p:spPr bwMode="auto">
            <a:xfrm>
              <a:off x="2371" y="2818"/>
              <a:ext cx="17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48" name="Rectangle 509"/>
            <p:cNvSpPr>
              <a:spLocks noChangeArrowheads="1"/>
            </p:cNvSpPr>
            <p:nvPr/>
          </p:nvSpPr>
          <p:spPr bwMode="auto">
            <a:xfrm>
              <a:off x="2386" y="2818"/>
              <a:ext cx="16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CIVIL</a:t>
              </a:r>
            </a:p>
          </p:txBody>
        </p:sp>
        <p:sp>
          <p:nvSpPr>
            <p:cNvPr id="49" name="Rectangle 510"/>
            <p:cNvSpPr>
              <a:spLocks noChangeArrowheads="1"/>
            </p:cNvSpPr>
            <p:nvPr/>
          </p:nvSpPr>
          <p:spPr bwMode="auto">
            <a:xfrm>
              <a:off x="2255" y="2905"/>
              <a:ext cx="3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0" name="Rectangle 511"/>
            <p:cNvSpPr>
              <a:spLocks noChangeArrowheads="1"/>
            </p:cNvSpPr>
            <p:nvPr/>
          </p:nvSpPr>
          <p:spPr bwMode="auto">
            <a:xfrm>
              <a:off x="2290" y="2905"/>
              <a:ext cx="36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51" name="Rectangle 512"/>
            <p:cNvSpPr>
              <a:spLocks noChangeArrowheads="1"/>
            </p:cNvSpPr>
            <p:nvPr/>
          </p:nvSpPr>
          <p:spPr bwMode="auto">
            <a:xfrm>
              <a:off x="2334" y="2988"/>
              <a:ext cx="26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2" name="Rectangle 513"/>
            <p:cNvSpPr>
              <a:spLocks noChangeArrowheads="1"/>
            </p:cNvSpPr>
            <p:nvPr/>
          </p:nvSpPr>
          <p:spPr bwMode="auto">
            <a:xfrm>
              <a:off x="2346" y="2992"/>
              <a:ext cx="23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Kelly</a:t>
              </a:r>
            </a:p>
          </p:txBody>
        </p:sp>
        <p:sp>
          <p:nvSpPr>
            <p:cNvPr id="53" name="Rectangle 514"/>
            <p:cNvSpPr>
              <a:spLocks noChangeArrowheads="1"/>
            </p:cNvSpPr>
            <p:nvPr/>
          </p:nvSpPr>
          <p:spPr bwMode="auto">
            <a:xfrm>
              <a:off x="2078"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4" name="Rectangle 515"/>
            <p:cNvSpPr>
              <a:spLocks noChangeArrowheads="1"/>
            </p:cNvSpPr>
            <p:nvPr/>
          </p:nvSpPr>
          <p:spPr bwMode="auto">
            <a:xfrm>
              <a:off x="3030" y="3191"/>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5" name="Rectangle 516"/>
            <p:cNvSpPr>
              <a:spLocks noChangeArrowheads="1"/>
            </p:cNvSpPr>
            <p:nvPr/>
          </p:nvSpPr>
          <p:spPr bwMode="auto">
            <a:xfrm>
              <a:off x="3113" y="3210"/>
              <a:ext cx="43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6" name="Rectangle 517"/>
            <p:cNvSpPr>
              <a:spLocks noChangeArrowheads="1"/>
            </p:cNvSpPr>
            <p:nvPr/>
          </p:nvSpPr>
          <p:spPr bwMode="auto">
            <a:xfrm>
              <a:off x="3163" y="3210"/>
              <a:ext cx="402"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CARPENTRY</a:t>
              </a:r>
            </a:p>
          </p:txBody>
        </p:sp>
        <p:sp>
          <p:nvSpPr>
            <p:cNvPr id="57" name="Rectangle 518"/>
            <p:cNvSpPr>
              <a:spLocks noChangeArrowheads="1"/>
            </p:cNvSpPr>
            <p:nvPr/>
          </p:nvSpPr>
          <p:spPr bwMode="auto">
            <a:xfrm>
              <a:off x="3045" y="3297"/>
              <a:ext cx="57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58" name="Rectangle 519"/>
            <p:cNvSpPr>
              <a:spLocks noChangeArrowheads="1"/>
            </p:cNvSpPr>
            <p:nvPr/>
          </p:nvSpPr>
          <p:spPr bwMode="auto">
            <a:xfrm>
              <a:off x="3111" y="3297"/>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5010</a:t>
              </a:r>
            </a:p>
          </p:txBody>
        </p:sp>
        <p:sp>
          <p:nvSpPr>
            <p:cNvPr id="59" name="Rectangle 520"/>
            <p:cNvSpPr>
              <a:spLocks noChangeArrowheads="1"/>
            </p:cNvSpPr>
            <p:nvPr/>
          </p:nvSpPr>
          <p:spPr bwMode="auto">
            <a:xfrm>
              <a:off x="3211" y="3380"/>
              <a:ext cx="25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0" name="Rectangle 521"/>
            <p:cNvSpPr>
              <a:spLocks noChangeArrowheads="1"/>
            </p:cNvSpPr>
            <p:nvPr/>
          </p:nvSpPr>
          <p:spPr bwMode="auto">
            <a:xfrm>
              <a:off x="3237" y="3383"/>
              <a:ext cx="23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Sites</a:t>
              </a:r>
            </a:p>
          </p:txBody>
        </p:sp>
        <p:sp>
          <p:nvSpPr>
            <p:cNvPr id="61" name="Rectangle 522"/>
            <p:cNvSpPr>
              <a:spLocks noChangeArrowheads="1"/>
            </p:cNvSpPr>
            <p:nvPr/>
          </p:nvSpPr>
          <p:spPr bwMode="auto">
            <a:xfrm>
              <a:off x="3030"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2" name="Rectangle 523"/>
            <p:cNvSpPr>
              <a:spLocks noChangeArrowheads="1"/>
            </p:cNvSpPr>
            <p:nvPr/>
          </p:nvSpPr>
          <p:spPr bwMode="auto">
            <a:xfrm>
              <a:off x="3030" y="3523"/>
              <a:ext cx="61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3" name="Rectangle 524"/>
            <p:cNvSpPr>
              <a:spLocks noChangeArrowheads="1"/>
            </p:cNvSpPr>
            <p:nvPr/>
          </p:nvSpPr>
          <p:spPr bwMode="auto">
            <a:xfrm>
              <a:off x="3185" y="3542"/>
              <a:ext cx="32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4" name="Rectangle 525"/>
            <p:cNvSpPr>
              <a:spLocks noChangeArrowheads="1"/>
            </p:cNvSpPr>
            <p:nvPr/>
          </p:nvSpPr>
          <p:spPr bwMode="auto">
            <a:xfrm>
              <a:off x="3201" y="3541"/>
              <a:ext cx="30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ROOFING</a:t>
              </a:r>
            </a:p>
          </p:txBody>
        </p:sp>
        <p:sp>
          <p:nvSpPr>
            <p:cNvPr id="65" name="Rectangle 526"/>
            <p:cNvSpPr>
              <a:spLocks noChangeArrowheads="1"/>
            </p:cNvSpPr>
            <p:nvPr/>
          </p:nvSpPr>
          <p:spPr bwMode="auto">
            <a:xfrm>
              <a:off x="3045" y="3628"/>
              <a:ext cx="57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6" name="Rectangle 527"/>
            <p:cNvSpPr>
              <a:spLocks noChangeArrowheads="1"/>
            </p:cNvSpPr>
            <p:nvPr/>
          </p:nvSpPr>
          <p:spPr bwMode="auto">
            <a:xfrm>
              <a:off x="3107" y="3628"/>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5020</a:t>
              </a:r>
            </a:p>
          </p:txBody>
        </p:sp>
        <p:sp>
          <p:nvSpPr>
            <p:cNvPr id="67" name="Rectangle 528"/>
            <p:cNvSpPr>
              <a:spLocks noChangeArrowheads="1"/>
            </p:cNvSpPr>
            <p:nvPr/>
          </p:nvSpPr>
          <p:spPr bwMode="auto">
            <a:xfrm>
              <a:off x="3196" y="3711"/>
              <a:ext cx="2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68" name="Rectangle 529"/>
            <p:cNvSpPr>
              <a:spLocks noChangeArrowheads="1"/>
            </p:cNvSpPr>
            <p:nvPr/>
          </p:nvSpPr>
          <p:spPr bwMode="auto">
            <a:xfrm>
              <a:off x="3213" y="3715"/>
              <a:ext cx="263"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Y. Taylor</a:t>
              </a:r>
            </a:p>
          </p:txBody>
        </p:sp>
        <p:sp>
          <p:nvSpPr>
            <p:cNvPr id="69" name="Rectangle 530"/>
            <p:cNvSpPr>
              <a:spLocks noChangeArrowheads="1"/>
            </p:cNvSpPr>
            <p:nvPr/>
          </p:nvSpPr>
          <p:spPr bwMode="auto">
            <a:xfrm>
              <a:off x="3030"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0" name="Rectangle 531"/>
            <p:cNvSpPr>
              <a:spLocks noChangeArrowheads="1"/>
            </p:cNvSpPr>
            <p:nvPr/>
          </p:nvSpPr>
          <p:spPr bwMode="auto">
            <a:xfrm>
              <a:off x="3030" y="3854"/>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1" name="Rectangle 532"/>
            <p:cNvSpPr>
              <a:spLocks noChangeArrowheads="1"/>
            </p:cNvSpPr>
            <p:nvPr/>
          </p:nvSpPr>
          <p:spPr bwMode="auto">
            <a:xfrm>
              <a:off x="3155" y="3873"/>
              <a:ext cx="353"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2" name="Rectangle 533"/>
            <p:cNvSpPr>
              <a:spLocks noChangeArrowheads="1"/>
            </p:cNvSpPr>
            <p:nvPr/>
          </p:nvSpPr>
          <p:spPr bwMode="auto">
            <a:xfrm>
              <a:off x="3190" y="3873"/>
              <a:ext cx="32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DRYWALL</a:t>
              </a:r>
            </a:p>
          </p:txBody>
        </p:sp>
        <p:sp>
          <p:nvSpPr>
            <p:cNvPr id="73" name="Rectangle 534"/>
            <p:cNvSpPr>
              <a:spLocks noChangeArrowheads="1"/>
            </p:cNvSpPr>
            <p:nvPr/>
          </p:nvSpPr>
          <p:spPr bwMode="auto">
            <a:xfrm>
              <a:off x="3045" y="3960"/>
              <a:ext cx="57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4" name="Rectangle 535"/>
            <p:cNvSpPr>
              <a:spLocks noChangeArrowheads="1"/>
            </p:cNvSpPr>
            <p:nvPr/>
          </p:nvSpPr>
          <p:spPr bwMode="auto">
            <a:xfrm>
              <a:off x="3107" y="3959"/>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5030</a:t>
              </a:r>
            </a:p>
          </p:txBody>
        </p:sp>
        <p:sp>
          <p:nvSpPr>
            <p:cNvPr id="75" name="Rectangle 536"/>
            <p:cNvSpPr>
              <a:spLocks noChangeArrowheads="1"/>
            </p:cNvSpPr>
            <p:nvPr/>
          </p:nvSpPr>
          <p:spPr bwMode="auto">
            <a:xfrm>
              <a:off x="3200" y="4046"/>
              <a:ext cx="28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6" name="Rectangle 537"/>
            <p:cNvSpPr>
              <a:spLocks noChangeArrowheads="1"/>
            </p:cNvSpPr>
            <p:nvPr/>
          </p:nvSpPr>
          <p:spPr bwMode="auto">
            <a:xfrm>
              <a:off x="3220" y="4046"/>
              <a:ext cx="26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D. Smith</a:t>
              </a:r>
            </a:p>
          </p:txBody>
        </p:sp>
        <p:sp>
          <p:nvSpPr>
            <p:cNvPr id="77" name="Rectangle 538"/>
            <p:cNvSpPr>
              <a:spLocks noChangeArrowheads="1"/>
            </p:cNvSpPr>
            <p:nvPr/>
          </p:nvSpPr>
          <p:spPr bwMode="auto">
            <a:xfrm>
              <a:off x="3030" y="3854"/>
              <a:ext cx="614"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8" name="Rectangle 539"/>
            <p:cNvSpPr>
              <a:spLocks noChangeArrowheads="1"/>
            </p:cNvSpPr>
            <p:nvPr/>
          </p:nvSpPr>
          <p:spPr bwMode="auto">
            <a:xfrm>
              <a:off x="2891" y="2800"/>
              <a:ext cx="757"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79" name="Rectangle 540"/>
            <p:cNvSpPr>
              <a:spLocks noChangeArrowheads="1"/>
            </p:cNvSpPr>
            <p:nvPr/>
          </p:nvSpPr>
          <p:spPr bwMode="auto">
            <a:xfrm>
              <a:off x="3045" y="2818"/>
              <a:ext cx="48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0" name="Rectangle 541"/>
            <p:cNvSpPr>
              <a:spLocks noChangeArrowheads="1"/>
            </p:cNvSpPr>
            <p:nvPr/>
          </p:nvSpPr>
          <p:spPr bwMode="auto">
            <a:xfrm>
              <a:off x="3076" y="2818"/>
              <a:ext cx="444"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STRUCTURAL</a:t>
              </a:r>
            </a:p>
          </p:txBody>
        </p:sp>
        <p:sp>
          <p:nvSpPr>
            <p:cNvPr id="81" name="Rectangle 542"/>
            <p:cNvSpPr>
              <a:spLocks noChangeArrowheads="1"/>
            </p:cNvSpPr>
            <p:nvPr/>
          </p:nvSpPr>
          <p:spPr bwMode="auto">
            <a:xfrm>
              <a:off x="3068" y="2905"/>
              <a:ext cx="3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2" name="Rectangle 543"/>
            <p:cNvSpPr>
              <a:spLocks noChangeArrowheads="1"/>
            </p:cNvSpPr>
            <p:nvPr/>
          </p:nvSpPr>
          <p:spPr bwMode="auto">
            <a:xfrm>
              <a:off x="3094" y="2905"/>
              <a:ext cx="36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83" name="Rectangle 544"/>
            <p:cNvSpPr>
              <a:spLocks noChangeArrowheads="1"/>
            </p:cNvSpPr>
            <p:nvPr/>
          </p:nvSpPr>
          <p:spPr bwMode="auto">
            <a:xfrm>
              <a:off x="3155" y="2988"/>
              <a:ext cx="22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4" name="Rectangle 545"/>
            <p:cNvSpPr>
              <a:spLocks noChangeArrowheads="1"/>
            </p:cNvSpPr>
            <p:nvPr/>
          </p:nvSpPr>
          <p:spPr bwMode="auto">
            <a:xfrm>
              <a:off x="3172" y="2992"/>
              <a:ext cx="20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Tate</a:t>
              </a:r>
            </a:p>
          </p:txBody>
        </p:sp>
        <p:sp>
          <p:nvSpPr>
            <p:cNvPr id="85" name="Rectangle 546"/>
            <p:cNvSpPr>
              <a:spLocks noChangeArrowheads="1"/>
            </p:cNvSpPr>
            <p:nvPr/>
          </p:nvSpPr>
          <p:spPr bwMode="auto">
            <a:xfrm>
              <a:off x="2891" y="2800"/>
              <a:ext cx="757"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6" name="Rectangle 547"/>
            <p:cNvSpPr>
              <a:spLocks noChangeArrowheads="1"/>
            </p:cNvSpPr>
            <p:nvPr/>
          </p:nvSpPr>
          <p:spPr bwMode="auto">
            <a:xfrm>
              <a:off x="3840" y="3191"/>
              <a:ext cx="613"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7" name="Rectangle 548"/>
            <p:cNvSpPr>
              <a:spLocks noChangeArrowheads="1"/>
            </p:cNvSpPr>
            <p:nvPr/>
          </p:nvSpPr>
          <p:spPr bwMode="auto">
            <a:xfrm>
              <a:off x="3859" y="3297"/>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88" name="Rectangle 549"/>
            <p:cNvSpPr>
              <a:spLocks noChangeArrowheads="1"/>
            </p:cNvSpPr>
            <p:nvPr/>
          </p:nvSpPr>
          <p:spPr bwMode="auto">
            <a:xfrm>
              <a:off x="3916" y="3297"/>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4010</a:t>
              </a:r>
            </a:p>
          </p:txBody>
        </p:sp>
        <p:sp>
          <p:nvSpPr>
            <p:cNvPr id="89" name="Rectangle 550"/>
            <p:cNvSpPr>
              <a:spLocks noChangeArrowheads="1"/>
            </p:cNvSpPr>
            <p:nvPr/>
          </p:nvSpPr>
          <p:spPr bwMode="auto">
            <a:xfrm>
              <a:off x="3972" y="3380"/>
              <a:ext cx="37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0" name="Rectangle 551"/>
            <p:cNvSpPr>
              <a:spLocks noChangeArrowheads="1"/>
            </p:cNvSpPr>
            <p:nvPr/>
          </p:nvSpPr>
          <p:spPr bwMode="auto">
            <a:xfrm>
              <a:off x="3991" y="3383"/>
              <a:ext cx="352"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S. Johnson</a:t>
              </a:r>
            </a:p>
          </p:txBody>
        </p:sp>
        <p:sp>
          <p:nvSpPr>
            <p:cNvPr id="91" name="Rectangle 552"/>
            <p:cNvSpPr>
              <a:spLocks noChangeArrowheads="1"/>
            </p:cNvSpPr>
            <p:nvPr/>
          </p:nvSpPr>
          <p:spPr bwMode="auto">
            <a:xfrm>
              <a:off x="3840" y="3191"/>
              <a:ext cx="613"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2" name="Rectangle 553"/>
            <p:cNvSpPr>
              <a:spLocks noChangeArrowheads="1"/>
            </p:cNvSpPr>
            <p:nvPr/>
          </p:nvSpPr>
          <p:spPr bwMode="auto">
            <a:xfrm>
              <a:off x="3840" y="3523"/>
              <a:ext cx="613"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3" name="Rectangle 554"/>
            <p:cNvSpPr>
              <a:spLocks noChangeArrowheads="1"/>
            </p:cNvSpPr>
            <p:nvPr/>
          </p:nvSpPr>
          <p:spPr bwMode="auto">
            <a:xfrm>
              <a:off x="3889" y="3545"/>
              <a:ext cx="53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4" name="Rectangle 555"/>
            <p:cNvSpPr>
              <a:spLocks noChangeArrowheads="1"/>
            </p:cNvSpPr>
            <p:nvPr/>
          </p:nvSpPr>
          <p:spPr bwMode="auto">
            <a:xfrm>
              <a:off x="3928" y="3549"/>
              <a:ext cx="492"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HOOKUP</a:t>
              </a:r>
              <a:r>
                <a:rPr lang="en-US" altLang="nb-NO" sz="1200">
                  <a:latin typeface="Arial" charset="0"/>
                </a:rPr>
                <a:t>/</a:t>
              </a:r>
              <a:r>
                <a:rPr lang="en-US" altLang="nb-NO" sz="1200">
                  <a:solidFill>
                    <a:srgbClr val="800000"/>
                  </a:solidFill>
                  <a:latin typeface="Arial" charset="0"/>
                </a:rPr>
                <a:t>TIE-IN</a:t>
              </a:r>
            </a:p>
          </p:txBody>
        </p:sp>
        <p:sp>
          <p:nvSpPr>
            <p:cNvPr id="95" name="Rectangle 556"/>
            <p:cNvSpPr>
              <a:spLocks noChangeArrowheads="1"/>
            </p:cNvSpPr>
            <p:nvPr/>
          </p:nvSpPr>
          <p:spPr bwMode="auto">
            <a:xfrm>
              <a:off x="3859" y="3628"/>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6" name="Rectangle 557"/>
            <p:cNvSpPr>
              <a:spLocks noChangeArrowheads="1"/>
            </p:cNvSpPr>
            <p:nvPr/>
          </p:nvSpPr>
          <p:spPr bwMode="auto">
            <a:xfrm>
              <a:off x="3916" y="3628"/>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4020</a:t>
              </a:r>
            </a:p>
          </p:txBody>
        </p:sp>
        <p:sp>
          <p:nvSpPr>
            <p:cNvPr id="97" name="Rectangle 558"/>
            <p:cNvSpPr>
              <a:spLocks noChangeArrowheads="1"/>
            </p:cNvSpPr>
            <p:nvPr/>
          </p:nvSpPr>
          <p:spPr bwMode="auto">
            <a:xfrm>
              <a:off x="4032" y="3711"/>
              <a:ext cx="2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98" name="Rectangle 559"/>
            <p:cNvSpPr>
              <a:spLocks noChangeArrowheads="1"/>
            </p:cNvSpPr>
            <p:nvPr/>
          </p:nvSpPr>
          <p:spPr bwMode="auto">
            <a:xfrm>
              <a:off x="4046" y="3715"/>
              <a:ext cx="220"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 Ottis</a:t>
              </a:r>
            </a:p>
          </p:txBody>
        </p:sp>
        <p:sp>
          <p:nvSpPr>
            <p:cNvPr id="99" name="Rectangle 560"/>
            <p:cNvSpPr>
              <a:spLocks noChangeArrowheads="1"/>
            </p:cNvSpPr>
            <p:nvPr/>
          </p:nvSpPr>
          <p:spPr bwMode="auto">
            <a:xfrm>
              <a:off x="3840" y="3523"/>
              <a:ext cx="613"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0" name="Rectangle 561"/>
            <p:cNvSpPr>
              <a:spLocks noChangeArrowheads="1"/>
            </p:cNvSpPr>
            <p:nvPr/>
          </p:nvSpPr>
          <p:spPr bwMode="auto">
            <a:xfrm>
              <a:off x="3881" y="2818"/>
              <a:ext cx="39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1" name="Rectangle 562"/>
            <p:cNvSpPr>
              <a:spLocks noChangeArrowheads="1"/>
            </p:cNvSpPr>
            <p:nvPr/>
          </p:nvSpPr>
          <p:spPr bwMode="auto">
            <a:xfrm>
              <a:off x="3920" y="2818"/>
              <a:ext cx="36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ELECTICAL</a:t>
              </a:r>
            </a:p>
          </p:txBody>
        </p:sp>
        <p:sp>
          <p:nvSpPr>
            <p:cNvPr id="102" name="Rectangle 563"/>
            <p:cNvSpPr>
              <a:spLocks noChangeArrowheads="1"/>
            </p:cNvSpPr>
            <p:nvPr/>
          </p:nvSpPr>
          <p:spPr bwMode="auto">
            <a:xfrm>
              <a:off x="3877" y="2905"/>
              <a:ext cx="3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3" name="Rectangle 564"/>
            <p:cNvSpPr>
              <a:spLocks noChangeArrowheads="1"/>
            </p:cNvSpPr>
            <p:nvPr/>
          </p:nvSpPr>
          <p:spPr bwMode="auto">
            <a:xfrm>
              <a:off x="3922" y="2905"/>
              <a:ext cx="36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04" name="Rectangle 565"/>
            <p:cNvSpPr>
              <a:spLocks noChangeArrowheads="1"/>
            </p:cNvSpPr>
            <p:nvPr/>
          </p:nvSpPr>
          <p:spPr bwMode="auto">
            <a:xfrm>
              <a:off x="3964" y="2988"/>
              <a:ext cx="24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5" name="Rectangle 566"/>
            <p:cNvSpPr>
              <a:spLocks noChangeArrowheads="1"/>
            </p:cNvSpPr>
            <p:nvPr/>
          </p:nvSpPr>
          <p:spPr bwMode="auto">
            <a:xfrm>
              <a:off x="3990" y="2992"/>
              <a:ext cx="2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J. Sims</a:t>
              </a:r>
            </a:p>
          </p:txBody>
        </p:sp>
        <p:sp>
          <p:nvSpPr>
            <p:cNvPr id="106" name="Rectangle 567"/>
            <p:cNvSpPr>
              <a:spLocks noChangeArrowheads="1"/>
            </p:cNvSpPr>
            <p:nvPr/>
          </p:nvSpPr>
          <p:spPr bwMode="auto">
            <a:xfrm>
              <a:off x="4653" y="3191"/>
              <a:ext cx="614"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7" name="Rectangle 568"/>
            <p:cNvSpPr>
              <a:spLocks noChangeArrowheads="1"/>
            </p:cNvSpPr>
            <p:nvPr/>
          </p:nvSpPr>
          <p:spPr bwMode="auto">
            <a:xfrm>
              <a:off x="4694" y="3210"/>
              <a:ext cx="53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08" name="Rectangle 569"/>
            <p:cNvSpPr>
              <a:spLocks noChangeArrowheads="1"/>
            </p:cNvSpPr>
            <p:nvPr/>
          </p:nvSpPr>
          <p:spPr bwMode="auto">
            <a:xfrm>
              <a:off x="4737" y="3210"/>
              <a:ext cx="493"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WATER</a:t>
              </a:r>
              <a:r>
                <a:rPr lang="en-US" altLang="nb-NO" sz="1200">
                  <a:latin typeface="Arial" charset="0"/>
                </a:rPr>
                <a:t>/</a:t>
              </a:r>
              <a:r>
                <a:rPr lang="en-US" altLang="nb-NO" sz="1200">
                  <a:solidFill>
                    <a:srgbClr val="800000"/>
                  </a:solidFill>
                  <a:latin typeface="Arial" charset="0"/>
                </a:rPr>
                <a:t>SEWER</a:t>
              </a:r>
            </a:p>
          </p:txBody>
        </p:sp>
        <p:sp>
          <p:nvSpPr>
            <p:cNvPr id="109" name="Rectangle 570"/>
            <p:cNvSpPr>
              <a:spLocks noChangeArrowheads="1"/>
            </p:cNvSpPr>
            <p:nvPr/>
          </p:nvSpPr>
          <p:spPr bwMode="auto">
            <a:xfrm>
              <a:off x="4672" y="3297"/>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0" name="Rectangle 571"/>
            <p:cNvSpPr>
              <a:spLocks noChangeArrowheads="1"/>
            </p:cNvSpPr>
            <p:nvPr/>
          </p:nvSpPr>
          <p:spPr bwMode="auto">
            <a:xfrm>
              <a:off x="4731" y="3297"/>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3010</a:t>
              </a:r>
            </a:p>
          </p:txBody>
        </p:sp>
        <p:sp>
          <p:nvSpPr>
            <p:cNvPr id="111" name="Rectangle 572"/>
            <p:cNvSpPr>
              <a:spLocks noChangeArrowheads="1"/>
            </p:cNvSpPr>
            <p:nvPr/>
          </p:nvSpPr>
          <p:spPr bwMode="auto">
            <a:xfrm>
              <a:off x="4853" y="3383"/>
              <a:ext cx="253"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K. Wells</a:t>
              </a:r>
            </a:p>
          </p:txBody>
        </p:sp>
        <p:sp>
          <p:nvSpPr>
            <p:cNvPr id="112" name="Rectangle 573"/>
            <p:cNvSpPr>
              <a:spLocks noChangeArrowheads="1"/>
            </p:cNvSpPr>
            <p:nvPr/>
          </p:nvSpPr>
          <p:spPr bwMode="auto">
            <a:xfrm>
              <a:off x="4653" y="3191"/>
              <a:ext cx="614"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3" name="Rectangle 574"/>
            <p:cNvSpPr>
              <a:spLocks noChangeArrowheads="1"/>
            </p:cNvSpPr>
            <p:nvPr/>
          </p:nvSpPr>
          <p:spPr bwMode="auto">
            <a:xfrm>
              <a:off x="4653" y="3523"/>
              <a:ext cx="614"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4" name="Rectangle 575"/>
            <p:cNvSpPr>
              <a:spLocks noChangeArrowheads="1"/>
            </p:cNvSpPr>
            <p:nvPr/>
          </p:nvSpPr>
          <p:spPr bwMode="auto">
            <a:xfrm>
              <a:off x="4868" y="3542"/>
              <a:ext cx="154"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5" name="Rectangle 576"/>
            <p:cNvSpPr>
              <a:spLocks noChangeArrowheads="1"/>
            </p:cNvSpPr>
            <p:nvPr/>
          </p:nvSpPr>
          <p:spPr bwMode="auto">
            <a:xfrm>
              <a:off x="4894" y="3541"/>
              <a:ext cx="141"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GAS</a:t>
              </a:r>
            </a:p>
          </p:txBody>
        </p:sp>
        <p:sp>
          <p:nvSpPr>
            <p:cNvPr id="116" name="Rectangle 577"/>
            <p:cNvSpPr>
              <a:spLocks noChangeArrowheads="1"/>
            </p:cNvSpPr>
            <p:nvPr/>
          </p:nvSpPr>
          <p:spPr bwMode="auto">
            <a:xfrm>
              <a:off x="4672" y="3628"/>
              <a:ext cx="56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7" name="Rectangle 578"/>
            <p:cNvSpPr>
              <a:spLocks noChangeArrowheads="1"/>
            </p:cNvSpPr>
            <p:nvPr/>
          </p:nvSpPr>
          <p:spPr bwMode="auto">
            <a:xfrm>
              <a:off x="4730" y="3628"/>
              <a:ext cx="52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PERF DEPT 3020</a:t>
              </a:r>
            </a:p>
          </p:txBody>
        </p:sp>
        <p:sp>
          <p:nvSpPr>
            <p:cNvPr id="118" name="Rectangle 579"/>
            <p:cNvSpPr>
              <a:spLocks noChangeArrowheads="1"/>
            </p:cNvSpPr>
            <p:nvPr/>
          </p:nvSpPr>
          <p:spPr bwMode="auto">
            <a:xfrm>
              <a:off x="4822" y="3711"/>
              <a:ext cx="29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19" name="Rectangle 580"/>
            <p:cNvSpPr>
              <a:spLocks noChangeArrowheads="1"/>
            </p:cNvSpPr>
            <p:nvPr/>
          </p:nvSpPr>
          <p:spPr bwMode="auto">
            <a:xfrm>
              <a:off x="4845" y="3715"/>
              <a:ext cx="26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Oriely</a:t>
              </a:r>
            </a:p>
          </p:txBody>
        </p:sp>
        <p:sp>
          <p:nvSpPr>
            <p:cNvPr id="120" name="Rectangle 581"/>
            <p:cNvSpPr>
              <a:spLocks noChangeArrowheads="1"/>
            </p:cNvSpPr>
            <p:nvPr/>
          </p:nvSpPr>
          <p:spPr bwMode="auto">
            <a:xfrm>
              <a:off x="4653" y="3523"/>
              <a:ext cx="614"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1" name="Rectangle 582"/>
            <p:cNvSpPr>
              <a:spLocks noChangeArrowheads="1"/>
            </p:cNvSpPr>
            <p:nvPr/>
          </p:nvSpPr>
          <p:spPr bwMode="auto">
            <a:xfrm>
              <a:off x="4514" y="2800"/>
              <a:ext cx="756"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2" name="Rectangle 583"/>
            <p:cNvSpPr>
              <a:spLocks noChangeArrowheads="1"/>
            </p:cNvSpPr>
            <p:nvPr/>
          </p:nvSpPr>
          <p:spPr bwMode="auto">
            <a:xfrm>
              <a:off x="4702" y="2818"/>
              <a:ext cx="37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3" name="Rectangle 584"/>
            <p:cNvSpPr>
              <a:spLocks noChangeArrowheads="1"/>
            </p:cNvSpPr>
            <p:nvPr/>
          </p:nvSpPr>
          <p:spPr bwMode="auto">
            <a:xfrm>
              <a:off x="4743" y="2818"/>
              <a:ext cx="34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PLUMBING</a:t>
              </a:r>
            </a:p>
          </p:txBody>
        </p:sp>
        <p:sp>
          <p:nvSpPr>
            <p:cNvPr id="124" name="Rectangle 585"/>
            <p:cNvSpPr>
              <a:spLocks noChangeArrowheads="1"/>
            </p:cNvSpPr>
            <p:nvPr/>
          </p:nvSpPr>
          <p:spPr bwMode="auto">
            <a:xfrm>
              <a:off x="4691" y="2905"/>
              <a:ext cx="3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5" name="Rectangle 586"/>
            <p:cNvSpPr>
              <a:spLocks noChangeArrowheads="1"/>
            </p:cNvSpPr>
            <p:nvPr/>
          </p:nvSpPr>
          <p:spPr bwMode="auto">
            <a:xfrm>
              <a:off x="4734" y="2905"/>
              <a:ext cx="36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26" name="Rectangle 587"/>
            <p:cNvSpPr>
              <a:spLocks noChangeArrowheads="1"/>
            </p:cNvSpPr>
            <p:nvPr/>
          </p:nvSpPr>
          <p:spPr bwMode="auto">
            <a:xfrm>
              <a:off x="4785" y="2988"/>
              <a:ext cx="21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7" name="Rectangle 588"/>
            <p:cNvSpPr>
              <a:spLocks noChangeArrowheads="1"/>
            </p:cNvSpPr>
            <p:nvPr/>
          </p:nvSpPr>
          <p:spPr bwMode="auto">
            <a:xfrm>
              <a:off x="4811" y="2992"/>
              <a:ext cx="19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 Lee</a:t>
              </a:r>
            </a:p>
          </p:txBody>
        </p:sp>
        <p:sp>
          <p:nvSpPr>
            <p:cNvPr id="128" name="Rectangle 589"/>
            <p:cNvSpPr>
              <a:spLocks noChangeArrowheads="1"/>
            </p:cNvSpPr>
            <p:nvPr/>
          </p:nvSpPr>
          <p:spPr bwMode="auto">
            <a:xfrm>
              <a:off x="4514" y="2804"/>
              <a:ext cx="756" cy="2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29" name="Rectangle 590"/>
            <p:cNvSpPr>
              <a:spLocks noChangeArrowheads="1"/>
            </p:cNvSpPr>
            <p:nvPr/>
          </p:nvSpPr>
          <p:spPr bwMode="auto">
            <a:xfrm>
              <a:off x="3301" y="2408"/>
              <a:ext cx="757"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0" name="Rectangle 591"/>
            <p:cNvSpPr>
              <a:spLocks noChangeArrowheads="1"/>
            </p:cNvSpPr>
            <p:nvPr/>
          </p:nvSpPr>
          <p:spPr bwMode="auto">
            <a:xfrm>
              <a:off x="3358" y="2427"/>
              <a:ext cx="60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1" name="Rectangle 592"/>
            <p:cNvSpPr>
              <a:spLocks noChangeArrowheads="1"/>
            </p:cNvSpPr>
            <p:nvPr/>
          </p:nvSpPr>
          <p:spPr bwMode="auto">
            <a:xfrm>
              <a:off x="3429" y="2430"/>
              <a:ext cx="565"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PROJECT OFFICE</a:t>
              </a:r>
            </a:p>
          </p:txBody>
        </p:sp>
        <p:sp>
          <p:nvSpPr>
            <p:cNvPr id="132" name="Rectangle 593"/>
            <p:cNvSpPr>
              <a:spLocks noChangeArrowheads="1"/>
            </p:cNvSpPr>
            <p:nvPr/>
          </p:nvSpPr>
          <p:spPr bwMode="auto">
            <a:xfrm>
              <a:off x="3478" y="2513"/>
              <a:ext cx="399"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3" name="Rectangle 594"/>
            <p:cNvSpPr>
              <a:spLocks noChangeArrowheads="1"/>
            </p:cNvSpPr>
            <p:nvPr/>
          </p:nvSpPr>
          <p:spPr bwMode="auto">
            <a:xfrm>
              <a:off x="3513" y="2513"/>
              <a:ext cx="32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latin typeface="Arial" charset="0"/>
                </a:rPr>
                <a:t>RESP DEPT</a:t>
              </a:r>
            </a:p>
          </p:txBody>
        </p:sp>
        <p:sp>
          <p:nvSpPr>
            <p:cNvPr id="134" name="Rectangle 595"/>
            <p:cNvSpPr>
              <a:spLocks noChangeArrowheads="1"/>
            </p:cNvSpPr>
            <p:nvPr/>
          </p:nvSpPr>
          <p:spPr bwMode="auto">
            <a:xfrm>
              <a:off x="3497" y="2600"/>
              <a:ext cx="38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5" name="Rectangle 596"/>
            <p:cNvSpPr>
              <a:spLocks noChangeArrowheads="1"/>
            </p:cNvSpPr>
            <p:nvPr/>
          </p:nvSpPr>
          <p:spPr bwMode="auto">
            <a:xfrm>
              <a:off x="3529" y="2640"/>
              <a:ext cx="362"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dirty="0">
                  <a:latin typeface="Arial" charset="0"/>
                </a:rPr>
                <a:t>B. </a:t>
              </a:r>
              <a:r>
                <a:rPr lang="en-US" altLang="nb-NO" sz="1200" dirty="0" err="1">
                  <a:latin typeface="Arial" charset="0"/>
                </a:rPr>
                <a:t>Smithers</a:t>
              </a:r>
              <a:endParaRPr lang="en-US" altLang="nb-NO" sz="1200" dirty="0">
                <a:latin typeface="Arial" charset="0"/>
              </a:endParaRPr>
            </a:p>
          </p:txBody>
        </p:sp>
        <p:sp>
          <p:nvSpPr>
            <p:cNvPr id="136" name="Rectangle 597"/>
            <p:cNvSpPr>
              <a:spLocks noChangeArrowheads="1"/>
            </p:cNvSpPr>
            <p:nvPr/>
          </p:nvSpPr>
          <p:spPr bwMode="auto">
            <a:xfrm>
              <a:off x="3301" y="2408"/>
              <a:ext cx="757" cy="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7" name="Rectangle 598"/>
            <p:cNvSpPr>
              <a:spLocks noChangeArrowheads="1"/>
            </p:cNvSpPr>
            <p:nvPr/>
          </p:nvSpPr>
          <p:spPr bwMode="auto">
            <a:xfrm>
              <a:off x="4009" y="3210"/>
              <a:ext cx="26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endParaRPr lang="nb-NO" altLang="nb-NO"/>
            </a:p>
          </p:txBody>
        </p:sp>
        <p:sp>
          <p:nvSpPr>
            <p:cNvPr id="138" name="Rectangle 599"/>
            <p:cNvSpPr>
              <a:spLocks noChangeArrowheads="1"/>
            </p:cNvSpPr>
            <p:nvPr/>
          </p:nvSpPr>
          <p:spPr bwMode="auto">
            <a:xfrm>
              <a:off x="4037" y="3210"/>
              <a:ext cx="248"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000" b="1">
                  <a:solidFill>
                    <a:schemeClr val="tx1"/>
                  </a:solidFill>
                  <a:latin typeface="Tahoma" pitchFamily="64" charset="0"/>
                  <a:ea typeface="ＭＳ Ｐゴシック" pitchFamily="64" charset="-128"/>
                </a:defRPr>
              </a:lvl1pPr>
              <a:lvl2pPr marL="37931725" indent="-37474525">
                <a:defRPr sz="2000" b="1">
                  <a:solidFill>
                    <a:schemeClr val="tx1"/>
                  </a:solidFill>
                  <a:latin typeface="Tahoma" pitchFamily="64" charset="0"/>
                  <a:ea typeface="ＭＳ Ｐゴシック" pitchFamily="64" charset="-128"/>
                </a:defRPr>
              </a:lvl2pPr>
              <a:lvl3pPr>
                <a:defRPr sz="2000" b="1">
                  <a:solidFill>
                    <a:schemeClr val="tx1"/>
                  </a:solidFill>
                  <a:latin typeface="Tahoma" pitchFamily="64" charset="0"/>
                  <a:ea typeface="ＭＳ Ｐゴシック" pitchFamily="64" charset="-128"/>
                </a:defRPr>
              </a:lvl3pPr>
              <a:lvl4pPr>
                <a:defRPr sz="2000" b="1">
                  <a:solidFill>
                    <a:schemeClr val="tx1"/>
                  </a:solidFill>
                  <a:latin typeface="Tahoma" pitchFamily="64" charset="0"/>
                  <a:ea typeface="ＭＳ Ｐゴシック" pitchFamily="64" charset="-128"/>
                </a:defRPr>
              </a:lvl4pPr>
              <a:lvl5pPr>
                <a:defRPr sz="2000" b="1">
                  <a:solidFill>
                    <a:schemeClr val="tx1"/>
                  </a:solidFill>
                  <a:latin typeface="Tahoma" pitchFamily="64" charset="0"/>
                  <a:ea typeface="ＭＳ Ｐゴシック" pitchFamily="64" charset="-128"/>
                </a:defRPr>
              </a:lvl5pPr>
              <a:lvl6pPr marL="457200" eaLnBrk="0" fontAlgn="base" hangingPunct="0">
                <a:spcBef>
                  <a:spcPct val="0"/>
                </a:spcBef>
                <a:spcAft>
                  <a:spcPct val="0"/>
                </a:spcAft>
                <a:defRPr sz="2000" b="1">
                  <a:solidFill>
                    <a:schemeClr val="tx1"/>
                  </a:solidFill>
                  <a:latin typeface="Tahoma" pitchFamily="64" charset="0"/>
                  <a:ea typeface="ＭＳ Ｐゴシック" pitchFamily="64" charset="-128"/>
                </a:defRPr>
              </a:lvl6pPr>
              <a:lvl7pPr marL="914400" eaLnBrk="0" fontAlgn="base" hangingPunct="0">
                <a:spcBef>
                  <a:spcPct val="0"/>
                </a:spcBef>
                <a:spcAft>
                  <a:spcPct val="0"/>
                </a:spcAft>
                <a:defRPr sz="2000" b="1">
                  <a:solidFill>
                    <a:schemeClr val="tx1"/>
                  </a:solidFill>
                  <a:latin typeface="Tahoma" pitchFamily="64" charset="0"/>
                  <a:ea typeface="ＭＳ Ｐゴシック" pitchFamily="64" charset="-128"/>
                </a:defRPr>
              </a:lvl7pPr>
              <a:lvl8pPr marL="1371600" eaLnBrk="0" fontAlgn="base" hangingPunct="0">
                <a:spcBef>
                  <a:spcPct val="0"/>
                </a:spcBef>
                <a:spcAft>
                  <a:spcPct val="0"/>
                </a:spcAft>
                <a:defRPr sz="2000" b="1">
                  <a:solidFill>
                    <a:schemeClr val="tx1"/>
                  </a:solidFill>
                  <a:latin typeface="Tahoma" pitchFamily="64" charset="0"/>
                  <a:ea typeface="ＭＳ Ｐゴシック" pitchFamily="64" charset="-128"/>
                </a:defRPr>
              </a:lvl8pPr>
              <a:lvl9pPr marL="1828800" eaLnBrk="0" fontAlgn="base" hangingPunct="0">
                <a:spcBef>
                  <a:spcPct val="0"/>
                </a:spcBef>
                <a:spcAft>
                  <a:spcPct val="0"/>
                </a:spcAft>
                <a:defRPr sz="2000" b="1">
                  <a:solidFill>
                    <a:schemeClr val="tx1"/>
                  </a:solidFill>
                  <a:latin typeface="Tahoma" pitchFamily="64" charset="0"/>
                  <a:ea typeface="ＭＳ Ｐゴシック" pitchFamily="64" charset="-128"/>
                </a:defRPr>
              </a:lvl9pPr>
            </a:lstStyle>
            <a:p>
              <a:pPr algn="ctr">
                <a:spcBef>
                  <a:spcPct val="50000"/>
                </a:spcBef>
              </a:pPr>
              <a:r>
                <a:rPr lang="en-US" altLang="nb-NO" sz="1200">
                  <a:solidFill>
                    <a:srgbClr val="800000"/>
                  </a:solidFill>
                  <a:latin typeface="Arial" charset="0"/>
                </a:rPr>
                <a:t>WIRING</a:t>
              </a:r>
            </a:p>
          </p:txBody>
        </p:sp>
        <p:grpSp>
          <p:nvGrpSpPr>
            <p:cNvPr id="139" name="Group 600"/>
            <p:cNvGrpSpPr>
              <a:grpSpLocks/>
            </p:cNvGrpSpPr>
            <p:nvPr/>
          </p:nvGrpSpPr>
          <p:grpSpPr bwMode="auto">
            <a:xfrm>
              <a:off x="2170" y="3096"/>
              <a:ext cx="48" cy="905"/>
              <a:chOff x="2170" y="3096"/>
              <a:chExt cx="48" cy="905"/>
            </a:xfrm>
          </p:grpSpPr>
          <p:sp>
            <p:nvSpPr>
              <p:cNvPr id="155" name="Line 601"/>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6" name="Line 602"/>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7" name="Line 603"/>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8" name="Line 604"/>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grpSp>
        <p:grpSp>
          <p:nvGrpSpPr>
            <p:cNvPr id="140" name="Group 605"/>
            <p:cNvGrpSpPr>
              <a:grpSpLocks/>
            </p:cNvGrpSpPr>
            <p:nvPr/>
          </p:nvGrpSpPr>
          <p:grpSpPr bwMode="auto">
            <a:xfrm>
              <a:off x="2984" y="3096"/>
              <a:ext cx="48" cy="905"/>
              <a:chOff x="2170" y="3096"/>
              <a:chExt cx="48" cy="905"/>
            </a:xfrm>
          </p:grpSpPr>
          <p:sp>
            <p:nvSpPr>
              <p:cNvPr id="151" name="Line 606"/>
              <p:cNvSpPr>
                <a:spLocks noChangeShapeType="1"/>
              </p:cNvSpPr>
              <p:nvPr/>
            </p:nvSpPr>
            <p:spPr bwMode="auto">
              <a:xfrm>
                <a:off x="2170" y="3096"/>
                <a:ext cx="0" cy="904"/>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2" name="Line 607"/>
              <p:cNvSpPr>
                <a:spLocks noChangeShapeType="1"/>
              </p:cNvSpPr>
              <p:nvPr/>
            </p:nvSpPr>
            <p:spPr bwMode="auto">
              <a:xfrm>
                <a:off x="2172" y="400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3" name="Line 608"/>
              <p:cNvSpPr>
                <a:spLocks noChangeShapeType="1"/>
              </p:cNvSpPr>
              <p:nvPr/>
            </p:nvSpPr>
            <p:spPr bwMode="auto">
              <a:xfrm>
                <a:off x="2172" y="367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4" name="Line 609"/>
              <p:cNvSpPr>
                <a:spLocks noChangeShapeType="1"/>
              </p:cNvSpPr>
              <p:nvPr/>
            </p:nvSpPr>
            <p:spPr bwMode="auto">
              <a:xfrm>
                <a:off x="2173" y="3337"/>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grpSp>
        <p:grpSp>
          <p:nvGrpSpPr>
            <p:cNvPr id="141" name="Group 610"/>
            <p:cNvGrpSpPr>
              <a:grpSpLocks/>
            </p:cNvGrpSpPr>
            <p:nvPr/>
          </p:nvGrpSpPr>
          <p:grpSpPr bwMode="auto">
            <a:xfrm>
              <a:off x="3792" y="3093"/>
              <a:ext cx="48" cy="569"/>
              <a:chOff x="3792" y="3099"/>
              <a:chExt cx="48" cy="569"/>
            </a:xfrm>
          </p:grpSpPr>
          <p:sp>
            <p:nvSpPr>
              <p:cNvPr id="148" name="Line 611"/>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49" name="Line 612"/>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50" name="Line 613"/>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grpSp>
        <p:grpSp>
          <p:nvGrpSpPr>
            <p:cNvPr id="142" name="Group 614"/>
            <p:cNvGrpSpPr>
              <a:grpSpLocks/>
            </p:cNvGrpSpPr>
            <p:nvPr/>
          </p:nvGrpSpPr>
          <p:grpSpPr bwMode="auto">
            <a:xfrm>
              <a:off x="4605" y="3099"/>
              <a:ext cx="48" cy="569"/>
              <a:chOff x="3792" y="3099"/>
              <a:chExt cx="48" cy="569"/>
            </a:xfrm>
          </p:grpSpPr>
          <p:sp>
            <p:nvSpPr>
              <p:cNvPr id="145" name="Line 615"/>
              <p:cNvSpPr>
                <a:spLocks noChangeShapeType="1"/>
              </p:cNvSpPr>
              <p:nvPr/>
            </p:nvSpPr>
            <p:spPr bwMode="auto">
              <a:xfrm>
                <a:off x="3795" y="3340"/>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46" name="Line 616"/>
              <p:cNvSpPr>
                <a:spLocks noChangeShapeType="1"/>
              </p:cNvSpPr>
              <p:nvPr/>
            </p:nvSpPr>
            <p:spPr bwMode="auto">
              <a:xfrm>
                <a:off x="3792" y="3667"/>
                <a:ext cx="45" cy="1"/>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47" name="Line 617"/>
              <p:cNvSpPr>
                <a:spLocks noChangeShapeType="1"/>
              </p:cNvSpPr>
              <p:nvPr/>
            </p:nvSpPr>
            <p:spPr bwMode="auto">
              <a:xfrm>
                <a:off x="3792" y="3099"/>
                <a:ext cx="0" cy="567"/>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grpSp>
        <p:sp>
          <p:nvSpPr>
            <p:cNvPr id="143" name="Line 618"/>
            <p:cNvSpPr>
              <a:spLocks noChangeShapeType="1"/>
            </p:cNvSpPr>
            <p:nvPr/>
          </p:nvSpPr>
          <p:spPr bwMode="auto">
            <a:xfrm>
              <a:off x="2453" y="2755"/>
              <a:ext cx="2440" cy="0"/>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sp>
          <p:nvSpPr>
            <p:cNvPr id="144" name="Line 619"/>
            <p:cNvSpPr>
              <a:spLocks noChangeShapeType="1"/>
            </p:cNvSpPr>
            <p:nvPr/>
          </p:nvSpPr>
          <p:spPr bwMode="auto">
            <a:xfrm>
              <a:off x="4090" y="2756"/>
              <a:ext cx="1" cy="46"/>
            </a:xfrm>
            <a:prstGeom prst="line">
              <a:avLst/>
            </a:prstGeom>
            <a:noFill/>
            <a:ln w="63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nb-NO"/>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2131</TotalTime>
  <Words>293</Words>
  <Application>Microsoft Office PowerPoint</Application>
  <PresentationFormat>On-screen Show (4:3)</PresentationFormat>
  <Paragraphs>111</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Trek</vt:lpstr>
      <vt:lpstr>Clip</vt:lpstr>
      <vt:lpstr>PowerPoint Presentation</vt:lpstr>
      <vt:lpstr>Project scope</vt:lpstr>
      <vt:lpstr>SCOPE MANAGEMENT</vt:lpstr>
      <vt:lpstr>Defining the project</vt:lpstr>
      <vt:lpstr>Establishing project priorities</vt:lpstr>
      <vt:lpstr>Establishing project priorities</vt:lpstr>
      <vt:lpstr>Hierarchical breakdown of the wbs</vt:lpstr>
      <vt:lpstr>Wbs example</vt:lpstr>
      <vt:lpstr>Integrating wbs &amp; obs (Example)</vt:lpstr>
      <vt:lpstr>Coding the wbs for information (EXAMPLE)</vt:lpstr>
      <vt:lpstr>Coding the wbs for information (EXAMPLE)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225</cp:revision>
  <dcterms:created xsi:type="dcterms:W3CDTF">2011-02-11T03:03:21Z</dcterms:created>
  <dcterms:modified xsi:type="dcterms:W3CDTF">2017-03-15T06:02:14Z</dcterms:modified>
</cp:coreProperties>
</file>