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26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88" d="100"/>
          <a:sy n="88" d="100"/>
        </p:scale>
        <p:origin x="60" y="2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3/27/2019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3/27/2019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3/27/2019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3/27/2019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3/27/2019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3/27/2019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3/27/2019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3/27/2019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3/27/2019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3/27/2019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3/27/2019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3/27/2019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10116019" cy="2677648"/>
          </a:xfrm>
        </p:spPr>
        <p:txBody>
          <a:bodyPr/>
          <a:lstStyle/>
          <a:p>
            <a:r>
              <a:rPr lang="en-US"/>
              <a:t>Konsep</a:t>
            </a:r>
            <a:r>
              <a:rPr lang="en-US" dirty="0"/>
              <a:t> </a:t>
            </a:r>
            <a:r>
              <a:rPr lang="en-US" dirty="0" err="1"/>
              <a:t>Pemodelan</a:t>
            </a:r>
            <a:r>
              <a:rPr lang="en-US" dirty="0"/>
              <a:t> Enterprise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893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1481329"/>
            <a:ext cx="4114800" cy="4525963"/>
          </a:xfrm>
        </p:spPr>
        <p:txBody>
          <a:bodyPr>
            <a:normAutofit/>
          </a:bodyPr>
          <a:lstStyle/>
          <a:p>
            <a:r>
              <a:rPr lang="en-US" smtClean="0"/>
              <a:t>Sebuah </a:t>
            </a:r>
            <a:r>
              <a:rPr lang="en-US" b="1" smtClean="0"/>
              <a:t>model simbolik </a:t>
            </a:r>
            <a:r>
              <a:rPr lang="en-US" smtClean="0"/>
              <a:t>mengekspresikan properti arsitektur dari sistem dengan menggunakan simbol yang mewakili dunia nyata.</a:t>
            </a:r>
          </a:p>
          <a:p>
            <a:r>
              <a:rPr lang="en-US" smtClean="0"/>
              <a:t>Sebuah </a:t>
            </a:r>
            <a:r>
              <a:rPr lang="en-US" b="1" smtClean="0"/>
              <a:t>model semantik </a:t>
            </a:r>
            <a:r>
              <a:rPr lang="en-US" smtClean="0"/>
              <a:t>adalah sebuah interpretasi dari model simbolik, mengekspresikan arti dari simbol dalam model tersebut.</a:t>
            </a:r>
            <a:endParaRPr lang="en-US"/>
          </a:p>
        </p:txBody>
      </p:sp>
      <p:sp>
        <p:nvSpPr>
          <p:cNvPr id="3" name="Title 2"/>
          <p:cNvSpPr>
            <a:spLocks noGrp="1"/>
          </p:cNvSpPr>
          <p:nvPr>
            <p:ph type="title"/>
          </p:nvPr>
        </p:nvSpPr>
        <p:spPr/>
        <p:txBody>
          <a:bodyPr/>
          <a:lstStyle/>
          <a:p>
            <a:r>
              <a:rPr lang="en-US" smtClean="0"/>
              <a:t>Model Simbolik dan Semantik</a:t>
            </a:r>
            <a:endParaRPr lang="en-US"/>
          </a:p>
        </p:txBody>
      </p:sp>
      <p:pic>
        <p:nvPicPr>
          <p:cNvPr id="1026" name="Picture 2"/>
          <p:cNvPicPr>
            <a:picLocks noChangeAspect="1" noChangeArrowheads="1"/>
          </p:cNvPicPr>
          <p:nvPr/>
        </p:nvPicPr>
        <p:blipFill>
          <a:blip r:embed="rId2"/>
          <a:srcRect/>
          <a:stretch>
            <a:fillRect/>
          </a:stretch>
        </p:blipFill>
        <p:spPr bwMode="auto">
          <a:xfrm>
            <a:off x="1981201" y="1691390"/>
            <a:ext cx="4134757" cy="4038600"/>
          </a:xfrm>
          <a:prstGeom prst="rect">
            <a:avLst/>
          </a:prstGeom>
          <a:noFill/>
          <a:ln w="9525">
            <a:noFill/>
            <a:miter lim="800000"/>
            <a:headEnd/>
            <a:tailEnd/>
          </a:ln>
          <a:effectLst/>
        </p:spPr>
      </p:pic>
    </p:spTree>
    <p:extLst>
      <p:ext uri="{BB962C8B-B14F-4D97-AF65-F5344CB8AC3E}">
        <p14:creationId xmlns:p14="http://schemas.microsoft.com/office/powerpoint/2010/main" val="109777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mtClean="0"/>
              <a:t>Tujuannya adalah untuk membantu melihat bagaimana pengembangan dan pemodelan arsitektur dapat didukung secara optimal dengan mendiskusikan mengapa bentuk pemodelan tertentu digunakan pada beberapa situasi dan bagaimana ini dapat memenuhi tujuan dalam prosesnya.</a:t>
            </a:r>
          </a:p>
          <a:p>
            <a:pPr lvl="1"/>
            <a:r>
              <a:rPr lang="en-US" smtClean="0"/>
              <a:t>Sudut pandang teoritis akan fokus pada komunikasi selama pengembangan sistem pada umumnya.</a:t>
            </a:r>
          </a:p>
          <a:p>
            <a:pPr lvl="1"/>
            <a:r>
              <a:rPr lang="en-US" smtClean="0"/>
              <a:t>Sudut pandang praktis akan mengambil bentuk sebagai kumpulan panduan praktek untuk membantu Arsitek memilih dan mendefinisikan pendekatan deskripsi arsitektur.</a:t>
            </a:r>
            <a:endParaRPr lang="en-US"/>
          </a:p>
        </p:txBody>
      </p:sp>
      <p:sp>
        <p:nvSpPr>
          <p:cNvPr id="3" name="Title 2"/>
          <p:cNvSpPr>
            <a:spLocks noGrp="1"/>
          </p:cNvSpPr>
          <p:nvPr>
            <p:ph type="title"/>
          </p:nvPr>
        </p:nvSpPr>
        <p:spPr/>
        <p:txBody>
          <a:bodyPr>
            <a:normAutofit/>
          </a:bodyPr>
          <a:lstStyle/>
          <a:p>
            <a:r>
              <a:rPr lang="en-US" smtClean="0"/>
              <a:t>Komunikasi arsitektur enterprise</a:t>
            </a:r>
            <a:endParaRPr lang="en-US"/>
          </a:p>
        </p:txBody>
      </p:sp>
    </p:spTree>
    <p:extLst>
      <p:ext uri="{BB962C8B-B14F-4D97-AF65-F5344CB8AC3E}">
        <p14:creationId xmlns:p14="http://schemas.microsoft.com/office/powerpoint/2010/main" val="110497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i="1" smtClean="0"/>
              <a:t>Brown-paper session</a:t>
            </a:r>
            <a:r>
              <a:rPr lang="en-US" smtClean="0"/>
              <a:t>: sesi kelompok terstruktur (max 15 orang) dimana item (keyword atau kalimat pendek) digali dari individu dalam kelompok sebagai jawaban atas pertanyaan.</a:t>
            </a:r>
          </a:p>
          <a:p>
            <a:r>
              <a:rPr lang="en-US" b="1" i="1" smtClean="0"/>
              <a:t>Elicitation interview</a:t>
            </a:r>
            <a:r>
              <a:rPr lang="en-US" smtClean="0"/>
              <a:t>: sebuah wawancara dimana Analis memberi pertanyaan informatif kepada informan.</a:t>
            </a:r>
          </a:p>
          <a:p>
            <a:r>
              <a:rPr lang="en-US" b="1" i="1" smtClean="0"/>
              <a:t>Workshop</a:t>
            </a:r>
            <a:r>
              <a:rPr lang="en-US" smtClean="0"/>
              <a:t>: melibatkan 1-15 orang, bekerja secara interaktif pada satu model atau view, dimediasi oleh Arsitek atau Analis.</a:t>
            </a:r>
          </a:p>
          <a:p>
            <a:r>
              <a:rPr lang="en-US" b="1" i="1" smtClean="0"/>
              <a:t>Validation interview</a:t>
            </a:r>
            <a:r>
              <a:rPr lang="en-US" smtClean="0"/>
              <a:t>: sebuah wawancara dimana Analis ingin mengetahui apakah view atau model sesuai dengan view dan harapan informan.</a:t>
            </a:r>
          </a:p>
          <a:p>
            <a:r>
              <a:rPr lang="en-US" b="1" i="1" smtClean="0"/>
              <a:t>Committing review</a:t>
            </a:r>
            <a:r>
              <a:rPr lang="en-US" smtClean="0"/>
              <a:t>: sebuah kelompok </a:t>
            </a:r>
            <a:r>
              <a:rPr lang="en-US" i="1" smtClean="0"/>
              <a:t>stakeholder </a:t>
            </a:r>
            <a:r>
              <a:rPr lang="en-US" smtClean="0"/>
              <a:t>disajikan dengan sejumlah alternatif model atau view serta dampaknya.</a:t>
            </a:r>
          </a:p>
          <a:p>
            <a:r>
              <a:rPr lang="en-US" b="1" i="1" smtClean="0"/>
              <a:t>Presentation</a:t>
            </a:r>
            <a:r>
              <a:rPr lang="en-US" smtClean="0"/>
              <a:t>: melibatkan 1-3 orang menyajikan sebuah model atau view kepada kelompok (hingga 100 orang).</a:t>
            </a:r>
          </a:p>
          <a:p>
            <a:r>
              <a:rPr lang="en-US" b="1" i="1" smtClean="0"/>
              <a:t>Mailing</a:t>
            </a:r>
            <a:r>
              <a:rPr lang="en-US" smtClean="0"/>
              <a:t>: sebuah bentuk komunikasi massal, dimana sebuah model atau view disajikan atau diberikan ke banyak orang.</a:t>
            </a:r>
            <a:endParaRPr lang="en-US"/>
          </a:p>
        </p:txBody>
      </p:sp>
      <p:sp>
        <p:nvSpPr>
          <p:cNvPr id="3" name="Title 2"/>
          <p:cNvSpPr>
            <a:spLocks noGrp="1"/>
          </p:cNvSpPr>
          <p:nvPr>
            <p:ph type="title"/>
          </p:nvPr>
        </p:nvSpPr>
        <p:spPr/>
        <p:txBody>
          <a:bodyPr/>
          <a:lstStyle/>
          <a:p>
            <a:r>
              <a:rPr lang="en-US" smtClean="0"/>
              <a:t>Teknik komunikasi</a:t>
            </a:r>
            <a:endParaRPr lang="en-US"/>
          </a:p>
        </p:txBody>
      </p:sp>
    </p:spTree>
    <p:extLst>
      <p:ext uri="{BB962C8B-B14F-4D97-AF65-F5344CB8AC3E}">
        <p14:creationId xmlns:p14="http://schemas.microsoft.com/office/powerpoint/2010/main" val="217670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Konsep</a:t>
            </a:r>
            <a:r>
              <a:rPr lang="en-US" dirty="0" smtClean="0"/>
              <a:t> </a:t>
            </a:r>
            <a:r>
              <a:rPr lang="en-US" i="1" dirty="0" smtClean="0"/>
              <a:t>layer</a:t>
            </a:r>
            <a:r>
              <a:rPr lang="en-US" dirty="0" smtClean="0"/>
              <a:t>  </a:t>
            </a:r>
            <a:r>
              <a:rPr lang="en-US" dirty="0" err="1" smtClean="0"/>
              <a:t>dalam</a:t>
            </a:r>
            <a:r>
              <a:rPr lang="en-US" dirty="0" smtClean="0"/>
              <a:t> </a:t>
            </a:r>
            <a:r>
              <a:rPr lang="en-US" dirty="0" err="1" smtClean="0"/>
              <a:t>pemodelan</a:t>
            </a:r>
            <a:r>
              <a:rPr lang="en-US" dirty="0" smtClean="0"/>
              <a:t> enterprise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574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smtClean="0"/>
              <a:t>Sebuah bahasa/</a:t>
            </a:r>
            <a:r>
              <a:rPr lang="en-US" i="1" smtClean="0"/>
              <a:t>language</a:t>
            </a:r>
            <a:r>
              <a:rPr lang="en-US" smtClean="0"/>
              <a:t> untuk pemodelan arsitektur enterprise harus bisa fokus pada hubungan antar domain.</a:t>
            </a:r>
          </a:p>
          <a:p>
            <a:r>
              <a:rPr lang="en-US" smtClean="0"/>
              <a:t>Dengan language seperti itu, dapat dibuat model:</a:t>
            </a:r>
          </a:p>
          <a:p>
            <a:pPr lvl="1"/>
            <a:r>
              <a:rPr lang="en-US" smtClean="0"/>
              <a:t>Semua struktur global di dalam setiap domain, yang menunjukkan elemen utama dan ketergantungannya, dengan cara yang mudah untuk dipahami oleh orang awam.</a:t>
            </a:r>
          </a:p>
          <a:p>
            <a:pPr lvl="1"/>
            <a:r>
              <a:rPr lang="en-US" smtClean="0"/>
              <a:t>Hubungan yang ada di antara domain.</a:t>
            </a:r>
          </a:p>
          <a:p>
            <a:endParaRPr lang="en-US" smtClean="0"/>
          </a:p>
          <a:p>
            <a:r>
              <a:rPr lang="en-US" smtClean="0"/>
              <a:t>Terdapat tiga layer utama:</a:t>
            </a:r>
          </a:p>
          <a:p>
            <a:pPr marL="850392" lvl="1" indent="-457200">
              <a:buFont typeface="+mj-lt"/>
              <a:buAutoNum type="arabicParenR"/>
            </a:pPr>
            <a:r>
              <a:rPr lang="en-US" i="1" smtClean="0"/>
              <a:t>Business layer</a:t>
            </a:r>
          </a:p>
          <a:p>
            <a:pPr marL="850392" lvl="1" indent="-457200">
              <a:buFont typeface="+mj-lt"/>
              <a:buAutoNum type="arabicParenR"/>
            </a:pPr>
            <a:r>
              <a:rPr lang="en-US" i="1" smtClean="0"/>
              <a:t>Application layer</a:t>
            </a:r>
          </a:p>
          <a:p>
            <a:pPr marL="850392" lvl="1" indent="-457200">
              <a:buFont typeface="+mj-lt"/>
              <a:buAutoNum type="arabicParenR"/>
            </a:pPr>
            <a:r>
              <a:rPr lang="en-US" i="1" smtClean="0"/>
              <a:t>Technology layer</a:t>
            </a:r>
            <a:endParaRPr lang="en-US" i="1"/>
          </a:p>
        </p:txBody>
      </p:sp>
    </p:spTree>
    <p:extLst>
      <p:ext uri="{BB962C8B-B14F-4D97-AF65-F5344CB8AC3E}">
        <p14:creationId xmlns:p14="http://schemas.microsoft.com/office/powerpoint/2010/main" val="2352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smtClean="0"/>
              <a:t>Layer Bisnis </a:t>
            </a:r>
            <a:r>
              <a:rPr lang="en-US" smtClean="0"/>
              <a:t>menawarkan produk dan jasa kepada pelanggan eksternal, yang direalisasikan di dalam organisasi melalui proses bisnis (yang dilakukan oleh business actor atau role).</a:t>
            </a:r>
          </a:p>
          <a:p>
            <a:endParaRPr lang="en-US" smtClean="0"/>
          </a:p>
          <a:p>
            <a:r>
              <a:rPr lang="en-US" b="1" smtClean="0"/>
              <a:t>Layer Aplikasi </a:t>
            </a:r>
            <a:r>
              <a:rPr lang="en-US" smtClean="0"/>
              <a:t>mendukung layer bisnis dengan layanan aplikasi yang direalisasikan melalui komponen aplikasi (</a:t>
            </a:r>
            <a:r>
              <a:rPr lang="en-US" i="1" smtClean="0"/>
              <a:t>software</a:t>
            </a:r>
            <a:r>
              <a:rPr lang="en-US" smtClean="0"/>
              <a:t>).</a:t>
            </a:r>
          </a:p>
          <a:p>
            <a:endParaRPr lang="en-US" smtClean="0"/>
          </a:p>
          <a:p>
            <a:r>
              <a:rPr lang="en-US" b="1" smtClean="0"/>
              <a:t>Layer Teknologi </a:t>
            </a:r>
            <a:r>
              <a:rPr lang="en-US" smtClean="0"/>
              <a:t>menawarkan layanan infrastruktural (misal layanan pemrosesan, penyimpanan/</a:t>
            </a:r>
            <a:r>
              <a:rPr lang="en-US" i="1" smtClean="0"/>
              <a:t>storage</a:t>
            </a:r>
            <a:r>
              <a:rPr lang="en-US" smtClean="0"/>
              <a:t>, dan komunikasi) yang diperlukan untuk menjalankan aplikasi, direalisasikan melalui perangkat komputer dan komunikasi serta </a:t>
            </a:r>
            <a:r>
              <a:rPr lang="en-US" i="1" smtClean="0"/>
              <a:t>software </a:t>
            </a:r>
            <a:r>
              <a:rPr lang="en-US" smtClean="0"/>
              <a:t>sistem.</a:t>
            </a:r>
            <a:endParaRPr lang="en-US"/>
          </a:p>
        </p:txBody>
      </p:sp>
    </p:spTree>
    <p:extLst>
      <p:ext uri="{BB962C8B-B14F-4D97-AF65-F5344CB8AC3E}">
        <p14:creationId xmlns:p14="http://schemas.microsoft.com/office/powerpoint/2010/main" val="6969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smtClean="0"/>
              <a:t>Konsep Struktur Bisnis</a:t>
            </a:r>
          </a:p>
          <a:p>
            <a:r>
              <a:rPr lang="en-US" b="1" i="1" smtClean="0"/>
              <a:t>Business actor</a:t>
            </a:r>
            <a:r>
              <a:rPr lang="en-US" smtClean="0"/>
              <a:t>: sebuah entitas organisasi yang mampu untuk menjalankan perilaku.</a:t>
            </a:r>
          </a:p>
          <a:p>
            <a:pPr lvl="1"/>
            <a:r>
              <a:rPr lang="en-US" smtClean="0"/>
              <a:t>Seorang business actor bisa saja seorang individu.</a:t>
            </a:r>
          </a:p>
          <a:p>
            <a:r>
              <a:rPr lang="en-US" b="1" i="1" smtClean="0"/>
              <a:t>Business role</a:t>
            </a:r>
            <a:r>
              <a:rPr lang="en-US" smtClean="0"/>
              <a:t>: tanggung jawab untuk menjalankan perilaku tertentu yang bisa ditugaskan kepada seorang aktor bisnis.</a:t>
            </a:r>
          </a:p>
          <a:p>
            <a:pPr lvl="1"/>
            <a:r>
              <a:rPr lang="en-US" smtClean="0"/>
              <a:t>Sebuah business process atau function dapat diartikan sebagai perilaku internal yang ditugaskan kepada satu business role tunggal.</a:t>
            </a:r>
          </a:p>
          <a:p>
            <a:pPr lvl="1"/>
            <a:r>
              <a:rPr lang="en-US" smtClean="0"/>
              <a:t>Nama business role sebaiknya berupa noun.</a:t>
            </a:r>
          </a:p>
          <a:p>
            <a:r>
              <a:rPr lang="en-US" b="1" i="1" smtClean="0"/>
              <a:t>Business collaboration</a:t>
            </a:r>
            <a:r>
              <a:rPr lang="en-US" smtClean="0"/>
              <a:t>: sebuah agregasi dari dua atau lebih business role yang bekerja bersama untuk menjalankan perilaku kolektif.</a:t>
            </a:r>
          </a:p>
          <a:p>
            <a:pPr lvl="1"/>
            <a:r>
              <a:rPr lang="en-US" smtClean="0"/>
              <a:t>Nama business collaboration sebaiknya berupa noun.</a:t>
            </a:r>
            <a:endParaRPr lang="en-US"/>
          </a:p>
        </p:txBody>
      </p:sp>
      <p:sp>
        <p:nvSpPr>
          <p:cNvPr id="3" name="Title 2"/>
          <p:cNvSpPr>
            <a:spLocks noGrp="1"/>
          </p:cNvSpPr>
          <p:nvPr>
            <p:ph type="title"/>
          </p:nvPr>
        </p:nvSpPr>
        <p:spPr/>
        <p:txBody>
          <a:bodyPr/>
          <a:lstStyle/>
          <a:p>
            <a:r>
              <a:rPr lang="en-US" smtClean="0"/>
              <a:t>Konsep Layer Bisnis</a:t>
            </a:r>
            <a:endParaRPr lang="en-US"/>
          </a:p>
        </p:txBody>
      </p:sp>
    </p:spTree>
    <p:extLst>
      <p:ext uri="{BB962C8B-B14F-4D97-AF65-F5344CB8AC3E}">
        <p14:creationId xmlns:p14="http://schemas.microsoft.com/office/powerpoint/2010/main" val="381447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Business interface</a:t>
            </a:r>
            <a:r>
              <a:rPr lang="en-US" smtClean="0"/>
              <a:t>: sebuah titik akses dimana layanan bisnis dibat tersedia bagi lingkungannya.</a:t>
            </a:r>
          </a:p>
          <a:p>
            <a:pPr lvl="1"/>
            <a:r>
              <a:rPr lang="en-US" smtClean="0"/>
              <a:t>Nama business interface sebaiknya berupa noun.</a:t>
            </a:r>
          </a:p>
          <a:p>
            <a:r>
              <a:rPr lang="en-US" b="1" i="1" smtClean="0"/>
              <a:t>Location</a:t>
            </a:r>
            <a:r>
              <a:rPr lang="en-US" smtClean="0"/>
              <a:t>: sebuah titik konseptual dalam ruang.</a:t>
            </a:r>
          </a:p>
          <a:p>
            <a:r>
              <a:rPr lang="en-US" b="1" i="1" smtClean="0"/>
              <a:t>Business object</a:t>
            </a:r>
            <a:r>
              <a:rPr lang="en-US" smtClean="0"/>
              <a:t>: sebuah elemen pasif yang memiliki relevansi dari sudut pandang bisnis.</a:t>
            </a:r>
          </a:p>
          <a:p>
            <a:pPr lvl="1"/>
            <a:r>
              <a:rPr lang="en-US" smtClean="0"/>
              <a:t>Nama business object sebaiknya berupa noun.</a:t>
            </a:r>
          </a:p>
          <a:p>
            <a:r>
              <a:rPr lang="en-US" b="1" i="1" smtClean="0"/>
              <a:t>Representation</a:t>
            </a:r>
            <a:r>
              <a:rPr lang="en-US" smtClean="0"/>
              <a:t>: bentuk yang diketahui dari informasi yang dibawa oleh business object.</a:t>
            </a:r>
          </a:p>
          <a:p>
            <a:pPr lvl="1"/>
            <a:r>
              <a:rPr lang="en-US" smtClean="0"/>
              <a:t>Sebuah business object tunggal dapat memiliki beberapa representation yang berbeda, namun sebuah representation selalu dimiliki oleh satu business object tertentu.</a:t>
            </a:r>
            <a:endParaRPr lang="en-US"/>
          </a:p>
        </p:txBody>
      </p:sp>
    </p:spTree>
    <p:extLst>
      <p:ext uri="{BB962C8B-B14F-4D97-AF65-F5344CB8AC3E}">
        <p14:creationId xmlns:p14="http://schemas.microsoft.com/office/powerpoint/2010/main" val="12873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Perilaku Bisnis</a:t>
            </a:r>
          </a:p>
          <a:p>
            <a:r>
              <a:rPr lang="en-US" b="1" i="1" smtClean="0"/>
              <a:t>Business service</a:t>
            </a:r>
            <a:r>
              <a:rPr lang="en-US" smtClean="0"/>
              <a:t>: sebuah layanan yang memenuhi sebuah kebutuhan bisnis untuk seorang pelanggan (internal atau eksternal dari organisasi).</a:t>
            </a:r>
          </a:p>
          <a:p>
            <a:pPr lvl="1"/>
            <a:r>
              <a:rPr lang="en-US" smtClean="0"/>
              <a:t>Nama business service sebaiknya adalah atau mengandung verb berakhiran ‘-ing’.</a:t>
            </a:r>
          </a:p>
          <a:p>
            <a:r>
              <a:rPr lang="en-US" b="1" i="1" smtClean="0"/>
              <a:t>Business process</a:t>
            </a:r>
            <a:r>
              <a:rPr lang="en-US" smtClean="0"/>
              <a:t>: sebuah perilaku yang mengelompokkan perilaku berdasarkan pada sebuah urutan aktivitas. Ini dimaksudkan untuk menghasilkan sebuah kumpulan produk dan jasa yang ditentukan.</a:t>
            </a:r>
          </a:p>
          <a:p>
            <a:pPr lvl="1"/>
            <a:r>
              <a:rPr lang="en-US" smtClean="0"/>
              <a:t>Nama business process sebaiknya adalah atau mengandung verb dalam bentuk simple present tense.</a:t>
            </a:r>
          </a:p>
          <a:p>
            <a:r>
              <a:rPr lang="en-US" b="1" i="1" smtClean="0"/>
              <a:t>Business function</a:t>
            </a:r>
            <a:r>
              <a:rPr lang="en-US" smtClean="0"/>
              <a:t>: sebuah elemen perilaku yang mengelompokkan perilaku berdasarkan pada kumpulan kriteria yang terpilih (biasanya membutuhkan business resource dan/atau competence).</a:t>
            </a:r>
          </a:p>
          <a:p>
            <a:pPr lvl="1"/>
            <a:r>
              <a:rPr lang="en-US" smtClean="0"/>
              <a:t>Nama business function sebaiknya adalah atau mengandung verb berakhiran dengan ‘-ing’.</a:t>
            </a:r>
            <a:endParaRPr lang="en-US"/>
          </a:p>
        </p:txBody>
      </p:sp>
    </p:spTree>
    <p:extLst>
      <p:ext uri="{BB962C8B-B14F-4D97-AF65-F5344CB8AC3E}">
        <p14:creationId xmlns:p14="http://schemas.microsoft.com/office/powerpoint/2010/main" val="289402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Business interaction</a:t>
            </a:r>
            <a:r>
              <a:rPr lang="en-US" smtClean="0"/>
              <a:t>: sebuah elemen perilaku yang menjelaskan perilaku dari sebuah business collaboration.</a:t>
            </a:r>
          </a:p>
          <a:p>
            <a:pPr lvl="1"/>
            <a:r>
              <a:rPr lang="en-US" smtClean="0"/>
              <a:t>Sebuah business interaction adalah sebuah unit perilaku mirip dengan sebuah business process atau function, namun dilakukan oleh dua atau lebih collaborating role dalam organisasi.</a:t>
            </a:r>
          </a:p>
          <a:p>
            <a:pPr lvl="1"/>
            <a:r>
              <a:rPr lang="en-US" smtClean="0"/>
              <a:t>Nama business interaction sebaiknya berupa verb dalam bentuk simple present tense.</a:t>
            </a:r>
          </a:p>
          <a:p>
            <a:r>
              <a:rPr lang="en-US" b="1" i="1" smtClean="0"/>
              <a:t>Business event</a:t>
            </a:r>
            <a:r>
              <a:rPr lang="en-US" smtClean="0"/>
              <a:t>: sesuatu yang terjadi (secara internal atau eksternal) dan mempengaruhi perilaku.</a:t>
            </a:r>
          </a:p>
          <a:p>
            <a:pPr lvl="1"/>
            <a:r>
              <a:rPr lang="en-US" smtClean="0"/>
              <a:t>Sebuah business event paling banyak digunakan untuk memodelkan sesuatu yang memicu perilaku.</a:t>
            </a:r>
          </a:p>
          <a:p>
            <a:pPr lvl="1"/>
            <a:r>
              <a:rPr lang="en-US" smtClean="0"/>
              <a:t>Sebuah business event sebaiknya memiliki nama yang mengandung verb dalam bentuk past atau present perfect tense.</a:t>
            </a:r>
            <a:endParaRPr lang="en-US"/>
          </a:p>
        </p:txBody>
      </p:sp>
    </p:spTree>
    <p:extLst>
      <p:ext uri="{BB962C8B-B14F-4D97-AF65-F5344CB8AC3E}">
        <p14:creationId xmlns:p14="http://schemas.microsoft.com/office/powerpoint/2010/main" val="61714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Capaian</a:t>
            </a:r>
            <a:r>
              <a:rPr lang="en-US" dirty="0"/>
              <a:t> </a:t>
            </a:r>
            <a:r>
              <a:rPr lang="en-US" dirty="0" err="1"/>
              <a:t>pembelajaran</a:t>
            </a:r>
            <a:endParaRPr lang="en-US" dirty="0"/>
          </a:p>
        </p:txBody>
      </p:sp>
      <p:sp>
        <p:nvSpPr>
          <p:cNvPr id="3" name="Content Placeholder 2"/>
          <p:cNvSpPr>
            <a:spLocks noGrp="1"/>
          </p:cNvSpPr>
          <p:nvPr>
            <p:ph idx="1"/>
          </p:nvPr>
        </p:nvSpPr>
        <p:spPr/>
        <p:txBody>
          <a:bodyPr/>
          <a:lstStyle/>
          <a:p>
            <a:pPr algn="just"/>
            <a:r>
              <a:rPr lang="en-US" dirty="0" err="1"/>
              <a:t>Mahasiswa</a:t>
            </a:r>
            <a:r>
              <a:rPr lang="en-US" dirty="0"/>
              <a:t> </a:t>
            </a:r>
            <a:r>
              <a:rPr lang="en-US" dirty="0" err="1"/>
              <a:t>mampu</a:t>
            </a:r>
            <a:r>
              <a:rPr lang="en-US" dirty="0"/>
              <a:t> </a:t>
            </a:r>
            <a:r>
              <a:rPr lang="en-US" b="1" dirty="0" err="1"/>
              <a:t>menjelaskan</a:t>
            </a:r>
            <a:r>
              <a:rPr lang="en-US" b="1" dirty="0"/>
              <a:t> </a:t>
            </a:r>
            <a:r>
              <a:rPr lang="en-US" b="1" dirty="0" err="1"/>
              <a:t>bahasa</a:t>
            </a:r>
            <a:r>
              <a:rPr lang="en-US" dirty="0"/>
              <a:t>, </a:t>
            </a:r>
            <a:r>
              <a:rPr lang="en-US" dirty="0" err="1"/>
              <a:t>pedoman</a:t>
            </a:r>
            <a:r>
              <a:rPr lang="en-US" dirty="0"/>
              <a:t>, </a:t>
            </a:r>
            <a:r>
              <a:rPr lang="en-US" dirty="0" err="1"/>
              <a:t>dan</a:t>
            </a:r>
            <a:r>
              <a:rPr lang="en-US" dirty="0"/>
              <a:t> </a:t>
            </a:r>
            <a:r>
              <a:rPr lang="en-US" dirty="0" err="1"/>
              <a:t>visualisasi</a:t>
            </a:r>
            <a:r>
              <a:rPr lang="en-US" dirty="0"/>
              <a:t> yang </a:t>
            </a:r>
            <a:r>
              <a:rPr lang="en-US" dirty="0" err="1"/>
              <a:t>digunakan</a:t>
            </a:r>
            <a:r>
              <a:rPr lang="en-US" dirty="0"/>
              <a:t> </a:t>
            </a:r>
            <a:r>
              <a:rPr lang="en-US" dirty="0" err="1"/>
              <a:t>sebagai</a:t>
            </a:r>
            <a:r>
              <a:rPr lang="en-US" dirty="0"/>
              <a:t> </a:t>
            </a:r>
            <a:r>
              <a:rPr lang="en-US" dirty="0" err="1"/>
              <a:t>dasar</a:t>
            </a:r>
            <a:r>
              <a:rPr lang="en-US" dirty="0"/>
              <a:t> </a:t>
            </a:r>
            <a:r>
              <a:rPr lang="en-US" dirty="0" err="1"/>
              <a:t>pembuatan</a:t>
            </a:r>
            <a:r>
              <a:rPr lang="en-US" dirty="0"/>
              <a:t> </a:t>
            </a:r>
            <a:r>
              <a:rPr lang="en-US" dirty="0" err="1"/>
              <a:t>sebuah</a:t>
            </a:r>
            <a:r>
              <a:rPr lang="en-US" dirty="0"/>
              <a:t> </a:t>
            </a:r>
            <a:r>
              <a:rPr lang="en-US" b="1" dirty="0" err="1"/>
              <a:t>pemodelan</a:t>
            </a:r>
            <a:r>
              <a:rPr lang="en-US" b="1" dirty="0"/>
              <a:t> </a:t>
            </a:r>
            <a:r>
              <a:rPr lang="en-US" b="1" dirty="0" err="1"/>
              <a:t>arsitektur</a:t>
            </a:r>
            <a:r>
              <a:rPr lang="en-US" b="1" dirty="0"/>
              <a:t> </a:t>
            </a:r>
            <a:r>
              <a:rPr lang="en-US" b="1" i="1" dirty="0"/>
              <a:t>enterprise</a:t>
            </a:r>
            <a:endParaRPr lang="en-US" dirty="0"/>
          </a:p>
        </p:txBody>
      </p:sp>
    </p:spTree>
    <p:extLst>
      <p:ext uri="{BB962C8B-B14F-4D97-AF65-F5344CB8AC3E}">
        <p14:creationId xmlns:p14="http://schemas.microsoft.com/office/powerpoint/2010/main" val="302437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Bisnis Tingkat-tinggi</a:t>
            </a:r>
          </a:p>
          <a:p>
            <a:r>
              <a:rPr lang="en-US" b="1" i="1" smtClean="0"/>
              <a:t>Product</a:t>
            </a:r>
            <a:r>
              <a:rPr lang="en-US" smtClean="0"/>
              <a:t>: sebuah kumpulan koheren dari layanan beserta kontrak/persetujuannya, yang ditawarkan sebagai suatu keseluruhan kepada pelanggan (internal atau eksternal).</a:t>
            </a:r>
          </a:p>
          <a:p>
            <a:r>
              <a:rPr lang="en-US" b="1" i="1" smtClean="0"/>
              <a:t>Contract</a:t>
            </a:r>
            <a:r>
              <a:rPr lang="en-US" smtClean="0"/>
              <a:t>: sebuah spesifikasi persetujuan formal atau informal yang menjelaskan hak dan kewajiban yang berkaitan dengan sebuah produk.</a:t>
            </a:r>
          </a:p>
          <a:p>
            <a:r>
              <a:rPr lang="en-US" b="1" i="1" smtClean="0"/>
              <a:t>Value</a:t>
            </a:r>
            <a:r>
              <a:rPr lang="en-US" smtClean="0"/>
              <a:t>: harga, kegunaan, atau kepentingan relatif dari sebuah produk atau jasa bisnis.</a:t>
            </a:r>
          </a:p>
          <a:p>
            <a:r>
              <a:rPr lang="en-US" b="1" i="1" smtClean="0"/>
              <a:t>Meaning</a:t>
            </a:r>
            <a:r>
              <a:rPr lang="en-US" smtClean="0"/>
              <a:t>: pengetahuan atau kepakaran yang ada dalam dalam business object atau representation, dalam konteks tertentu.</a:t>
            </a:r>
            <a:endParaRPr lang="en-US"/>
          </a:p>
        </p:txBody>
      </p:sp>
    </p:spTree>
    <p:extLst>
      <p:ext uri="{BB962C8B-B14F-4D97-AF65-F5344CB8AC3E}">
        <p14:creationId xmlns:p14="http://schemas.microsoft.com/office/powerpoint/2010/main" val="41610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1066801"/>
            <a:ext cx="8458200" cy="5417049"/>
            <a:chOff x="304800" y="1066800"/>
            <a:chExt cx="8458200" cy="5417049"/>
          </a:xfrm>
        </p:grpSpPr>
        <p:pic>
          <p:nvPicPr>
            <p:cNvPr id="2050" name="Picture 2"/>
            <p:cNvPicPr>
              <a:picLocks noChangeAspect="1" noChangeArrowheads="1"/>
            </p:cNvPicPr>
            <p:nvPr/>
          </p:nvPicPr>
          <p:blipFill>
            <a:blip r:embed="rId2" cstate="email"/>
            <a:srcRect/>
            <a:stretch>
              <a:fillRect/>
            </a:stretch>
          </p:blipFill>
          <p:spPr bwMode="auto">
            <a:xfrm>
              <a:off x="304800" y="1066800"/>
              <a:ext cx="8458200" cy="5417049"/>
            </a:xfrm>
            <a:prstGeom prst="rect">
              <a:avLst/>
            </a:prstGeom>
            <a:noFill/>
            <a:ln w="9525">
              <a:noFill/>
              <a:miter lim="800000"/>
              <a:headEnd/>
              <a:tailEnd/>
            </a:ln>
            <a:effectLst/>
          </p:spPr>
        </p:pic>
        <p:sp>
          <p:nvSpPr>
            <p:cNvPr id="3" name="Rectangle 2"/>
            <p:cNvSpPr/>
            <p:nvPr/>
          </p:nvSpPr>
          <p:spPr>
            <a:xfrm>
              <a:off x="533400" y="59436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409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smtClean="0"/>
              <a:t>Konsep Struktur Aplikasi</a:t>
            </a:r>
          </a:p>
          <a:p>
            <a:r>
              <a:rPr lang="en-US" b="1" i="1" smtClean="0"/>
              <a:t>Application component</a:t>
            </a:r>
            <a:r>
              <a:rPr lang="en-US" smtClean="0"/>
              <a:t>: sebuah bagian yang modular, dapat dijalankan, dan dapat tergantikan dari sebuah sistem yang mengenkapsulasi konten dan mengekspose fungsionalitasnya melalui kumpulan antarmuka.</a:t>
            </a:r>
          </a:p>
          <a:p>
            <a:pPr lvl="1"/>
            <a:r>
              <a:rPr lang="en-US" smtClean="0"/>
              <a:t>Nama application component sebaiknya adalah noun.</a:t>
            </a:r>
          </a:p>
          <a:p>
            <a:r>
              <a:rPr lang="en-US" b="1" i="1" smtClean="0"/>
              <a:t>Application collaboration</a:t>
            </a:r>
            <a:r>
              <a:rPr lang="en-US" smtClean="0"/>
              <a:t>: agregasi dari dua atau lebih komponen aplikasi yang bekerja bersama untuk menjalankan perilaku kolektif.</a:t>
            </a:r>
          </a:p>
          <a:p>
            <a:pPr lvl="1"/>
            <a:r>
              <a:rPr lang="en-US" smtClean="0"/>
              <a:t>Nama application collaboration sebaiknya adalah noun.</a:t>
            </a:r>
            <a:endParaRPr lang="en-US"/>
          </a:p>
        </p:txBody>
      </p:sp>
      <p:sp>
        <p:nvSpPr>
          <p:cNvPr id="3" name="Title 2"/>
          <p:cNvSpPr>
            <a:spLocks noGrp="1"/>
          </p:cNvSpPr>
          <p:nvPr>
            <p:ph type="title"/>
          </p:nvPr>
        </p:nvSpPr>
        <p:spPr/>
        <p:txBody>
          <a:bodyPr/>
          <a:lstStyle/>
          <a:p>
            <a:r>
              <a:rPr lang="en-US" smtClean="0"/>
              <a:t>Konsep Layer Aplikasi</a:t>
            </a:r>
            <a:endParaRPr lang="en-US"/>
          </a:p>
        </p:txBody>
      </p:sp>
    </p:spTree>
    <p:extLst>
      <p:ext uri="{BB962C8B-B14F-4D97-AF65-F5344CB8AC3E}">
        <p14:creationId xmlns:p14="http://schemas.microsoft.com/office/powerpoint/2010/main" val="92214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lstStyle/>
          <a:p>
            <a:r>
              <a:rPr lang="en-US" b="1" i="1" smtClean="0"/>
              <a:t>Application interface</a:t>
            </a:r>
            <a:r>
              <a:rPr lang="en-US" smtClean="0"/>
              <a:t>: sebuah titik akses dimana sebuah layanan aplikasi dibuat tersedia bagi seorang pengguna atau komponen aplikasi lainnya.</a:t>
            </a:r>
          </a:p>
          <a:p>
            <a:pPr lvl="1"/>
            <a:r>
              <a:rPr lang="en-US" smtClean="0"/>
              <a:t>Sebuah application interface adalah lokasi (logical) dimana layanan sebuah komponen dapat diakses.</a:t>
            </a:r>
          </a:p>
          <a:p>
            <a:pPr lvl="1"/>
            <a:r>
              <a:rPr lang="en-US" smtClean="0"/>
              <a:t>Nama application interface sebaiknya adalah noun.</a:t>
            </a:r>
          </a:p>
          <a:p>
            <a:r>
              <a:rPr lang="en-US" b="1" i="1" smtClean="0"/>
              <a:t>Data object</a:t>
            </a:r>
            <a:r>
              <a:rPr lang="en-US" smtClean="0"/>
              <a:t>: sebuah elemen pasif yang tepat untuk pemrosesan terotomasi.</a:t>
            </a:r>
          </a:p>
          <a:p>
            <a:pPr lvl="1"/>
            <a:r>
              <a:rPr lang="en-US" smtClean="0"/>
              <a:t>Nama data object sebaiknya adalah noun.</a:t>
            </a:r>
            <a:endParaRPr lang="en-US"/>
          </a:p>
        </p:txBody>
      </p:sp>
    </p:spTree>
    <p:extLst>
      <p:ext uri="{BB962C8B-B14F-4D97-AF65-F5344CB8AC3E}">
        <p14:creationId xmlns:p14="http://schemas.microsoft.com/office/powerpoint/2010/main" val="375590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Perilaku Aplikasi</a:t>
            </a:r>
          </a:p>
          <a:p>
            <a:r>
              <a:rPr lang="en-US" b="1" i="1" smtClean="0"/>
              <a:t>Application service</a:t>
            </a:r>
            <a:r>
              <a:rPr lang="en-US" smtClean="0"/>
              <a:t>: sebuah layanan yang mengekspose perilaku terotomasi.</a:t>
            </a:r>
          </a:p>
          <a:p>
            <a:pPr lvl="1"/>
            <a:r>
              <a:rPr lang="en-US" smtClean="0"/>
              <a:t>Nama application service sebaiknya adalah verb berakhiran ‘-ing’ atau mengandung kata ‘service’.</a:t>
            </a:r>
          </a:p>
          <a:p>
            <a:r>
              <a:rPr lang="en-US" b="1" i="1" smtClean="0"/>
              <a:t>Application function</a:t>
            </a:r>
            <a:r>
              <a:rPr lang="en-US" smtClean="0"/>
              <a:t>: sebuah elemen perilaku yang mengelompokkan perilaku terotomasi yang dapat dijalankan oleh sebuah komponen aplikasi.</a:t>
            </a:r>
          </a:p>
          <a:p>
            <a:pPr lvl="1"/>
            <a:r>
              <a:rPr lang="en-US" smtClean="0"/>
              <a:t>Nama application function sebaiknya adalah verb berakhiran ‘-ing’.</a:t>
            </a:r>
          </a:p>
          <a:p>
            <a:r>
              <a:rPr lang="en-US" b="1" i="1" smtClean="0"/>
              <a:t>Application interaction</a:t>
            </a:r>
            <a:r>
              <a:rPr lang="en-US" smtClean="0"/>
              <a:t>: sebuah elemen perilaku yang mendeskripsikan perilaku dari sebuah kolaborasi aplikasi.</a:t>
            </a:r>
          </a:p>
          <a:p>
            <a:pPr lvl="1"/>
            <a:r>
              <a:rPr lang="en-US" smtClean="0"/>
              <a:t>Nama application interaction sebaiknya adalah atau mengandung verb dalam bentuk present tense.</a:t>
            </a:r>
            <a:endParaRPr lang="en-US"/>
          </a:p>
        </p:txBody>
      </p:sp>
    </p:spTree>
    <p:extLst>
      <p:ext uri="{BB962C8B-B14F-4D97-AF65-F5344CB8AC3E}">
        <p14:creationId xmlns:p14="http://schemas.microsoft.com/office/powerpoint/2010/main" val="234945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3600" y="1143000"/>
            <a:ext cx="7924800" cy="5422232"/>
            <a:chOff x="609600" y="1143000"/>
            <a:chExt cx="7924800" cy="5422232"/>
          </a:xfrm>
        </p:grpSpPr>
        <p:pic>
          <p:nvPicPr>
            <p:cNvPr id="3074" name="Picture 2"/>
            <p:cNvPicPr>
              <a:picLocks noChangeAspect="1" noChangeArrowheads="1"/>
            </p:cNvPicPr>
            <p:nvPr/>
          </p:nvPicPr>
          <p:blipFill>
            <a:blip r:embed="rId2"/>
            <a:srcRect/>
            <a:stretch>
              <a:fillRect/>
            </a:stretch>
          </p:blipFill>
          <p:spPr bwMode="auto">
            <a:xfrm>
              <a:off x="609600" y="1143000"/>
              <a:ext cx="7924800" cy="5422232"/>
            </a:xfrm>
            <a:prstGeom prst="rect">
              <a:avLst/>
            </a:prstGeom>
            <a:noFill/>
            <a:ln w="9525">
              <a:noFill/>
              <a:miter lim="800000"/>
              <a:headEnd/>
              <a:tailEnd/>
            </a:ln>
            <a:effectLst/>
          </p:spPr>
        </p:pic>
        <p:sp>
          <p:nvSpPr>
            <p:cNvPr id="3" name="Rectangle 2"/>
            <p:cNvSpPr/>
            <p:nvPr/>
          </p:nvSpPr>
          <p:spPr>
            <a:xfrm>
              <a:off x="609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068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Penyelarasan Bisnis – Aplikasi</a:t>
            </a:r>
          </a:p>
          <a:p>
            <a:r>
              <a:rPr lang="en-US" smtClean="0"/>
              <a:t>Layer aplikasi dan layer bisnis dapat dengan mudah dihubungkan dalam ArchiMate.</a:t>
            </a:r>
          </a:p>
          <a:p>
            <a:r>
              <a:rPr lang="en-US" smtClean="0"/>
              <a:t>Dua jenis hubungan menyediakan kaitan ini:</a:t>
            </a:r>
          </a:p>
          <a:p>
            <a:pPr marL="850392" lvl="1" indent="-457200">
              <a:buFont typeface="+mj-lt"/>
              <a:buAutoNum type="arabicParenR"/>
            </a:pPr>
            <a:r>
              <a:rPr lang="en-US" smtClean="0"/>
              <a:t>Layanan aplikasi dapat digunakan oleh perilaku bisnis dan antarmuka aplikasi dapat digunakan oleh peran aktor bisnis, misalnya ada hubungan dukungan antara layer aplikasi dan bisnis.</a:t>
            </a:r>
          </a:p>
          <a:p>
            <a:pPr marL="850392" lvl="1" indent="-457200">
              <a:buFont typeface="+mj-lt"/>
              <a:buAutoNum type="arabicParenR"/>
            </a:pPr>
            <a:r>
              <a:rPr lang="en-US" i="1" smtClean="0"/>
              <a:t>Data object </a:t>
            </a:r>
            <a:r>
              <a:rPr lang="en-US" smtClean="0"/>
              <a:t>dapat mewujudkan </a:t>
            </a:r>
            <a:r>
              <a:rPr lang="en-US" i="1" smtClean="0"/>
              <a:t>business object</a:t>
            </a:r>
            <a:r>
              <a:rPr lang="en-US" smtClean="0"/>
              <a:t>; artinya bahwa sebuah </a:t>
            </a:r>
            <a:r>
              <a:rPr lang="en-US" i="1" smtClean="0"/>
              <a:t>data object </a:t>
            </a:r>
            <a:r>
              <a:rPr lang="en-US" smtClean="0"/>
              <a:t>adalah sebuah perwujudan elektronik dari </a:t>
            </a:r>
            <a:r>
              <a:rPr lang="en-US" i="1" smtClean="0"/>
              <a:t>business object</a:t>
            </a:r>
            <a:r>
              <a:rPr lang="en-US" smtClean="0"/>
              <a:t>, misalnya ada sebuah hubungan implementasi antara layer aplikasi dan bisnis.</a:t>
            </a:r>
            <a:endParaRPr lang="en-US"/>
          </a:p>
        </p:txBody>
      </p:sp>
    </p:spTree>
    <p:extLst>
      <p:ext uri="{BB962C8B-B14F-4D97-AF65-F5344CB8AC3E}">
        <p14:creationId xmlns:p14="http://schemas.microsoft.com/office/powerpoint/2010/main" val="240697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08020" y="1066800"/>
            <a:ext cx="8631381" cy="4267200"/>
            <a:chOff x="284019" y="1066800"/>
            <a:chExt cx="8631381" cy="4267200"/>
          </a:xfrm>
        </p:grpSpPr>
        <p:pic>
          <p:nvPicPr>
            <p:cNvPr id="1026" name="Picture 2"/>
            <p:cNvPicPr>
              <a:picLocks noChangeAspect="1" noChangeArrowheads="1"/>
            </p:cNvPicPr>
            <p:nvPr/>
          </p:nvPicPr>
          <p:blipFill>
            <a:blip r:embed="rId2" cstate="email"/>
            <a:srcRect/>
            <a:stretch>
              <a:fillRect/>
            </a:stretch>
          </p:blipFill>
          <p:spPr bwMode="auto">
            <a:xfrm>
              <a:off x="284019" y="1066800"/>
              <a:ext cx="8631381" cy="4267200"/>
            </a:xfrm>
            <a:prstGeom prst="rect">
              <a:avLst/>
            </a:prstGeom>
            <a:noFill/>
            <a:ln w="9525">
              <a:noFill/>
              <a:miter lim="800000"/>
              <a:headEnd/>
              <a:tailEnd/>
            </a:ln>
            <a:effectLst/>
          </p:spPr>
        </p:pic>
        <p:sp>
          <p:nvSpPr>
            <p:cNvPr id="3" name="Rectangle 2"/>
            <p:cNvSpPr/>
            <p:nvPr/>
          </p:nvSpPr>
          <p:spPr>
            <a:xfrm>
              <a:off x="381000" y="4876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063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smtClean="0"/>
              <a:t>Konsep Struktur Teknologi</a:t>
            </a:r>
          </a:p>
          <a:p>
            <a:r>
              <a:rPr lang="en-US" b="1" i="1" smtClean="0"/>
              <a:t>Node</a:t>
            </a:r>
            <a:r>
              <a:rPr lang="en-US" smtClean="0"/>
              <a:t>: sebuah sumberdaya komputasional dengan mana artefak dapat disimpan atau dijalankan untuk eksekusi.</a:t>
            </a:r>
          </a:p>
          <a:p>
            <a:r>
              <a:rPr lang="en-US" b="1" i="1" smtClean="0"/>
              <a:t>Infrastructure interface</a:t>
            </a:r>
            <a:r>
              <a:rPr lang="en-US" smtClean="0"/>
              <a:t>: sebuah titik akses dimana layanan infrastruktural yang ditawarkan oleh sebuah </a:t>
            </a:r>
            <a:r>
              <a:rPr lang="en-US" i="1" smtClean="0"/>
              <a:t>node </a:t>
            </a:r>
            <a:r>
              <a:rPr lang="en-US" smtClean="0"/>
              <a:t>dapat diakses oleh </a:t>
            </a:r>
            <a:r>
              <a:rPr lang="en-US" i="1" smtClean="0"/>
              <a:t>node </a:t>
            </a:r>
            <a:r>
              <a:rPr lang="en-US" smtClean="0"/>
              <a:t>lainnya atau oleh komponen aplikasi.</a:t>
            </a:r>
          </a:p>
          <a:p>
            <a:r>
              <a:rPr lang="en-US" b="1" i="1" smtClean="0"/>
              <a:t>Device</a:t>
            </a:r>
            <a:r>
              <a:rPr lang="en-US" smtClean="0"/>
              <a:t>: sebuah sumberdaya </a:t>
            </a:r>
            <a:r>
              <a:rPr lang="en-US" i="1" smtClean="0"/>
              <a:t>hardware </a:t>
            </a:r>
            <a:r>
              <a:rPr lang="en-US" smtClean="0"/>
              <a:t>dengan mana artefak dapat dijalankan untuk eksekusi.</a:t>
            </a:r>
          </a:p>
        </p:txBody>
      </p:sp>
      <p:sp>
        <p:nvSpPr>
          <p:cNvPr id="3" name="Title 2"/>
          <p:cNvSpPr>
            <a:spLocks noGrp="1"/>
          </p:cNvSpPr>
          <p:nvPr>
            <p:ph type="title"/>
          </p:nvPr>
        </p:nvSpPr>
        <p:spPr/>
        <p:txBody>
          <a:bodyPr/>
          <a:lstStyle/>
          <a:p>
            <a:r>
              <a:rPr lang="en-US" smtClean="0"/>
              <a:t>Konsep Layer Teknologi</a:t>
            </a:r>
            <a:endParaRPr lang="en-US"/>
          </a:p>
        </p:txBody>
      </p:sp>
    </p:spTree>
    <p:extLst>
      <p:ext uri="{BB962C8B-B14F-4D97-AF65-F5344CB8AC3E}">
        <p14:creationId xmlns:p14="http://schemas.microsoft.com/office/powerpoint/2010/main" val="20976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System software</a:t>
            </a:r>
            <a:r>
              <a:rPr lang="en-US" smtClean="0"/>
              <a:t>: sebuah lingkungan </a:t>
            </a:r>
            <a:r>
              <a:rPr lang="en-US" i="1" smtClean="0"/>
              <a:t>software </a:t>
            </a:r>
            <a:r>
              <a:rPr lang="en-US" smtClean="0"/>
              <a:t>untuk jenis komponen dan objek tertentu yang dijalankan padanya dalam bentuk artefak.</a:t>
            </a:r>
          </a:p>
          <a:p>
            <a:r>
              <a:rPr lang="en-US" b="1" i="1" smtClean="0"/>
              <a:t>Communication path</a:t>
            </a:r>
            <a:r>
              <a:rPr lang="en-US" smtClean="0"/>
              <a:t>: sebuah hubungan antara dua atau lebih </a:t>
            </a:r>
            <a:r>
              <a:rPr lang="en-US" i="1" smtClean="0"/>
              <a:t>node</a:t>
            </a:r>
            <a:r>
              <a:rPr lang="en-US" smtClean="0"/>
              <a:t>, dimana </a:t>
            </a:r>
            <a:r>
              <a:rPr lang="en-US" i="1" smtClean="0"/>
              <a:t>node</a:t>
            </a:r>
            <a:r>
              <a:rPr lang="en-US" smtClean="0"/>
              <a:t>2 tersebut dapat bertukar data.</a:t>
            </a:r>
          </a:p>
          <a:p>
            <a:r>
              <a:rPr lang="en-US" b="1" i="1" smtClean="0"/>
              <a:t>Network</a:t>
            </a:r>
            <a:r>
              <a:rPr lang="en-US" smtClean="0"/>
              <a:t>: sebuah media komunikasi antara dua atau lebih perangkat.</a:t>
            </a:r>
          </a:p>
          <a:p>
            <a:r>
              <a:rPr lang="en-US" b="1" i="1" smtClean="0"/>
              <a:t>Artifact</a:t>
            </a:r>
            <a:r>
              <a:rPr lang="en-US" smtClean="0"/>
              <a:t>: sebuah kepingan fisik data yang digunakan atau dihasilkan dalam proses pengembangan </a:t>
            </a:r>
            <a:r>
              <a:rPr lang="en-US" i="1" smtClean="0"/>
              <a:t>software</a:t>
            </a:r>
            <a:r>
              <a:rPr lang="en-US" smtClean="0"/>
              <a:t>, atau oleh pelaksanaan dan operasi sebuah sistem.</a:t>
            </a:r>
            <a:endParaRPr lang="en-US"/>
          </a:p>
        </p:txBody>
      </p:sp>
    </p:spTree>
    <p:extLst>
      <p:ext uri="{BB962C8B-B14F-4D97-AF65-F5344CB8AC3E}">
        <p14:creationId xmlns:p14="http://schemas.microsoft.com/office/powerpoint/2010/main" val="162450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Topik</a:t>
            </a:r>
            <a:r>
              <a:rPr lang="en-US" dirty="0"/>
              <a:t> </a:t>
            </a:r>
            <a:r>
              <a:rPr lang="en-US" dirty="0" err="1"/>
              <a:t>bahasan</a:t>
            </a:r>
            <a:endParaRPr lang="en-US" dirty="0"/>
          </a:p>
        </p:txBody>
      </p:sp>
      <p:sp>
        <p:nvSpPr>
          <p:cNvPr id="3" name="Content Placeholder 2"/>
          <p:cNvSpPr>
            <a:spLocks noGrp="1"/>
          </p:cNvSpPr>
          <p:nvPr>
            <p:ph idx="1"/>
          </p:nvPr>
        </p:nvSpPr>
        <p:spPr/>
        <p:txBody>
          <a:bodyPr/>
          <a:lstStyle/>
          <a:p>
            <a:pPr marL="624078" indent="-514350">
              <a:buFont typeface="+mj-lt"/>
              <a:buAutoNum type="arabicPeriod"/>
            </a:pPr>
            <a:r>
              <a:rPr lang="en-US" dirty="0" err="1"/>
              <a:t>Dasar</a:t>
            </a:r>
            <a:r>
              <a:rPr lang="en-US" dirty="0"/>
              <a:t> </a:t>
            </a:r>
            <a:r>
              <a:rPr lang="en-US" dirty="0" err="1"/>
              <a:t>pemodelan</a:t>
            </a:r>
            <a:r>
              <a:rPr lang="en-US" dirty="0"/>
              <a:t> enterprise</a:t>
            </a:r>
          </a:p>
          <a:p>
            <a:pPr marL="624078" indent="-514350">
              <a:buFont typeface="+mj-lt"/>
              <a:buAutoNum type="arabicPeriod"/>
            </a:pPr>
            <a:r>
              <a:rPr lang="en-US" dirty="0" err="1"/>
              <a:t>Konsep</a:t>
            </a:r>
            <a:r>
              <a:rPr lang="en-US" dirty="0"/>
              <a:t> </a:t>
            </a:r>
            <a:r>
              <a:rPr lang="en-US" i="1" dirty="0"/>
              <a:t>layer</a:t>
            </a:r>
            <a:r>
              <a:rPr lang="en-US" dirty="0"/>
              <a:t> </a:t>
            </a:r>
            <a:r>
              <a:rPr lang="en-US" dirty="0" err="1"/>
              <a:t>dalam</a:t>
            </a:r>
            <a:r>
              <a:rPr lang="en-US" dirty="0"/>
              <a:t> </a:t>
            </a:r>
            <a:r>
              <a:rPr lang="en-US" dirty="0" err="1"/>
              <a:t>pemodelan</a:t>
            </a:r>
            <a:r>
              <a:rPr lang="en-US" dirty="0"/>
              <a:t> enterprise</a:t>
            </a:r>
          </a:p>
          <a:p>
            <a:pPr marL="624078" indent="-514350">
              <a:buFont typeface="+mj-lt"/>
              <a:buAutoNum type="arabicPeriod"/>
            </a:pPr>
            <a:r>
              <a:rPr lang="en-US" dirty="0" err="1"/>
              <a:t>Notasi</a:t>
            </a:r>
            <a:r>
              <a:rPr lang="en-US" dirty="0"/>
              <a:t> </a:t>
            </a:r>
            <a:r>
              <a:rPr lang="en-US" dirty="0" err="1"/>
              <a:t>pemodelan</a:t>
            </a:r>
            <a:endParaRPr lang="en-US" dirty="0"/>
          </a:p>
          <a:p>
            <a:pPr marL="624078" indent="-514350">
              <a:buFont typeface="+mj-lt"/>
              <a:buAutoNum type="arabicPeriod"/>
            </a:pPr>
            <a:r>
              <a:rPr lang="en-US" dirty="0" err="1"/>
              <a:t>Contoh</a:t>
            </a:r>
            <a:r>
              <a:rPr lang="en-US" dirty="0"/>
              <a:t> </a:t>
            </a:r>
            <a:r>
              <a:rPr lang="en-US" dirty="0" err="1"/>
              <a:t>pemodelan</a:t>
            </a:r>
            <a:r>
              <a:rPr lang="en-US" dirty="0"/>
              <a:t> enterprise</a:t>
            </a:r>
          </a:p>
          <a:p>
            <a:pPr marL="0" indent="0">
              <a:buNone/>
            </a:pPr>
            <a:endParaRPr lang="en-US" dirty="0"/>
          </a:p>
        </p:txBody>
      </p:sp>
    </p:spTree>
    <p:extLst>
      <p:ext uri="{BB962C8B-B14F-4D97-AF65-F5344CB8AC3E}">
        <p14:creationId xmlns:p14="http://schemas.microsoft.com/office/powerpoint/2010/main" val="63767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lstStyle/>
          <a:p>
            <a:pPr>
              <a:buNone/>
            </a:pPr>
            <a:r>
              <a:rPr lang="en-US" b="1" smtClean="0"/>
              <a:t>Konsep Perilaku Teknologi</a:t>
            </a:r>
          </a:p>
          <a:p>
            <a:r>
              <a:rPr lang="en-US" b="1" i="1" smtClean="0"/>
              <a:t>Infrastructure service</a:t>
            </a:r>
            <a:r>
              <a:rPr lang="en-US" smtClean="0"/>
              <a:t>: fungsionalitas unit yang terlihat secara eksternal, disediakan oleh satu atau lebih </a:t>
            </a:r>
            <a:r>
              <a:rPr lang="en-US" i="1" smtClean="0"/>
              <a:t>node</a:t>
            </a:r>
            <a:r>
              <a:rPr lang="en-US" smtClean="0"/>
              <a:t>, terekspose melalui antarmuka yang jelas, dan memiliki makna bagi lingkungannya.</a:t>
            </a:r>
          </a:p>
          <a:p>
            <a:r>
              <a:rPr lang="en-US" b="1" i="1" smtClean="0"/>
              <a:t>Infrastructure function</a:t>
            </a:r>
            <a:r>
              <a:rPr lang="en-US" smtClean="0"/>
              <a:t>: sebuah elemen perilaku yang mengelompokkan perilaku infrastruktural yang dapat dikerjakan oleh sebuah </a:t>
            </a:r>
            <a:r>
              <a:rPr lang="en-US" i="1" smtClean="0"/>
              <a:t>node</a:t>
            </a:r>
            <a:r>
              <a:rPr lang="en-US" smtClean="0"/>
              <a:t>.</a:t>
            </a:r>
          </a:p>
        </p:txBody>
      </p:sp>
    </p:spTree>
    <p:extLst>
      <p:ext uri="{BB962C8B-B14F-4D97-AF65-F5344CB8AC3E}">
        <p14:creationId xmlns:p14="http://schemas.microsoft.com/office/powerpoint/2010/main" val="346963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Konsep</a:t>
            </a:r>
            <a:r>
              <a:rPr lang="en-US" dirty="0" smtClean="0"/>
              <a:t> </a:t>
            </a:r>
            <a:r>
              <a:rPr lang="en-US" i="1" dirty="0" smtClean="0"/>
              <a:t>layer</a:t>
            </a:r>
            <a:r>
              <a:rPr lang="en-US" dirty="0" smtClean="0"/>
              <a:t>  </a:t>
            </a:r>
            <a:r>
              <a:rPr lang="en-US" dirty="0" err="1" smtClean="0"/>
              <a:t>dalam</a:t>
            </a:r>
            <a:r>
              <a:rPr lang="en-US" dirty="0" smtClean="0"/>
              <a:t> </a:t>
            </a:r>
            <a:r>
              <a:rPr lang="en-US" dirty="0" err="1" smtClean="0"/>
              <a:t>pemodelan</a:t>
            </a:r>
            <a:r>
              <a:rPr lang="en-US" dirty="0" smtClean="0"/>
              <a:t> enterprise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816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smtClean="0"/>
              <a:t>Sebuah bahasa/</a:t>
            </a:r>
            <a:r>
              <a:rPr lang="en-US" i="1" smtClean="0"/>
              <a:t>language</a:t>
            </a:r>
            <a:r>
              <a:rPr lang="en-US" smtClean="0"/>
              <a:t> untuk pemodelan arsitektur enterprise harus bisa fokus pada hubungan antar domain.</a:t>
            </a:r>
          </a:p>
          <a:p>
            <a:r>
              <a:rPr lang="en-US" smtClean="0"/>
              <a:t>Dengan language seperti itu, dapat dibuat model:</a:t>
            </a:r>
          </a:p>
          <a:p>
            <a:pPr lvl="1"/>
            <a:r>
              <a:rPr lang="en-US" smtClean="0"/>
              <a:t>Semua struktur global di dalam setiap domain, yang menunjukkan elemen utama dan ketergantungannya, dengan cara yang mudah untuk dipahami oleh orang awam.</a:t>
            </a:r>
          </a:p>
          <a:p>
            <a:pPr lvl="1"/>
            <a:r>
              <a:rPr lang="en-US" smtClean="0"/>
              <a:t>Hubungan yang ada di antara domain.</a:t>
            </a:r>
          </a:p>
          <a:p>
            <a:endParaRPr lang="en-US" smtClean="0"/>
          </a:p>
          <a:p>
            <a:r>
              <a:rPr lang="en-US" smtClean="0"/>
              <a:t>Terdapat tiga layer utama:</a:t>
            </a:r>
          </a:p>
          <a:p>
            <a:pPr marL="850392" lvl="1" indent="-457200">
              <a:buFont typeface="+mj-lt"/>
              <a:buAutoNum type="arabicParenR"/>
            </a:pPr>
            <a:r>
              <a:rPr lang="en-US" i="1" smtClean="0"/>
              <a:t>Business layer</a:t>
            </a:r>
          </a:p>
          <a:p>
            <a:pPr marL="850392" lvl="1" indent="-457200">
              <a:buFont typeface="+mj-lt"/>
              <a:buAutoNum type="arabicParenR"/>
            </a:pPr>
            <a:r>
              <a:rPr lang="en-US" i="1" smtClean="0"/>
              <a:t>Application layer</a:t>
            </a:r>
          </a:p>
          <a:p>
            <a:pPr marL="850392" lvl="1" indent="-457200">
              <a:buFont typeface="+mj-lt"/>
              <a:buAutoNum type="arabicParenR"/>
            </a:pPr>
            <a:r>
              <a:rPr lang="en-US" i="1" smtClean="0"/>
              <a:t>Technology layer</a:t>
            </a:r>
            <a:endParaRPr lang="en-US" i="1"/>
          </a:p>
        </p:txBody>
      </p:sp>
    </p:spTree>
    <p:extLst>
      <p:ext uri="{BB962C8B-B14F-4D97-AF65-F5344CB8AC3E}">
        <p14:creationId xmlns:p14="http://schemas.microsoft.com/office/powerpoint/2010/main" val="4020827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smtClean="0"/>
              <a:t>Layer Bisnis </a:t>
            </a:r>
            <a:r>
              <a:rPr lang="en-US" smtClean="0"/>
              <a:t>menawarkan produk dan jasa kepada pelanggan eksternal, yang direalisasikan di dalam organisasi melalui proses bisnis (yang dilakukan oleh business actor atau role).</a:t>
            </a:r>
          </a:p>
          <a:p>
            <a:endParaRPr lang="en-US" smtClean="0"/>
          </a:p>
          <a:p>
            <a:r>
              <a:rPr lang="en-US" b="1" smtClean="0"/>
              <a:t>Layer Aplikasi </a:t>
            </a:r>
            <a:r>
              <a:rPr lang="en-US" smtClean="0"/>
              <a:t>mendukung layer bisnis dengan layanan aplikasi yang direalisasikan melalui komponen aplikasi (</a:t>
            </a:r>
            <a:r>
              <a:rPr lang="en-US" i="1" smtClean="0"/>
              <a:t>software</a:t>
            </a:r>
            <a:r>
              <a:rPr lang="en-US" smtClean="0"/>
              <a:t>).</a:t>
            </a:r>
          </a:p>
          <a:p>
            <a:endParaRPr lang="en-US" smtClean="0"/>
          </a:p>
          <a:p>
            <a:r>
              <a:rPr lang="en-US" b="1" smtClean="0"/>
              <a:t>Layer Teknologi </a:t>
            </a:r>
            <a:r>
              <a:rPr lang="en-US" smtClean="0"/>
              <a:t>menawarkan layanan infrastruktural (misal layanan pemrosesan, penyimpanan/</a:t>
            </a:r>
            <a:r>
              <a:rPr lang="en-US" i="1" smtClean="0"/>
              <a:t>storage</a:t>
            </a:r>
            <a:r>
              <a:rPr lang="en-US" smtClean="0"/>
              <a:t>, dan komunikasi) yang diperlukan untuk menjalankan aplikasi, direalisasikan melalui perangkat komputer dan komunikasi serta </a:t>
            </a:r>
            <a:r>
              <a:rPr lang="en-US" i="1" smtClean="0"/>
              <a:t>software </a:t>
            </a:r>
            <a:r>
              <a:rPr lang="en-US" smtClean="0"/>
              <a:t>sistem.</a:t>
            </a:r>
            <a:endParaRPr lang="en-US"/>
          </a:p>
        </p:txBody>
      </p:sp>
    </p:spTree>
    <p:extLst>
      <p:ext uri="{BB962C8B-B14F-4D97-AF65-F5344CB8AC3E}">
        <p14:creationId xmlns:p14="http://schemas.microsoft.com/office/powerpoint/2010/main" val="32300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smtClean="0"/>
              <a:t>Konsep Struktur Bisnis</a:t>
            </a:r>
          </a:p>
          <a:p>
            <a:r>
              <a:rPr lang="en-US" b="1" i="1" smtClean="0"/>
              <a:t>Business actor</a:t>
            </a:r>
            <a:r>
              <a:rPr lang="en-US" smtClean="0"/>
              <a:t>: sebuah entitas organisasi yang mampu untuk menjalankan perilaku.</a:t>
            </a:r>
          </a:p>
          <a:p>
            <a:pPr lvl="1"/>
            <a:r>
              <a:rPr lang="en-US" smtClean="0"/>
              <a:t>Seorang business actor bisa saja seorang individu.</a:t>
            </a:r>
          </a:p>
          <a:p>
            <a:r>
              <a:rPr lang="en-US" b="1" i="1" smtClean="0"/>
              <a:t>Business role</a:t>
            </a:r>
            <a:r>
              <a:rPr lang="en-US" smtClean="0"/>
              <a:t>: tanggung jawab untuk menjalankan perilaku tertentu yang bisa ditugaskan kepada seorang aktor bisnis.</a:t>
            </a:r>
          </a:p>
          <a:p>
            <a:pPr lvl="1"/>
            <a:r>
              <a:rPr lang="en-US" smtClean="0"/>
              <a:t>Sebuah business process atau function dapat diartikan sebagai perilaku internal yang ditugaskan kepada satu business role tunggal.</a:t>
            </a:r>
          </a:p>
          <a:p>
            <a:pPr lvl="1"/>
            <a:r>
              <a:rPr lang="en-US" smtClean="0"/>
              <a:t>Nama business role sebaiknya berupa noun.</a:t>
            </a:r>
          </a:p>
          <a:p>
            <a:r>
              <a:rPr lang="en-US" b="1" i="1" smtClean="0"/>
              <a:t>Business collaboration</a:t>
            </a:r>
            <a:r>
              <a:rPr lang="en-US" smtClean="0"/>
              <a:t>: sebuah agregasi dari dua atau lebih business role yang bekerja bersama untuk menjalankan perilaku kolektif.</a:t>
            </a:r>
          </a:p>
          <a:p>
            <a:pPr lvl="1"/>
            <a:r>
              <a:rPr lang="en-US" smtClean="0"/>
              <a:t>Nama business collaboration sebaiknya berupa noun.</a:t>
            </a:r>
            <a:endParaRPr lang="en-US"/>
          </a:p>
        </p:txBody>
      </p:sp>
      <p:sp>
        <p:nvSpPr>
          <p:cNvPr id="3" name="Title 2"/>
          <p:cNvSpPr>
            <a:spLocks noGrp="1"/>
          </p:cNvSpPr>
          <p:nvPr>
            <p:ph type="title"/>
          </p:nvPr>
        </p:nvSpPr>
        <p:spPr/>
        <p:txBody>
          <a:bodyPr/>
          <a:lstStyle/>
          <a:p>
            <a:r>
              <a:rPr lang="en-US" smtClean="0"/>
              <a:t>Konsep Layer Bisnis</a:t>
            </a:r>
            <a:endParaRPr lang="en-US"/>
          </a:p>
        </p:txBody>
      </p:sp>
    </p:spTree>
    <p:extLst>
      <p:ext uri="{BB962C8B-B14F-4D97-AF65-F5344CB8AC3E}">
        <p14:creationId xmlns:p14="http://schemas.microsoft.com/office/powerpoint/2010/main" val="350556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Business interface</a:t>
            </a:r>
            <a:r>
              <a:rPr lang="en-US" smtClean="0"/>
              <a:t>: sebuah titik akses dimana layanan bisnis dibat tersedia bagi lingkungannya.</a:t>
            </a:r>
          </a:p>
          <a:p>
            <a:pPr lvl="1"/>
            <a:r>
              <a:rPr lang="en-US" smtClean="0"/>
              <a:t>Nama business interface sebaiknya berupa noun.</a:t>
            </a:r>
          </a:p>
          <a:p>
            <a:r>
              <a:rPr lang="en-US" b="1" i="1" smtClean="0"/>
              <a:t>Location</a:t>
            </a:r>
            <a:r>
              <a:rPr lang="en-US" smtClean="0"/>
              <a:t>: sebuah titik konseptual dalam ruang.</a:t>
            </a:r>
          </a:p>
          <a:p>
            <a:r>
              <a:rPr lang="en-US" b="1" i="1" smtClean="0"/>
              <a:t>Business object</a:t>
            </a:r>
            <a:r>
              <a:rPr lang="en-US" smtClean="0"/>
              <a:t>: sebuah elemen pasif yang memiliki relevansi dari sudut pandang bisnis.</a:t>
            </a:r>
          </a:p>
          <a:p>
            <a:pPr lvl="1"/>
            <a:r>
              <a:rPr lang="en-US" smtClean="0"/>
              <a:t>Nama business object sebaiknya berupa noun.</a:t>
            </a:r>
          </a:p>
          <a:p>
            <a:r>
              <a:rPr lang="en-US" b="1" i="1" smtClean="0"/>
              <a:t>Representation</a:t>
            </a:r>
            <a:r>
              <a:rPr lang="en-US" smtClean="0"/>
              <a:t>: bentuk yang diketahui dari informasi yang dibawa oleh business object.</a:t>
            </a:r>
          </a:p>
          <a:p>
            <a:pPr lvl="1"/>
            <a:r>
              <a:rPr lang="en-US" smtClean="0"/>
              <a:t>Sebuah business object tunggal dapat memiliki beberapa representation yang berbeda, namun sebuah representation selalu dimiliki oleh satu business object tertentu.</a:t>
            </a:r>
            <a:endParaRPr lang="en-US"/>
          </a:p>
        </p:txBody>
      </p:sp>
    </p:spTree>
    <p:extLst>
      <p:ext uri="{BB962C8B-B14F-4D97-AF65-F5344CB8AC3E}">
        <p14:creationId xmlns:p14="http://schemas.microsoft.com/office/powerpoint/2010/main" val="3497606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Perilaku Bisnis</a:t>
            </a:r>
          </a:p>
          <a:p>
            <a:r>
              <a:rPr lang="en-US" b="1" i="1" smtClean="0"/>
              <a:t>Business service</a:t>
            </a:r>
            <a:r>
              <a:rPr lang="en-US" smtClean="0"/>
              <a:t>: sebuah layanan yang memenuhi sebuah kebutuhan bisnis untuk seorang pelanggan (internal atau eksternal dari organisasi).</a:t>
            </a:r>
          </a:p>
          <a:p>
            <a:pPr lvl="1"/>
            <a:r>
              <a:rPr lang="en-US" smtClean="0"/>
              <a:t>Nama business service sebaiknya adalah atau mengandung verb berakhiran ‘-ing’.</a:t>
            </a:r>
          </a:p>
          <a:p>
            <a:r>
              <a:rPr lang="en-US" b="1" i="1" smtClean="0"/>
              <a:t>Business process</a:t>
            </a:r>
            <a:r>
              <a:rPr lang="en-US" smtClean="0"/>
              <a:t>: sebuah perilaku yang mengelompokkan perilaku berdasarkan pada sebuah urutan aktivitas. Ini dimaksudkan untuk menghasilkan sebuah kumpulan produk dan jasa yang ditentukan.</a:t>
            </a:r>
          </a:p>
          <a:p>
            <a:pPr lvl="1"/>
            <a:r>
              <a:rPr lang="en-US" smtClean="0"/>
              <a:t>Nama business process sebaiknya adalah atau mengandung verb dalam bentuk simple present tense.</a:t>
            </a:r>
          </a:p>
          <a:p>
            <a:r>
              <a:rPr lang="en-US" b="1" i="1" smtClean="0"/>
              <a:t>Business function</a:t>
            </a:r>
            <a:r>
              <a:rPr lang="en-US" smtClean="0"/>
              <a:t>: sebuah elemen perilaku yang mengelompokkan perilaku berdasarkan pada kumpulan kriteria yang terpilih (biasanya membutuhkan business resource dan/atau competence).</a:t>
            </a:r>
          </a:p>
          <a:p>
            <a:pPr lvl="1"/>
            <a:r>
              <a:rPr lang="en-US" smtClean="0"/>
              <a:t>Nama business function sebaiknya adalah atau mengandung verb berakhiran dengan ‘-ing’.</a:t>
            </a:r>
            <a:endParaRPr lang="en-US"/>
          </a:p>
        </p:txBody>
      </p:sp>
    </p:spTree>
    <p:extLst>
      <p:ext uri="{BB962C8B-B14F-4D97-AF65-F5344CB8AC3E}">
        <p14:creationId xmlns:p14="http://schemas.microsoft.com/office/powerpoint/2010/main" val="3075968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Business interaction</a:t>
            </a:r>
            <a:r>
              <a:rPr lang="en-US" smtClean="0"/>
              <a:t>: sebuah elemen perilaku yang menjelaskan perilaku dari sebuah business collaboration.</a:t>
            </a:r>
          </a:p>
          <a:p>
            <a:pPr lvl="1"/>
            <a:r>
              <a:rPr lang="en-US" smtClean="0"/>
              <a:t>Sebuah business interaction adalah sebuah unit perilaku mirip dengan sebuah business process atau function, namun dilakukan oleh dua atau lebih collaborating role dalam organisasi.</a:t>
            </a:r>
          </a:p>
          <a:p>
            <a:pPr lvl="1"/>
            <a:r>
              <a:rPr lang="en-US" smtClean="0"/>
              <a:t>Nama business interaction sebaiknya berupa verb dalam bentuk simple present tense.</a:t>
            </a:r>
          </a:p>
          <a:p>
            <a:r>
              <a:rPr lang="en-US" b="1" i="1" smtClean="0"/>
              <a:t>Business event</a:t>
            </a:r>
            <a:r>
              <a:rPr lang="en-US" smtClean="0"/>
              <a:t>: sesuatu yang terjadi (secara internal atau eksternal) dan mempengaruhi perilaku.</a:t>
            </a:r>
          </a:p>
          <a:p>
            <a:pPr lvl="1"/>
            <a:r>
              <a:rPr lang="en-US" smtClean="0"/>
              <a:t>Sebuah business event paling banyak digunakan untuk memodelkan sesuatu yang memicu perilaku.</a:t>
            </a:r>
          </a:p>
          <a:p>
            <a:pPr lvl="1"/>
            <a:r>
              <a:rPr lang="en-US" smtClean="0"/>
              <a:t>Sebuah business event sebaiknya memiliki nama yang mengandung verb dalam bentuk past atau present perfect tense.</a:t>
            </a:r>
            <a:endParaRPr lang="en-US"/>
          </a:p>
        </p:txBody>
      </p:sp>
    </p:spTree>
    <p:extLst>
      <p:ext uri="{BB962C8B-B14F-4D97-AF65-F5344CB8AC3E}">
        <p14:creationId xmlns:p14="http://schemas.microsoft.com/office/powerpoint/2010/main" val="2001815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Bisnis Tingkat-tinggi</a:t>
            </a:r>
          </a:p>
          <a:p>
            <a:r>
              <a:rPr lang="en-US" b="1" i="1" smtClean="0"/>
              <a:t>Product</a:t>
            </a:r>
            <a:r>
              <a:rPr lang="en-US" smtClean="0"/>
              <a:t>: sebuah kumpulan koheren dari layanan beserta kontrak/persetujuannya, yang ditawarkan sebagai suatu keseluruhan kepada pelanggan (internal atau eksternal).</a:t>
            </a:r>
          </a:p>
          <a:p>
            <a:r>
              <a:rPr lang="en-US" b="1" i="1" smtClean="0"/>
              <a:t>Contract</a:t>
            </a:r>
            <a:r>
              <a:rPr lang="en-US" smtClean="0"/>
              <a:t>: sebuah spesifikasi persetujuan formal atau informal yang menjelaskan hak dan kewajiban yang berkaitan dengan sebuah produk.</a:t>
            </a:r>
          </a:p>
          <a:p>
            <a:r>
              <a:rPr lang="en-US" b="1" i="1" smtClean="0"/>
              <a:t>Value</a:t>
            </a:r>
            <a:r>
              <a:rPr lang="en-US" smtClean="0"/>
              <a:t>: harga, kegunaan, atau kepentingan relatif dari sebuah produk atau jasa bisnis.</a:t>
            </a:r>
          </a:p>
          <a:p>
            <a:r>
              <a:rPr lang="en-US" b="1" i="1" smtClean="0"/>
              <a:t>Meaning</a:t>
            </a:r>
            <a:r>
              <a:rPr lang="en-US" smtClean="0"/>
              <a:t>: pengetahuan atau kepakaran yang ada dalam dalam business object atau representation, dalam konteks tertentu.</a:t>
            </a:r>
            <a:endParaRPr lang="en-US"/>
          </a:p>
        </p:txBody>
      </p:sp>
    </p:spTree>
    <p:extLst>
      <p:ext uri="{BB962C8B-B14F-4D97-AF65-F5344CB8AC3E}">
        <p14:creationId xmlns:p14="http://schemas.microsoft.com/office/powerpoint/2010/main" val="131866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1066801"/>
            <a:ext cx="8458200" cy="5417049"/>
            <a:chOff x="304800" y="1066800"/>
            <a:chExt cx="8458200" cy="5417049"/>
          </a:xfrm>
        </p:grpSpPr>
        <p:pic>
          <p:nvPicPr>
            <p:cNvPr id="2050" name="Picture 2"/>
            <p:cNvPicPr>
              <a:picLocks noChangeAspect="1" noChangeArrowheads="1"/>
            </p:cNvPicPr>
            <p:nvPr/>
          </p:nvPicPr>
          <p:blipFill>
            <a:blip r:embed="rId2" cstate="email"/>
            <a:srcRect/>
            <a:stretch>
              <a:fillRect/>
            </a:stretch>
          </p:blipFill>
          <p:spPr bwMode="auto">
            <a:xfrm>
              <a:off x="304800" y="1066800"/>
              <a:ext cx="8458200" cy="5417049"/>
            </a:xfrm>
            <a:prstGeom prst="rect">
              <a:avLst/>
            </a:prstGeom>
            <a:noFill/>
            <a:ln w="9525">
              <a:noFill/>
              <a:miter lim="800000"/>
              <a:headEnd/>
              <a:tailEnd/>
            </a:ln>
            <a:effectLst/>
          </p:spPr>
        </p:pic>
        <p:sp>
          <p:nvSpPr>
            <p:cNvPr id="3" name="Rectangle 2"/>
            <p:cNvSpPr/>
            <p:nvPr/>
          </p:nvSpPr>
          <p:spPr>
            <a:xfrm>
              <a:off x="533400" y="59436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178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Dasar</a:t>
            </a:r>
            <a:r>
              <a:rPr lang="en-US" dirty="0" smtClean="0"/>
              <a:t> </a:t>
            </a:r>
            <a:r>
              <a:rPr lang="en-US" dirty="0" err="1" smtClean="0"/>
              <a:t>pemodelan</a:t>
            </a:r>
            <a:r>
              <a:rPr lang="en-US" dirty="0" smtClean="0"/>
              <a:t> enterprise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622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smtClean="0"/>
              <a:t>Konsep Struktur Aplikasi</a:t>
            </a:r>
          </a:p>
          <a:p>
            <a:r>
              <a:rPr lang="en-US" b="1" i="1" smtClean="0"/>
              <a:t>Application component</a:t>
            </a:r>
            <a:r>
              <a:rPr lang="en-US" smtClean="0"/>
              <a:t>: sebuah bagian yang modular, dapat dijalankan, dan dapat tergantikan dari sebuah sistem yang mengenkapsulasi konten dan mengekspose fungsionalitasnya melalui kumpulan antarmuka.</a:t>
            </a:r>
          </a:p>
          <a:p>
            <a:pPr lvl="1"/>
            <a:r>
              <a:rPr lang="en-US" smtClean="0"/>
              <a:t>Nama application component sebaiknya adalah noun.</a:t>
            </a:r>
          </a:p>
          <a:p>
            <a:r>
              <a:rPr lang="en-US" b="1" i="1" smtClean="0"/>
              <a:t>Application collaboration</a:t>
            </a:r>
            <a:r>
              <a:rPr lang="en-US" smtClean="0"/>
              <a:t>: agregasi dari dua atau lebih komponen aplikasi yang bekerja bersama untuk menjalankan perilaku kolektif.</a:t>
            </a:r>
          </a:p>
          <a:p>
            <a:pPr lvl="1"/>
            <a:r>
              <a:rPr lang="en-US" smtClean="0"/>
              <a:t>Nama application collaboration sebaiknya adalah noun.</a:t>
            </a:r>
            <a:endParaRPr lang="en-US"/>
          </a:p>
        </p:txBody>
      </p:sp>
      <p:sp>
        <p:nvSpPr>
          <p:cNvPr id="3" name="Title 2"/>
          <p:cNvSpPr>
            <a:spLocks noGrp="1"/>
          </p:cNvSpPr>
          <p:nvPr>
            <p:ph type="title"/>
          </p:nvPr>
        </p:nvSpPr>
        <p:spPr/>
        <p:txBody>
          <a:bodyPr/>
          <a:lstStyle/>
          <a:p>
            <a:r>
              <a:rPr lang="en-US" smtClean="0"/>
              <a:t>Konsep Layer Aplikasi</a:t>
            </a:r>
            <a:endParaRPr lang="en-US"/>
          </a:p>
        </p:txBody>
      </p:sp>
    </p:spTree>
    <p:extLst>
      <p:ext uri="{BB962C8B-B14F-4D97-AF65-F5344CB8AC3E}">
        <p14:creationId xmlns:p14="http://schemas.microsoft.com/office/powerpoint/2010/main" val="4206046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lstStyle/>
          <a:p>
            <a:r>
              <a:rPr lang="en-US" b="1" i="1" smtClean="0"/>
              <a:t>Application interface</a:t>
            </a:r>
            <a:r>
              <a:rPr lang="en-US" smtClean="0"/>
              <a:t>: sebuah titik akses dimana sebuah layanan aplikasi dibuat tersedia bagi seorang pengguna atau komponen aplikasi lainnya.</a:t>
            </a:r>
          </a:p>
          <a:p>
            <a:pPr lvl="1"/>
            <a:r>
              <a:rPr lang="en-US" smtClean="0"/>
              <a:t>Sebuah application interface adalah lokasi (logical) dimana layanan sebuah komponen dapat diakses.</a:t>
            </a:r>
          </a:p>
          <a:p>
            <a:pPr lvl="1"/>
            <a:r>
              <a:rPr lang="en-US" smtClean="0"/>
              <a:t>Nama application interface sebaiknya adalah noun.</a:t>
            </a:r>
          </a:p>
          <a:p>
            <a:r>
              <a:rPr lang="en-US" b="1" i="1" smtClean="0"/>
              <a:t>Data object</a:t>
            </a:r>
            <a:r>
              <a:rPr lang="en-US" smtClean="0"/>
              <a:t>: sebuah elemen pasif yang tepat untuk pemrosesan terotomasi.</a:t>
            </a:r>
          </a:p>
          <a:p>
            <a:pPr lvl="1"/>
            <a:r>
              <a:rPr lang="en-US" smtClean="0"/>
              <a:t>Nama data object sebaiknya adalah noun.</a:t>
            </a:r>
            <a:endParaRPr lang="en-US"/>
          </a:p>
        </p:txBody>
      </p:sp>
    </p:spTree>
    <p:extLst>
      <p:ext uri="{BB962C8B-B14F-4D97-AF65-F5344CB8AC3E}">
        <p14:creationId xmlns:p14="http://schemas.microsoft.com/office/powerpoint/2010/main" val="71263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Konsep Perilaku Aplikasi</a:t>
            </a:r>
          </a:p>
          <a:p>
            <a:r>
              <a:rPr lang="en-US" b="1" i="1" smtClean="0"/>
              <a:t>Application service</a:t>
            </a:r>
            <a:r>
              <a:rPr lang="en-US" smtClean="0"/>
              <a:t>: sebuah layanan yang mengekspose perilaku terotomasi.</a:t>
            </a:r>
          </a:p>
          <a:p>
            <a:pPr lvl="1"/>
            <a:r>
              <a:rPr lang="en-US" smtClean="0"/>
              <a:t>Nama application service sebaiknya adalah verb berakhiran ‘-ing’ atau mengandung kata ‘service’.</a:t>
            </a:r>
          </a:p>
          <a:p>
            <a:r>
              <a:rPr lang="en-US" b="1" i="1" smtClean="0"/>
              <a:t>Application function</a:t>
            </a:r>
            <a:r>
              <a:rPr lang="en-US" smtClean="0"/>
              <a:t>: sebuah elemen perilaku yang mengelompokkan perilaku terotomasi yang dapat dijalankan oleh sebuah komponen aplikasi.</a:t>
            </a:r>
          </a:p>
          <a:p>
            <a:pPr lvl="1"/>
            <a:r>
              <a:rPr lang="en-US" smtClean="0"/>
              <a:t>Nama application function sebaiknya adalah verb berakhiran ‘-ing’.</a:t>
            </a:r>
          </a:p>
          <a:p>
            <a:r>
              <a:rPr lang="en-US" b="1" i="1" smtClean="0"/>
              <a:t>Application interaction</a:t>
            </a:r>
            <a:r>
              <a:rPr lang="en-US" smtClean="0"/>
              <a:t>: sebuah elemen perilaku yang mendeskripsikan perilaku dari sebuah kolaborasi aplikasi.</a:t>
            </a:r>
          </a:p>
          <a:p>
            <a:pPr lvl="1"/>
            <a:r>
              <a:rPr lang="en-US" smtClean="0"/>
              <a:t>Nama application interaction sebaiknya adalah atau mengandung verb dalam bentuk present tense.</a:t>
            </a:r>
            <a:endParaRPr lang="en-US"/>
          </a:p>
        </p:txBody>
      </p:sp>
    </p:spTree>
    <p:extLst>
      <p:ext uri="{BB962C8B-B14F-4D97-AF65-F5344CB8AC3E}">
        <p14:creationId xmlns:p14="http://schemas.microsoft.com/office/powerpoint/2010/main" val="3682025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3600" y="1143000"/>
            <a:ext cx="7924800" cy="5422232"/>
            <a:chOff x="609600" y="1143000"/>
            <a:chExt cx="7924800" cy="5422232"/>
          </a:xfrm>
        </p:grpSpPr>
        <p:pic>
          <p:nvPicPr>
            <p:cNvPr id="3074" name="Picture 2"/>
            <p:cNvPicPr>
              <a:picLocks noChangeAspect="1" noChangeArrowheads="1"/>
            </p:cNvPicPr>
            <p:nvPr/>
          </p:nvPicPr>
          <p:blipFill>
            <a:blip r:embed="rId2"/>
            <a:srcRect/>
            <a:stretch>
              <a:fillRect/>
            </a:stretch>
          </p:blipFill>
          <p:spPr bwMode="auto">
            <a:xfrm>
              <a:off x="609600" y="1143000"/>
              <a:ext cx="7924800" cy="5422232"/>
            </a:xfrm>
            <a:prstGeom prst="rect">
              <a:avLst/>
            </a:prstGeom>
            <a:noFill/>
            <a:ln w="9525">
              <a:noFill/>
              <a:miter lim="800000"/>
              <a:headEnd/>
              <a:tailEnd/>
            </a:ln>
            <a:effectLst/>
          </p:spPr>
        </p:pic>
        <p:sp>
          <p:nvSpPr>
            <p:cNvPr id="3" name="Rectangle 2"/>
            <p:cNvSpPr/>
            <p:nvPr/>
          </p:nvSpPr>
          <p:spPr>
            <a:xfrm>
              <a:off x="609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0011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Penyelarasan Bisnis – Aplikasi</a:t>
            </a:r>
          </a:p>
          <a:p>
            <a:r>
              <a:rPr lang="en-US" smtClean="0"/>
              <a:t>Layer aplikasi dan layer bisnis dapat dengan mudah dihubungkan dalam ArchiMate.</a:t>
            </a:r>
          </a:p>
          <a:p>
            <a:r>
              <a:rPr lang="en-US" smtClean="0"/>
              <a:t>Dua jenis hubungan menyediakan kaitan ini:</a:t>
            </a:r>
          </a:p>
          <a:p>
            <a:pPr marL="850392" lvl="1" indent="-457200">
              <a:buFont typeface="+mj-lt"/>
              <a:buAutoNum type="arabicParenR"/>
            </a:pPr>
            <a:r>
              <a:rPr lang="en-US" smtClean="0"/>
              <a:t>Layanan aplikasi dapat digunakan oleh perilaku bisnis dan antarmuka aplikasi dapat digunakan oleh peran aktor bisnis, misalnya ada hubungan dukungan antara layer aplikasi dan bisnis.</a:t>
            </a:r>
          </a:p>
          <a:p>
            <a:pPr marL="850392" lvl="1" indent="-457200">
              <a:buFont typeface="+mj-lt"/>
              <a:buAutoNum type="arabicParenR"/>
            </a:pPr>
            <a:r>
              <a:rPr lang="en-US" i="1" smtClean="0"/>
              <a:t>Data object </a:t>
            </a:r>
            <a:r>
              <a:rPr lang="en-US" smtClean="0"/>
              <a:t>dapat mewujudkan </a:t>
            </a:r>
            <a:r>
              <a:rPr lang="en-US" i="1" smtClean="0"/>
              <a:t>business object</a:t>
            </a:r>
            <a:r>
              <a:rPr lang="en-US" smtClean="0"/>
              <a:t>; artinya bahwa sebuah </a:t>
            </a:r>
            <a:r>
              <a:rPr lang="en-US" i="1" smtClean="0"/>
              <a:t>data object </a:t>
            </a:r>
            <a:r>
              <a:rPr lang="en-US" smtClean="0"/>
              <a:t>adalah sebuah perwujudan elektronik dari </a:t>
            </a:r>
            <a:r>
              <a:rPr lang="en-US" i="1" smtClean="0"/>
              <a:t>business object</a:t>
            </a:r>
            <a:r>
              <a:rPr lang="en-US" smtClean="0"/>
              <a:t>, misalnya ada sebuah hubungan implementasi antara layer aplikasi dan bisnis.</a:t>
            </a:r>
            <a:endParaRPr lang="en-US"/>
          </a:p>
        </p:txBody>
      </p:sp>
    </p:spTree>
    <p:extLst>
      <p:ext uri="{BB962C8B-B14F-4D97-AF65-F5344CB8AC3E}">
        <p14:creationId xmlns:p14="http://schemas.microsoft.com/office/powerpoint/2010/main" val="179190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08020" y="1066800"/>
            <a:ext cx="8631381" cy="4267200"/>
            <a:chOff x="284019" y="1066800"/>
            <a:chExt cx="8631381" cy="4267200"/>
          </a:xfrm>
        </p:grpSpPr>
        <p:pic>
          <p:nvPicPr>
            <p:cNvPr id="1026" name="Picture 2"/>
            <p:cNvPicPr>
              <a:picLocks noChangeAspect="1" noChangeArrowheads="1"/>
            </p:cNvPicPr>
            <p:nvPr/>
          </p:nvPicPr>
          <p:blipFill>
            <a:blip r:embed="rId2" cstate="email"/>
            <a:srcRect/>
            <a:stretch>
              <a:fillRect/>
            </a:stretch>
          </p:blipFill>
          <p:spPr bwMode="auto">
            <a:xfrm>
              <a:off x="284019" y="1066800"/>
              <a:ext cx="8631381" cy="4267200"/>
            </a:xfrm>
            <a:prstGeom prst="rect">
              <a:avLst/>
            </a:prstGeom>
            <a:noFill/>
            <a:ln w="9525">
              <a:noFill/>
              <a:miter lim="800000"/>
              <a:headEnd/>
              <a:tailEnd/>
            </a:ln>
            <a:effectLst/>
          </p:spPr>
        </p:pic>
        <p:sp>
          <p:nvSpPr>
            <p:cNvPr id="3" name="Rectangle 2"/>
            <p:cNvSpPr/>
            <p:nvPr/>
          </p:nvSpPr>
          <p:spPr>
            <a:xfrm>
              <a:off x="381000" y="4876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4559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smtClean="0"/>
              <a:t>Konsep Struktur Teknologi</a:t>
            </a:r>
          </a:p>
          <a:p>
            <a:r>
              <a:rPr lang="en-US" b="1" i="1" smtClean="0"/>
              <a:t>Node</a:t>
            </a:r>
            <a:r>
              <a:rPr lang="en-US" smtClean="0"/>
              <a:t>: sebuah sumberdaya komputasional dengan mana artefak dapat disimpan atau dijalankan untuk eksekusi.</a:t>
            </a:r>
          </a:p>
          <a:p>
            <a:r>
              <a:rPr lang="en-US" b="1" i="1" smtClean="0"/>
              <a:t>Infrastructure interface</a:t>
            </a:r>
            <a:r>
              <a:rPr lang="en-US" smtClean="0"/>
              <a:t>: sebuah titik akses dimana layanan infrastruktural yang ditawarkan oleh sebuah </a:t>
            </a:r>
            <a:r>
              <a:rPr lang="en-US" i="1" smtClean="0"/>
              <a:t>node </a:t>
            </a:r>
            <a:r>
              <a:rPr lang="en-US" smtClean="0"/>
              <a:t>dapat diakses oleh </a:t>
            </a:r>
            <a:r>
              <a:rPr lang="en-US" i="1" smtClean="0"/>
              <a:t>node </a:t>
            </a:r>
            <a:r>
              <a:rPr lang="en-US" smtClean="0"/>
              <a:t>lainnya atau oleh komponen aplikasi.</a:t>
            </a:r>
          </a:p>
          <a:p>
            <a:r>
              <a:rPr lang="en-US" b="1" i="1" smtClean="0"/>
              <a:t>Device</a:t>
            </a:r>
            <a:r>
              <a:rPr lang="en-US" smtClean="0"/>
              <a:t>: sebuah sumberdaya </a:t>
            </a:r>
            <a:r>
              <a:rPr lang="en-US" i="1" smtClean="0"/>
              <a:t>hardware </a:t>
            </a:r>
            <a:r>
              <a:rPr lang="en-US" smtClean="0"/>
              <a:t>dengan mana artefak dapat dijalankan untuk eksekusi.</a:t>
            </a:r>
          </a:p>
        </p:txBody>
      </p:sp>
      <p:sp>
        <p:nvSpPr>
          <p:cNvPr id="3" name="Title 2"/>
          <p:cNvSpPr>
            <a:spLocks noGrp="1"/>
          </p:cNvSpPr>
          <p:nvPr>
            <p:ph type="title"/>
          </p:nvPr>
        </p:nvSpPr>
        <p:spPr/>
        <p:txBody>
          <a:bodyPr/>
          <a:lstStyle/>
          <a:p>
            <a:r>
              <a:rPr lang="en-US" smtClean="0"/>
              <a:t>Konsep Layer Teknologi</a:t>
            </a:r>
            <a:endParaRPr lang="en-US"/>
          </a:p>
        </p:txBody>
      </p:sp>
    </p:spTree>
    <p:extLst>
      <p:ext uri="{BB962C8B-B14F-4D97-AF65-F5344CB8AC3E}">
        <p14:creationId xmlns:p14="http://schemas.microsoft.com/office/powerpoint/2010/main" val="1993218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r>
              <a:rPr lang="en-US" b="1" i="1" smtClean="0"/>
              <a:t>System software</a:t>
            </a:r>
            <a:r>
              <a:rPr lang="en-US" smtClean="0"/>
              <a:t>: sebuah lingkungan </a:t>
            </a:r>
            <a:r>
              <a:rPr lang="en-US" i="1" smtClean="0"/>
              <a:t>software </a:t>
            </a:r>
            <a:r>
              <a:rPr lang="en-US" smtClean="0"/>
              <a:t>untuk jenis komponen dan objek tertentu yang dijalankan padanya dalam bentuk artefak.</a:t>
            </a:r>
          </a:p>
          <a:p>
            <a:r>
              <a:rPr lang="en-US" b="1" i="1" smtClean="0"/>
              <a:t>Communication path</a:t>
            </a:r>
            <a:r>
              <a:rPr lang="en-US" smtClean="0"/>
              <a:t>: sebuah hubungan antara dua atau lebih </a:t>
            </a:r>
            <a:r>
              <a:rPr lang="en-US" i="1" smtClean="0"/>
              <a:t>node</a:t>
            </a:r>
            <a:r>
              <a:rPr lang="en-US" smtClean="0"/>
              <a:t>, dimana </a:t>
            </a:r>
            <a:r>
              <a:rPr lang="en-US" i="1" smtClean="0"/>
              <a:t>node</a:t>
            </a:r>
            <a:r>
              <a:rPr lang="en-US" smtClean="0"/>
              <a:t>2 tersebut dapat bertukar data.</a:t>
            </a:r>
          </a:p>
          <a:p>
            <a:r>
              <a:rPr lang="en-US" b="1" i="1" smtClean="0"/>
              <a:t>Network</a:t>
            </a:r>
            <a:r>
              <a:rPr lang="en-US" smtClean="0"/>
              <a:t>: sebuah media komunikasi antara dua atau lebih perangkat.</a:t>
            </a:r>
          </a:p>
          <a:p>
            <a:r>
              <a:rPr lang="en-US" b="1" i="1" smtClean="0"/>
              <a:t>Artifact</a:t>
            </a:r>
            <a:r>
              <a:rPr lang="en-US" smtClean="0"/>
              <a:t>: sebuah kepingan fisik data yang digunakan atau dihasilkan dalam proses pengembangan </a:t>
            </a:r>
            <a:r>
              <a:rPr lang="en-US" i="1" smtClean="0"/>
              <a:t>software</a:t>
            </a:r>
            <a:r>
              <a:rPr lang="en-US" smtClean="0"/>
              <a:t>, atau oleh pelaksanaan dan operasi sebuah sistem.</a:t>
            </a:r>
            <a:endParaRPr lang="en-US"/>
          </a:p>
        </p:txBody>
      </p:sp>
    </p:spTree>
    <p:extLst>
      <p:ext uri="{BB962C8B-B14F-4D97-AF65-F5344CB8AC3E}">
        <p14:creationId xmlns:p14="http://schemas.microsoft.com/office/powerpoint/2010/main" val="1223089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lstStyle/>
          <a:p>
            <a:pPr>
              <a:buNone/>
            </a:pPr>
            <a:r>
              <a:rPr lang="en-US" b="1" smtClean="0"/>
              <a:t>Konsep Perilaku Teknologi</a:t>
            </a:r>
          </a:p>
          <a:p>
            <a:r>
              <a:rPr lang="en-US" b="1" i="1" smtClean="0"/>
              <a:t>Infrastructure service</a:t>
            </a:r>
            <a:r>
              <a:rPr lang="en-US" smtClean="0"/>
              <a:t>: fungsionalitas unit yang terlihat secara eksternal, disediakan oleh satu atau lebih </a:t>
            </a:r>
            <a:r>
              <a:rPr lang="en-US" i="1" smtClean="0"/>
              <a:t>node</a:t>
            </a:r>
            <a:r>
              <a:rPr lang="en-US" smtClean="0"/>
              <a:t>, terekspose melalui antarmuka yang jelas, dan memiliki makna bagi lingkungannya.</a:t>
            </a:r>
          </a:p>
          <a:p>
            <a:r>
              <a:rPr lang="en-US" b="1" i="1" smtClean="0"/>
              <a:t>Infrastructure function</a:t>
            </a:r>
            <a:r>
              <a:rPr lang="en-US" smtClean="0"/>
              <a:t>: sebuah elemen perilaku yang mengelompokkan perilaku infrastruktural yang dapat dikerjakan oleh sebuah </a:t>
            </a:r>
            <a:r>
              <a:rPr lang="en-US" i="1" smtClean="0"/>
              <a:t>node</a:t>
            </a:r>
            <a:r>
              <a:rPr lang="en-US" smtClean="0"/>
              <a:t>.</a:t>
            </a:r>
          </a:p>
        </p:txBody>
      </p:sp>
    </p:spTree>
    <p:extLst>
      <p:ext uri="{BB962C8B-B14F-4D97-AF65-F5344CB8AC3E}">
        <p14:creationId xmlns:p14="http://schemas.microsoft.com/office/powerpoint/2010/main" val="4217351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3600" y="990601"/>
            <a:ext cx="7848600" cy="5214395"/>
            <a:chOff x="609600" y="990600"/>
            <a:chExt cx="7848600" cy="5214395"/>
          </a:xfrm>
        </p:grpSpPr>
        <p:pic>
          <p:nvPicPr>
            <p:cNvPr id="4098" name="Picture 2"/>
            <p:cNvPicPr>
              <a:picLocks noChangeAspect="1" noChangeArrowheads="1"/>
            </p:cNvPicPr>
            <p:nvPr/>
          </p:nvPicPr>
          <p:blipFill>
            <a:blip r:embed="rId2"/>
            <a:srcRect/>
            <a:stretch>
              <a:fillRect/>
            </a:stretch>
          </p:blipFill>
          <p:spPr bwMode="auto">
            <a:xfrm>
              <a:off x="685800" y="990600"/>
              <a:ext cx="7772400" cy="5214395"/>
            </a:xfrm>
            <a:prstGeom prst="rect">
              <a:avLst/>
            </a:prstGeom>
            <a:noFill/>
            <a:ln w="9525">
              <a:noFill/>
              <a:miter lim="800000"/>
              <a:headEnd/>
              <a:tailEnd/>
            </a:ln>
            <a:effectLst/>
          </p:spPr>
        </p:pic>
        <p:sp>
          <p:nvSpPr>
            <p:cNvPr id="3" name="Rectangle 2"/>
            <p:cNvSpPr/>
            <p:nvPr/>
          </p:nvSpPr>
          <p:spPr>
            <a:xfrm>
              <a:off x="609600" y="57912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18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mtClean="0"/>
              <a:t>Perusahaan membutuhkan pendekatan arsitektur terintegrasi, dan telah mengembangkan praktek arsitekturnya sendiri.</a:t>
            </a:r>
          </a:p>
          <a:p>
            <a:endParaRPr lang="en-US" smtClean="0"/>
          </a:p>
          <a:p>
            <a:r>
              <a:rPr lang="en-US" smtClean="0"/>
              <a:t>Namun mereka kurang pengalaman untuk dukungan dalam rancangan, komunikasi, realisasi, dan manajemen arsitektur </a:t>
            </a:r>
            <a:r>
              <a:rPr lang="en-US" smtClean="0">
                <a:sym typeface="Wingdings"/>
              </a:rPr>
              <a:t> siklus hidup arsitektur.</a:t>
            </a:r>
            <a:endParaRPr lang="en-US" smtClean="0"/>
          </a:p>
          <a:p>
            <a:endParaRPr lang="en-US" smtClean="0"/>
          </a:p>
          <a:p>
            <a:r>
              <a:rPr lang="en-US" smtClean="0"/>
              <a:t>Dalam kaitan dengan siklus hidup arsitektur, beberapa kebutuhan dapat dikategorikan sebagai berikut:</a:t>
            </a:r>
            <a:endParaRPr lang="en-US"/>
          </a:p>
        </p:txBody>
      </p:sp>
      <p:sp>
        <p:nvSpPr>
          <p:cNvPr id="3" name="Title 2"/>
          <p:cNvSpPr>
            <a:spLocks noGrp="1"/>
          </p:cNvSpPr>
          <p:nvPr>
            <p:ph type="title"/>
          </p:nvPr>
        </p:nvSpPr>
        <p:spPr/>
        <p:txBody>
          <a:bodyPr/>
          <a:lstStyle/>
          <a:p>
            <a:r>
              <a:rPr lang="en-US" smtClean="0"/>
              <a:t>Pengantar</a:t>
            </a:r>
            <a:endParaRPr lang="en-US"/>
          </a:p>
        </p:txBody>
      </p:sp>
    </p:spTree>
    <p:extLst>
      <p:ext uri="{BB962C8B-B14F-4D97-AF65-F5344CB8AC3E}">
        <p14:creationId xmlns:p14="http://schemas.microsoft.com/office/powerpoint/2010/main" val="507616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1"/>
            <a:ext cx="8229600" cy="5169091"/>
          </a:xfrm>
        </p:spPr>
        <p:txBody>
          <a:bodyPr>
            <a:normAutofit/>
          </a:bodyPr>
          <a:lstStyle/>
          <a:p>
            <a:pPr>
              <a:buNone/>
            </a:pPr>
            <a:r>
              <a:rPr lang="en-US" b="1" smtClean="0"/>
              <a:t>Penyelarasan Aplikasi – Teknologi</a:t>
            </a:r>
          </a:p>
          <a:p>
            <a:r>
              <a:rPr lang="en-US" smtClean="0"/>
              <a:t>Layer teknologi dan aplikasi juga dapat dihubungkan dengan mudah.</a:t>
            </a:r>
          </a:p>
          <a:p>
            <a:r>
              <a:rPr lang="en-US" smtClean="0"/>
              <a:t>Seperti halnya penyelarasan bisnis – aplikasi, dua jenis relasi menyediakan hubungan untuk:</a:t>
            </a:r>
          </a:p>
          <a:p>
            <a:pPr marL="850392" lvl="1" indent="-457200">
              <a:buFont typeface="+mj-lt"/>
              <a:buAutoNum type="arabicParenR"/>
            </a:pPr>
            <a:r>
              <a:rPr lang="en-US" smtClean="0"/>
              <a:t>Layanan infrastruktur dapat digunakan oleh fungsi aplikasi dan antarmuka infrastruktur digunakan oleh komponen aplikasi, misalnya ada hubungan dukungan antara layer teknologi dan aplikasi.</a:t>
            </a:r>
          </a:p>
          <a:p>
            <a:pPr marL="850392" lvl="1" indent="-457200">
              <a:buFont typeface="+mj-lt"/>
              <a:buAutoNum type="arabicParenR"/>
            </a:pPr>
            <a:r>
              <a:rPr lang="en-US" smtClean="0"/>
              <a:t>Artefak dapat mewujudkan </a:t>
            </a:r>
            <a:r>
              <a:rPr lang="en-US" i="1" smtClean="0"/>
              <a:t>data object </a:t>
            </a:r>
            <a:r>
              <a:rPr lang="en-US" smtClean="0"/>
              <a:t>dan komponen aplikasi, misalnya ada hubungan implementasi antara later teknologi dan aplikasi.</a:t>
            </a:r>
            <a:endParaRPr lang="en-US"/>
          </a:p>
        </p:txBody>
      </p:sp>
    </p:spTree>
    <p:extLst>
      <p:ext uri="{BB962C8B-B14F-4D97-AF65-F5344CB8AC3E}">
        <p14:creationId xmlns:p14="http://schemas.microsoft.com/office/powerpoint/2010/main" val="290989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990600"/>
            <a:ext cx="8077200" cy="5593976"/>
            <a:chOff x="457200" y="990600"/>
            <a:chExt cx="8077200" cy="5593976"/>
          </a:xfrm>
        </p:grpSpPr>
        <p:pic>
          <p:nvPicPr>
            <p:cNvPr id="5122" name="Picture 2"/>
            <p:cNvPicPr>
              <a:picLocks noChangeAspect="1" noChangeArrowheads="1"/>
            </p:cNvPicPr>
            <p:nvPr/>
          </p:nvPicPr>
          <p:blipFill>
            <a:blip r:embed="rId2" cstate="email"/>
            <a:srcRect/>
            <a:stretch>
              <a:fillRect/>
            </a:stretch>
          </p:blipFill>
          <p:spPr bwMode="auto">
            <a:xfrm>
              <a:off x="609600" y="990600"/>
              <a:ext cx="7924800" cy="5593976"/>
            </a:xfrm>
            <a:prstGeom prst="rect">
              <a:avLst/>
            </a:prstGeom>
            <a:noFill/>
            <a:ln w="9525">
              <a:noFill/>
              <a:miter lim="800000"/>
              <a:headEnd/>
              <a:tailEnd/>
            </a:ln>
            <a:effectLst/>
          </p:spPr>
        </p:pic>
        <p:sp>
          <p:nvSpPr>
            <p:cNvPr id="3" name="Rectangle 2"/>
            <p:cNvSpPr/>
            <p:nvPr/>
          </p:nvSpPr>
          <p:spPr>
            <a:xfrm>
              <a:off x="457200" y="6096000"/>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6879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Notasi</a:t>
            </a:r>
            <a:r>
              <a:rPr lang="en-US" dirty="0" smtClean="0"/>
              <a:t> </a:t>
            </a:r>
            <a:r>
              <a:rPr lang="en-US" dirty="0" err="1" smtClean="0"/>
              <a:t>pemodelan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92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Simbol dalam ArchiMate Core language dapat dilihat pada slide setelah ini.</a:t>
            </a:r>
          </a:p>
          <a:p>
            <a:r>
              <a:rPr lang="en-US" smtClean="0"/>
              <a:t>Perhatikan bahwa beberapa konsep dapat dinotasikan baik melalui gambar ‘box’ dengan icon, atau melalui icon itu sendiri.</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71493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2209800" y="990600"/>
            <a:ext cx="7848600" cy="5820310"/>
          </a:xfrm>
          <a:prstGeom prst="rect">
            <a:avLst/>
          </a:prstGeom>
          <a:noFill/>
          <a:ln w="9525">
            <a:noFill/>
            <a:miter lim="800000"/>
            <a:headEnd/>
            <a:tailEnd/>
          </a:ln>
          <a:effectLst/>
        </p:spPr>
      </p:pic>
    </p:spTree>
    <p:extLst>
      <p:ext uri="{BB962C8B-B14F-4D97-AF65-F5344CB8AC3E}">
        <p14:creationId xmlns:p14="http://schemas.microsoft.com/office/powerpoint/2010/main" val="897313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2430" y="907950"/>
            <a:ext cx="8153400" cy="4838281"/>
            <a:chOff x="488430" y="907949"/>
            <a:chExt cx="8153400" cy="4838281"/>
          </a:xfrm>
        </p:grpSpPr>
        <p:pic>
          <p:nvPicPr>
            <p:cNvPr id="8194" name="Picture 2"/>
            <p:cNvPicPr>
              <a:picLocks noChangeAspect="1" noChangeArrowheads="1"/>
            </p:cNvPicPr>
            <p:nvPr/>
          </p:nvPicPr>
          <p:blipFill>
            <a:blip r:embed="rId2" cstate="email"/>
            <a:srcRect/>
            <a:stretch>
              <a:fillRect/>
            </a:stretch>
          </p:blipFill>
          <p:spPr bwMode="auto">
            <a:xfrm>
              <a:off x="488430" y="907949"/>
              <a:ext cx="8153400" cy="4838281"/>
            </a:xfrm>
            <a:prstGeom prst="rect">
              <a:avLst/>
            </a:prstGeom>
            <a:noFill/>
            <a:ln w="9525">
              <a:noFill/>
              <a:miter lim="800000"/>
              <a:headEnd/>
              <a:tailEnd/>
            </a:ln>
            <a:effectLst/>
          </p:spPr>
        </p:pic>
        <p:sp>
          <p:nvSpPr>
            <p:cNvPr id="3" name="Rectangle 2"/>
            <p:cNvSpPr/>
            <p:nvPr/>
          </p:nvSpPr>
          <p:spPr>
            <a:xfrm>
              <a:off x="685800" y="51816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7251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pemodelan</a:t>
            </a:r>
            <a:r>
              <a:rPr lang="en-US" dirty="0" smtClean="0"/>
              <a:t> enterprise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002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76400" y="625550"/>
            <a:ext cx="7162800" cy="6080051"/>
            <a:chOff x="152400" y="625549"/>
            <a:chExt cx="7162800" cy="6080051"/>
          </a:xfrm>
        </p:grpSpPr>
        <p:pic>
          <p:nvPicPr>
            <p:cNvPr id="6146" name="Picture 2"/>
            <p:cNvPicPr>
              <a:picLocks noChangeAspect="1" noChangeArrowheads="1"/>
            </p:cNvPicPr>
            <p:nvPr/>
          </p:nvPicPr>
          <p:blipFill>
            <a:blip r:embed="rId2"/>
            <a:srcRect/>
            <a:stretch>
              <a:fillRect/>
            </a:stretch>
          </p:blipFill>
          <p:spPr bwMode="auto">
            <a:xfrm>
              <a:off x="152400" y="625549"/>
              <a:ext cx="7162800" cy="6080051"/>
            </a:xfrm>
            <a:prstGeom prst="rect">
              <a:avLst/>
            </a:prstGeom>
            <a:noFill/>
            <a:ln w="9525">
              <a:noFill/>
              <a:miter lim="800000"/>
              <a:headEnd/>
              <a:tailEnd/>
            </a:ln>
            <a:effectLst/>
          </p:spPr>
        </p:pic>
        <p:sp>
          <p:nvSpPr>
            <p:cNvPr id="3" name="Rectangle 2"/>
            <p:cNvSpPr/>
            <p:nvPr/>
          </p:nvSpPr>
          <p:spPr>
            <a:xfrm>
              <a:off x="228600" y="64008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8980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Pertanyaan</a:t>
            </a:r>
            <a:endParaRPr lang="en-US" dirty="0"/>
          </a:p>
        </p:txBody>
      </p:sp>
      <p:sp>
        <p:nvSpPr>
          <p:cNvPr id="3" name="Text Placeholder 2"/>
          <p:cNvSpPr>
            <a:spLocks noGrp="1"/>
          </p:cNvSpPr>
          <p:nvPr>
            <p:ph type="body" sz="half" idx="2"/>
          </p:nvPr>
        </p:nvSpPr>
        <p:spPr/>
        <p:txBody>
          <a:bodyPr/>
          <a:lstStyle/>
          <a:p>
            <a:pPr marL="342900" indent="-342900">
              <a:buAutoNum type="arabicPeriod"/>
            </a:pPr>
            <a:endParaRPr lang="en-ID" dirty="0" smtClean="0"/>
          </a:p>
          <a:p>
            <a:pPr marL="342900" indent="-342900">
              <a:buAutoNum type="arabicPeriod"/>
            </a:pPr>
            <a:r>
              <a:rPr lang="en-ID" dirty="0" err="1" smtClean="0"/>
              <a:t>Carilah</a:t>
            </a:r>
            <a:r>
              <a:rPr lang="en-ID" dirty="0" smtClean="0"/>
              <a:t> framework </a:t>
            </a:r>
            <a:r>
              <a:rPr lang="en-ID" dirty="0" err="1" smtClean="0"/>
              <a:t>apa</a:t>
            </a:r>
            <a:r>
              <a:rPr lang="en-ID" dirty="0" smtClean="0"/>
              <a:t> </a:t>
            </a:r>
            <a:r>
              <a:rPr lang="en-ID" dirty="0" err="1" smtClean="0"/>
              <a:t>saja</a:t>
            </a:r>
            <a:r>
              <a:rPr lang="en-ID" dirty="0" smtClean="0"/>
              <a:t> yang </a:t>
            </a:r>
            <a:r>
              <a:rPr lang="en-ID" dirty="0" err="1" smtClean="0"/>
              <a:t>umum</a:t>
            </a:r>
            <a:r>
              <a:rPr lang="en-ID" dirty="0" smtClean="0"/>
              <a:t> </a:t>
            </a:r>
            <a:r>
              <a:rPr lang="en-ID" dirty="0" err="1" smtClean="0"/>
              <a:t>digunakan</a:t>
            </a:r>
            <a:r>
              <a:rPr lang="en-ID" dirty="0" smtClean="0"/>
              <a:t> </a:t>
            </a:r>
            <a:r>
              <a:rPr lang="en-ID" dirty="0" err="1" smtClean="0"/>
              <a:t>dalam</a:t>
            </a:r>
            <a:r>
              <a:rPr lang="en-ID" dirty="0" smtClean="0"/>
              <a:t> </a:t>
            </a:r>
            <a:r>
              <a:rPr lang="en-ID" dirty="0" err="1" smtClean="0"/>
              <a:t>melakukan</a:t>
            </a:r>
            <a:r>
              <a:rPr lang="en-ID" dirty="0" smtClean="0"/>
              <a:t> </a:t>
            </a:r>
            <a:r>
              <a:rPr lang="en-ID" dirty="0" err="1" smtClean="0"/>
              <a:t>perancangan</a:t>
            </a:r>
            <a:r>
              <a:rPr lang="en-ID" dirty="0" smtClean="0"/>
              <a:t> </a:t>
            </a:r>
            <a:r>
              <a:rPr lang="en-ID" dirty="0" err="1" smtClean="0"/>
              <a:t>arsitektur</a:t>
            </a:r>
            <a:r>
              <a:rPr lang="en-ID" dirty="0" smtClean="0"/>
              <a:t> enterprise, </a:t>
            </a:r>
            <a:r>
              <a:rPr lang="en-ID" dirty="0" err="1" smtClean="0"/>
              <a:t>lalu</a:t>
            </a:r>
            <a:r>
              <a:rPr lang="en-ID" dirty="0" smtClean="0"/>
              <a:t> </a:t>
            </a:r>
            <a:r>
              <a:rPr lang="en-ID" dirty="0" err="1" smtClean="0"/>
              <a:t>jelaskan</a:t>
            </a:r>
            <a:r>
              <a:rPr lang="en-ID" dirty="0" smtClean="0"/>
              <a:t> </a:t>
            </a:r>
            <a:r>
              <a:rPr lang="en-ID" dirty="0" err="1" smtClean="0"/>
              <a:t>karakteristik</a:t>
            </a:r>
            <a:r>
              <a:rPr lang="en-ID" dirty="0" smtClean="0"/>
              <a:t> </a:t>
            </a:r>
            <a:r>
              <a:rPr lang="en-ID" dirty="0" err="1" smtClean="0"/>
              <a:t>masing</a:t>
            </a:r>
            <a:r>
              <a:rPr lang="en-ID" dirty="0" smtClean="0"/>
              <a:t> – </a:t>
            </a:r>
            <a:r>
              <a:rPr lang="en-ID" dirty="0" err="1" smtClean="0"/>
              <a:t>masing</a:t>
            </a:r>
            <a:r>
              <a:rPr lang="en-ID" smtClean="0"/>
              <a:t> framework</a:t>
            </a:r>
            <a:endParaRPr lang="en-ID" dirty="0" smtClean="0"/>
          </a:p>
          <a:p>
            <a:pPr marL="342900" indent="-342900">
              <a:buAutoNum type="arabicPeriod"/>
            </a:pPr>
            <a:r>
              <a:rPr lang="en-ID" dirty="0" err="1"/>
              <a:t>C</a:t>
            </a:r>
            <a:r>
              <a:rPr lang="en-ID" dirty="0" err="1" smtClean="0"/>
              <a:t>arilah</a:t>
            </a:r>
            <a:r>
              <a:rPr lang="en-ID" dirty="0" smtClean="0"/>
              <a:t> </a:t>
            </a:r>
            <a:r>
              <a:rPr lang="en-ID" dirty="0" err="1" smtClean="0"/>
              <a:t>dan</a:t>
            </a:r>
            <a:r>
              <a:rPr lang="en-ID" dirty="0" smtClean="0"/>
              <a:t> </a:t>
            </a:r>
            <a:r>
              <a:rPr lang="en-ID" dirty="0" err="1" smtClean="0"/>
              <a:t>tuliskan</a:t>
            </a:r>
            <a:r>
              <a:rPr lang="en-ID" dirty="0" smtClean="0"/>
              <a:t> </a:t>
            </a:r>
            <a:r>
              <a:rPr lang="en-ID" dirty="0" err="1" smtClean="0"/>
              <a:t>keseluruhan</a:t>
            </a:r>
            <a:r>
              <a:rPr lang="en-ID" dirty="0" smtClean="0"/>
              <a:t> </a:t>
            </a:r>
            <a:r>
              <a:rPr lang="en-ID" dirty="0" err="1" smtClean="0"/>
              <a:t>versi</a:t>
            </a:r>
            <a:r>
              <a:rPr lang="en-ID" dirty="0" smtClean="0"/>
              <a:t> TOGAF </a:t>
            </a:r>
            <a:r>
              <a:rPr lang="en-ID" dirty="0" err="1" smtClean="0"/>
              <a:t>dari</a:t>
            </a:r>
            <a:r>
              <a:rPr lang="en-ID" dirty="0" smtClean="0"/>
              <a:t> </a:t>
            </a:r>
            <a:r>
              <a:rPr lang="en-ID" dirty="0" err="1" smtClean="0"/>
              <a:t>versi</a:t>
            </a:r>
            <a:r>
              <a:rPr lang="en-ID" dirty="0" smtClean="0"/>
              <a:t> yang </a:t>
            </a:r>
            <a:r>
              <a:rPr lang="en-ID" dirty="0" err="1" smtClean="0"/>
              <a:t>pertama</a:t>
            </a:r>
            <a:r>
              <a:rPr lang="en-ID" dirty="0" smtClean="0"/>
              <a:t> </a:t>
            </a:r>
            <a:r>
              <a:rPr lang="en-ID" dirty="0" err="1" smtClean="0"/>
              <a:t>sampai</a:t>
            </a:r>
            <a:r>
              <a:rPr lang="en-ID" dirty="0" smtClean="0"/>
              <a:t> </a:t>
            </a:r>
            <a:r>
              <a:rPr lang="en-ID" dirty="0" err="1" smtClean="0"/>
              <a:t>dengan</a:t>
            </a:r>
            <a:r>
              <a:rPr lang="en-ID" dirty="0" smtClean="0"/>
              <a:t> yang </a:t>
            </a:r>
            <a:r>
              <a:rPr lang="en-ID" dirty="0" err="1" smtClean="0"/>
              <a:t>terakhir</a:t>
            </a:r>
            <a:r>
              <a:rPr lang="en-ID" dirty="0" smtClean="0"/>
              <a:t>, </a:t>
            </a:r>
            <a:r>
              <a:rPr lang="en-ID" dirty="0" err="1" smtClean="0"/>
              <a:t>jelaskan</a:t>
            </a:r>
            <a:r>
              <a:rPr lang="en-ID" dirty="0" smtClean="0"/>
              <a:t> </a:t>
            </a:r>
            <a:r>
              <a:rPr lang="en-ID" dirty="0" err="1" smtClean="0"/>
              <a:t>perbedaan</a:t>
            </a:r>
            <a:r>
              <a:rPr lang="en-ID" dirty="0" smtClean="0"/>
              <a:t> </a:t>
            </a:r>
            <a:r>
              <a:rPr lang="en-ID" dirty="0" err="1" smtClean="0"/>
              <a:t>masing</a:t>
            </a:r>
            <a:r>
              <a:rPr lang="en-ID" dirty="0" smtClean="0"/>
              <a:t> – </a:t>
            </a:r>
            <a:r>
              <a:rPr lang="en-ID" dirty="0" err="1" smtClean="0"/>
              <a:t>masing</a:t>
            </a:r>
            <a:r>
              <a:rPr lang="en-ID" dirty="0" smtClean="0"/>
              <a:t> </a:t>
            </a:r>
            <a:r>
              <a:rPr lang="en-ID" dirty="0" err="1" smtClean="0"/>
              <a:t>versi</a:t>
            </a:r>
            <a:endParaRPr lang="en-ID" dirty="0" smtClean="0"/>
          </a:p>
          <a:p>
            <a:pPr marL="342900" indent="-342900">
              <a:buAutoNum type="arabicPeriod"/>
            </a:pPr>
            <a:r>
              <a:rPr lang="en-ID" dirty="0" err="1" smtClean="0"/>
              <a:t>Ringkas</a:t>
            </a:r>
            <a:r>
              <a:rPr lang="en-ID" dirty="0" smtClean="0"/>
              <a:t>/</a:t>
            </a:r>
            <a:r>
              <a:rPr lang="en-ID" dirty="0" err="1" smtClean="0"/>
              <a:t>buat</a:t>
            </a:r>
            <a:r>
              <a:rPr lang="en-ID" dirty="0" smtClean="0"/>
              <a:t> resume </a:t>
            </a:r>
            <a:r>
              <a:rPr lang="en-ID" dirty="0" err="1" smtClean="0"/>
              <a:t>mengenai</a:t>
            </a:r>
            <a:r>
              <a:rPr lang="en-ID" dirty="0" smtClean="0"/>
              <a:t> TOGAF </a:t>
            </a:r>
            <a:r>
              <a:rPr lang="en-ID" dirty="0" err="1" smtClean="0"/>
              <a:t>versi</a:t>
            </a:r>
            <a:r>
              <a:rPr lang="en-ID" dirty="0" smtClean="0"/>
              <a:t> 9.2.</a:t>
            </a:r>
            <a:endParaRPr lang="en-US" dirty="0"/>
          </a:p>
        </p:txBody>
      </p:sp>
    </p:spTree>
    <p:extLst>
      <p:ext uri="{BB962C8B-B14F-4D97-AF65-F5344CB8AC3E}">
        <p14:creationId xmlns:p14="http://schemas.microsoft.com/office/powerpoint/2010/main" val="267840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ID" sz="9600" dirty="0" smtClean="0"/>
          </a:p>
          <a:p>
            <a:pPr marL="0" indent="0" algn="ctr">
              <a:buNone/>
            </a:pPr>
            <a:r>
              <a:rPr lang="en-ID" sz="9600" dirty="0" smtClean="0"/>
              <a:t>THANK YOU</a:t>
            </a:r>
            <a:endParaRPr lang="en-US" sz="9600" dirty="0"/>
          </a:p>
        </p:txBody>
      </p:sp>
    </p:spTree>
    <p:extLst>
      <p:ext uri="{BB962C8B-B14F-4D97-AF65-F5344CB8AC3E}">
        <p14:creationId xmlns:p14="http://schemas.microsoft.com/office/powerpoint/2010/main" val="395664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838200"/>
            <a:ext cx="8229600" cy="5791200"/>
          </a:xfrm>
        </p:spPr>
        <p:txBody>
          <a:bodyPr>
            <a:normAutofit/>
          </a:bodyPr>
          <a:lstStyle/>
          <a:p>
            <a:r>
              <a:rPr lang="en-US" b="1" i="1" smtClean="0"/>
              <a:t>Design</a:t>
            </a:r>
            <a:r>
              <a:rPr lang="en-US" smtClean="0"/>
              <a:t>: saat merancang arsitektur, Arsitek harus menggunakan sebuah vocabulary yang umum dan jelas untuk menghindari kesalahpahaman serta membuat rancangan yang jelas.</a:t>
            </a:r>
          </a:p>
          <a:p>
            <a:endParaRPr lang="en-US" smtClean="0"/>
          </a:p>
          <a:p>
            <a:r>
              <a:rPr lang="en-US" b="1" i="1" smtClean="0"/>
              <a:t>Communication</a:t>
            </a:r>
            <a:r>
              <a:rPr lang="en-US" smtClean="0"/>
              <a:t>: arsitektur akan disebar ke berbagai </a:t>
            </a:r>
            <a:r>
              <a:rPr lang="en-US" i="1" smtClean="0"/>
              <a:t>stakeholder </a:t>
            </a:r>
            <a:r>
              <a:rPr lang="en-US" smtClean="0"/>
              <a:t>di dalam maupun luar organisasi, misal pimpinan, perancang sistem, atau rekan alihdaya.</a:t>
            </a:r>
          </a:p>
          <a:p>
            <a:endParaRPr lang="en-US" smtClean="0"/>
          </a:p>
          <a:p>
            <a:r>
              <a:rPr lang="en-US" b="1" i="1" smtClean="0"/>
              <a:t>Realisation</a:t>
            </a:r>
            <a:r>
              <a:rPr lang="en-US" smtClean="0"/>
              <a:t>: untuk mendorong realisasi arsitektur dan mendapat feedback dari realisasi terhadap arsitektur aslinya, maka harus ada kaitan dengan aktivitas perancangan secara lebih detil, misal rancangan proses bisnis, pemodelan informasi, atau pengembangan software.</a:t>
            </a:r>
          </a:p>
          <a:p>
            <a:endParaRPr lang="en-US" smtClean="0"/>
          </a:p>
          <a:p>
            <a:r>
              <a:rPr lang="en-US" b="1" i="1" smtClean="0"/>
              <a:t>Change</a:t>
            </a:r>
            <a:r>
              <a:rPr lang="en-US" smtClean="0"/>
              <a:t>: arsitektur selalu meliputi sebagian besar dari organisasi dan mungkin berhubungan dengan beberapa arsitektur lain. Sehingga perubahan pada arsitektur mungkin memiliki dampak yang besar.</a:t>
            </a:r>
            <a:endParaRPr lang="en-US"/>
          </a:p>
        </p:txBody>
      </p:sp>
    </p:spTree>
    <p:extLst>
      <p:ext uri="{BB962C8B-B14F-4D97-AF65-F5344CB8AC3E}">
        <p14:creationId xmlns:p14="http://schemas.microsoft.com/office/powerpoint/2010/main" val="139098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t>Konsentrasi</a:t>
            </a:r>
            <a:r>
              <a:rPr lang="en-US" dirty="0" smtClean="0"/>
              <a:t> </a:t>
            </a:r>
            <a:r>
              <a:rPr lang="en-US" dirty="0" err="1" smtClean="0"/>
              <a:t>pada</a:t>
            </a:r>
            <a:r>
              <a:rPr lang="en-US" dirty="0" smtClean="0"/>
              <a:t> </a:t>
            </a:r>
            <a:r>
              <a:rPr lang="en-US" dirty="0" err="1" smtClean="0"/>
              <a:t>hal</a:t>
            </a:r>
            <a:r>
              <a:rPr lang="en-US" dirty="0" smtClean="0"/>
              <a:t> - </a:t>
            </a:r>
            <a:r>
              <a:rPr lang="en-US" dirty="0" err="1" smtClean="0"/>
              <a:t>hal</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arsitektur</a:t>
            </a:r>
            <a:r>
              <a:rPr lang="en-US" dirty="0" smtClean="0"/>
              <a:t> enterprise, </a:t>
            </a:r>
            <a:r>
              <a:rPr lang="en-US" dirty="0" err="1" smtClean="0"/>
              <a:t>dan</a:t>
            </a:r>
            <a:r>
              <a:rPr lang="en-US" dirty="0" smtClean="0"/>
              <a:t> </a:t>
            </a:r>
            <a:r>
              <a:rPr lang="en-US" dirty="0" err="1" smtClean="0"/>
              <a:t>batasi</a:t>
            </a:r>
            <a:r>
              <a:rPr lang="en-US" dirty="0" smtClean="0"/>
              <a:t> </a:t>
            </a:r>
            <a:r>
              <a:rPr lang="en-US" dirty="0" err="1" smtClean="0"/>
              <a:t>pada</a:t>
            </a:r>
            <a:r>
              <a:rPr lang="en-US" dirty="0" smtClean="0"/>
              <a:t> </a:t>
            </a:r>
            <a:r>
              <a:rPr lang="en-US" dirty="0" err="1" smtClean="0"/>
              <a:t>hanya</a:t>
            </a:r>
            <a:r>
              <a:rPr lang="en-US" dirty="0" smtClean="0"/>
              <a:t> </a:t>
            </a:r>
            <a:r>
              <a:rPr lang="en-US" dirty="0" err="1" smtClean="0"/>
              <a:t>elemen</a:t>
            </a:r>
            <a:r>
              <a:rPr lang="en-US" dirty="0" smtClean="0"/>
              <a:t> - </a:t>
            </a:r>
            <a:r>
              <a:rPr lang="en-US" dirty="0" err="1" smtClean="0"/>
              <a:t>elemen</a:t>
            </a:r>
            <a:r>
              <a:rPr lang="en-US" dirty="0" smtClean="0"/>
              <a:t> </a:t>
            </a:r>
            <a:r>
              <a:rPr lang="en-US" dirty="0" smtClean="0"/>
              <a:t>inti </a:t>
            </a:r>
            <a:r>
              <a:rPr lang="en-US" dirty="0" err="1" smtClean="0"/>
              <a:t>dari</a:t>
            </a:r>
            <a:r>
              <a:rPr lang="en-US" dirty="0" smtClean="0"/>
              <a:t> domain, </a:t>
            </a:r>
            <a:r>
              <a:rPr lang="en-US" dirty="0" err="1" smtClean="0"/>
              <a:t>serta</a:t>
            </a:r>
            <a:r>
              <a:rPr lang="en-US" dirty="0" smtClean="0"/>
              <a:t> </a:t>
            </a:r>
            <a:r>
              <a:rPr lang="en-US" dirty="0" err="1" smtClean="0"/>
              <a:t>fokus</a:t>
            </a:r>
            <a:r>
              <a:rPr lang="en-US" dirty="0" smtClean="0"/>
              <a:t> </a:t>
            </a:r>
            <a:r>
              <a:rPr lang="en-US" dirty="0" err="1" smtClean="0"/>
              <a:t>khususnya</a:t>
            </a:r>
            <a:r>
              <a:rPr lang="en-US" dirty="0" smtClean="0"/>
              <a:t> </a:t>
            </a:r>
            <a:r>
              <a:rPr lang="en-US" dirty="0" err="1" smtClean="0"/>
              <a:t>pada</a:t>
            </a:r>
            <a:r>
              <a:rPr lang="en-US" dirty="0" smtClean="0"/>
              <a:t> </a:t>
            </a:r>
            <a:r>
              <a:rPr lang="en-US" dirty="0" err="1" smtClean="0"/>
              <a:t>hubungan</a:t>
            </a:r>
            <a:r>
              <a:rPr lang="en-US" dirty="0" smtClean="0"/>
              <a:t> </a:t>
            </a:r>
            <a:r>
              <a:rPr lang="en-US" dirty="0" err="1" smtClean="0"/>
              <a:t>dan</a:t>
            </a:r>
            <a:r>
              <a:rPr lang="en-US" dirty="0" smtClean="0"/>
              <a:t> </a:t>
            </a:r>
            <a:r>
              <a:rPr lang="en-US" dirty="0" err="1" smtClean="0"/>
              <a:t>interaksi</a:t>
            </a:r>
            <a:r>
              <a:rPr lang="en-US" dirty="0" smtClean="0"/>
              <a:t> </a:t>
            </a:r>
            <a:r>
              <a:rPr lang="en-US" dirty="0" err="1" smtClean="0"/>
              <a:t>diantara</a:t>
            </a:r>
            <a:r>
              <a:rPr lang="en-US" dirty="0" smtClean="0"/>
              <a:t> </a:t>
            </a:r>
            <a:r>
              <a:rPr lang="en-US" dirty="0" err="1" smtClean="0"/>
              <a:t>mereka</a:t>
            </a:r>
            <a:r>
              <a:rPr lang="en-US" dirty="0" smtClean="0"/>
              <a:t>.</a:t>
            </a:r>
          </a:p>
          <a:p>
            <a:pPr lvl="1"/>
            <a:r>
              <a:rPr lang="en-US" b="1" dirty="0" smtClean="0"/>
              <a:t>Domain</a:t>
            </a:r>
            <a:r>
              <a:rPr lang="en-US" dirty="0" smtClean="0"/>
              <a:t> </a:t>
            </a:r>
            <a:r>
              <a:rPr lang="en-US" dirty="0" err="1" smtClean="0"/>
              <a:t>adalah</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sebuah</a:t>
            </a:r>
            <a:r>
              <a:rPr lang="en-US" dirty="0" smtClean="0"/>
              <a:t> </a:t>
            </a:r>
            <a:r>
              <a:rPr lang="en-US" dirty="0" err="1" smtClean="0"/>
              <a:t>konsepsi</a:t>
            </a:r>
            <a:r>
              <a:rPr lang="en-US" dirty="0" smtClean="0"/>
              <a:t> (</a:t>
            </a:r>
            <a:r>
              <a:rPr lang="en-US" dirty="0" err="1" smtClean="0"/>
              <a:t>kumpulan</a:t>
            </a:r>
            <a:r>
              <a:rPr lang="en-US" dirty="0" smtClean="0"/>
              <a:t> </a:t>
            </a:r>
            <a:r>
              <a:rPr lang="en-US" dirty="0" err="1" smtClean="0"/>
              <a:t>dari</a:t>
            </a:r>
            <a:r>
              <a:rPr lang="en-US" dirty="0" smtClean="0"/>
              <a:t> elemen2) </a:t>
            </a:r>
            <a:r>
              <a:rPr lang="en-US" dirty="0" err="1" smtClean="0"/>
              <a:t>dari</a:t>
            </a:r>
            <a:r>
              <a:rPr lang="en-US" dirty="0" smtClean="0"/>
              <a:t> </a:t>
            </a:r>
            <a:r>
              <a:rPr lang="en-US" dirty="0" err="1" smtClean="0"/>
              <a:t>dunia</a:t>
            </a:r>
            <a:r>
              <a:rPr lang="en-US" dirty="0" smtClean="0"/>
              <a:t> yang </a:t>
            </a:r>
            <a:r>
              <a:rPr lang="en-US" dirty="0" err="1" smtClean="0"/>
              <a:t>dianggap</a:t>
            </a:r>
            <a:r>
              <a:rPr lang="en-US" dirty="0" smtClean="0"/>
              <a:t> </a:t>
            </a:r>
            <a:r>
              <a:rPr lang="en-US" dirty="0" err="1" smtClean="0"/>
              <a:t>sebagai</a:t>
            </a:r>
            <a:r>
              <a:rPr lang="en-US" dirty="0" smtClean="0"/>
              <a:t> </a:t>
            </a:r>
            <a:r>
              <a:rPr lang="en-US" dirty="0" err="1" smtClean="0"/>
              <a:t>beberapa</a:t>
            </a:r>
            <a:r>
              <a:rPr lang="en-US" dirty="0" smtClean="0"/>
              <a:t> ‘</a:t>
            </a:r>
            <a:r>
              <a:rPr lang="en-US" dirty="0" err="1" smtClean="0"/>
              <a:t>bagian</a:t>
            </a:r>
            <a:r>
              <a:rPr lang="en-US" dirty="0" smtClean="0"/>
              <a:t>’ </a:t>
            </a:r>
            <a:r>
              <a:rPr lang="en-US" dirty="0" err="1" smtClean="0"/>
              <a:t>atau</a:t>
            </a:r>
            <a:r>
              <a:rPr lang="en-US" dirty="0" smtClean="0"/>
              <a:t> ‘</a:t>
            </a:r>
            <a:r>
              <a:rPr lang="en-US" dirty="0" err="1" smtClean="0"/>
              <a:t>aspek</a:t>
            </a:r>
            <a:r>
              <a:rPr lang="en-US" dirty="0" smtClean="0"/>
              <a:t>’ </a:t>
            </a:r>
            <a:r>
              <a:rPr lang="en-US" dirty="0" err="1" smtClean="0"/>
              <a:t>dari</a:t>
            </a:r>
            <a:r>
              <a:rPr lang="en-US" dirty="0" smtClean="0"/>
              <a:t> </a:t>
            </a:r>
            <a:r>
              <a:rPr lang="en-US" dirty="0" err="1" smtClean="0"/>
              <a:t>dunia</a:t>
            </a:r>
            <a:r>
              <a:rPr lang="en-US" dirty="0" smtClean="0"/>
              <a:t>.</a:t>
            </a:r>
          </a:p>
          <a:p>
            <a:endParaRPr lang="en-US" dirty="0" smtClean="0"/>
          </a:p>
          <a:p>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digunakan</a:t>
            </a:r>
            <a:r>
              <a:rPr lang="en-US" dirty="0" smtClean="0"/>
              <a:t> model.</a:t>
            </a:r>
          </a:p>
          <a:p>
            <a:pPr lvl="1"/>
            <a:r>
              <a:rPr lang="en-US" dirty="0" err="1" smtClean="0"/>
              <a:t>Sebuah</a:t>
            </a:r>
            <a:r>
              <a:rPr lang="en-US" dirty="0" smtClean="0"/>
              <a:t> </a:t>
            </a:r>
            <a:r>
              <a:rPr lang="en-US" b="1" dirty="0" smtClean="0"/>
              <a:t>model</a:t>
            </a:r>
            <a:r>
              <a:rPr lang="en-US" dirty="0" smtClean="0"/>
              <a:t> </a:t>
            </a:r>
            <a:r>
              <a:rPr lang="en-US" dirty="0" err="1" smtClean="0"/>
              <a:t>adalah</a:t>
            </a:r>
            <a:r>
              <a:rPr lang="en-US" dirty="0" smtClean="0"/>
              <a:t> </a:t>
            </a:r>
            <a:r>
              <a:rPr lang="en-US" dirty="0" err="1" smtClean="0"/>
              <a:t>abstraksi</a:t>
            </a:r>
            <a:r>
              <a:rPr lang="en-US" dirty="0" smtClean="0"/>
              <a:t> </a:t>
            </a:r>
            <a:r>
              <a:rPr lang="en-US" dirty="0" err="1" smtClean="0"/>
              <a:t>dan</a:t>
            </a:r>
            <a:r>
              <a:rPr lang="en-US" dirty="0" smtClean="0"/>
              <a:t> </a:t>
            </a:r>
            <a:r>
              <a:rPr lang="en-US" dirty="0" err="1" smtClean="0"/>
              <a:t>konsepsi</a:t>
            </a:r>
            <a:r>
              <a:rPr lang="en-US" dirty="0" smtClean="0"/>
              <a:t> </a:t>
            </a:r>
            <a:r>
              <a:rPr lang="en-US" dirty="0" err="1" smtClean="0"/>
              <a:t>jelas</a:t>
            </a:r>
            <a:r>
              <a:rPr lang="en-US" dirty="0" smtClean="0"/>
              <a:t> </a:t>
            </a:r>
            <a:r>
              <a:rPr lang="en-US" dirty="0" err="1" smtClean="0"/>
              <a:t>dari</a:t>
            </a:r>
            <a:r>
              <a:rPr lang="en-US" dirty="0" smtClean="0"/>
              <a:t> </a:t>
            </a:r>
            <a:r>
              <a:rPr lang="en-US" dirty="0" err="1" smtClean="0"/>
              <a:t>sesuatu</a:t>
            </a:r>
            <a:r>
              <a:rPr lang="en-US" dirty="0" smtClean="0"/>
              <a:t> (di </a:t>
            </a:r>
            <a:r>
              <a:rPr lang="en-US" dirty="0" err="1" smtClean="0"/>
              <a:t>dunia</a:t>
            </a:r>
            <a:r>
              <a:rPr lang="en-US" dirty="0" smtClean="0"/>
              <a:t> </a:t>
            </a:r>
            <a:r>
              <a:rPr lang="en-US" dirty="0" err="1" smtClean="0"/>
              <a:t>nyata</a:t>
            </a:r>
            <a:r>
              <a:rPr lang="en-US" dirty="0" smtClean="0"/>
              <a:t>) yang </a:t>
            </a:r>
            <a:r>
              <a:rPr lang="en-US" dirty="0" err="1" smtClean="0"/>
              <a:t>fokus</a:t>
            </a:r>
            <a:r>
              <a:rPr lang="en-US" dirty="0" smtClean="0"/>
              <a:t> </a:t>
            </a:r>
            <a:r>
              <a:rPr lang="en-US" dirty="0" err="1" smtClean="0"/>
              <a:t>pada</a:t>
            </a:r>
            <a:r>
              <a:rPr lang="en-US" dirty="0" smtClean="0"/>
              <a:t> </a:t>
            </a:r>
            <a:r>
              <a:rPr lang="en-US" dirty="0" err="1" smtClean="0"/>
              <a:t>aspek</a:t>
            </a:r>
            <a:r>
              <a:rPr lang="en-US" dirty="0" smtClean="0"/>
              <a:t> </a:t>
            </a:r>
            <a:r>
              <a:rPr lang="en-US" dirty="0" err="1" smtClean="0"/>
              <a:t>atau</a:t>
            </a:r>
            <a:r>
              <a:rPr lang="en-US" dirty="0" smtClean="0"/>
              <a:t> </a:t>
            </a:r>
            <a:r>
              <a:rPr lang="en-US" dirty="0" err="1" smtClean="0"/>
              <a:t>elemen</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abstraksi</a:t>
            </a:r>
            <a:r>
              <a:rPr lang="en-US" dirty="0" smtClean="0"/>
              <a:t> </a:t>
            </a:r>
            <a:r>
              <a:rPr lang="en-US" dirty="0" err="1" smtClean="0"/>
              <a:t>dari</a:t>
            </a:r>
            <a:r>
              <a:rPr lang="en-US" dirty="0" smtClean="0"/>
              <a:t> </a:t>
            </a:r>
            <a:r>
              <a:rPr lang="en-US" dirty="0" err="1" smtClean="0"/>
              <a:t>elemen</a:t>
            </a:r>
            <a:r>
              <a:rPr lang="en-US" dirty="0" smtClean="0"/>
              <a:t> </a:t>
            </a:r>
            <a:r>
              <a:rPr lang="en-US" dirty="0" err="1" smtClean="0"/>
              <a:t>lainnya</a:t>
            </a:r>
            <a:r>
              <a:rPr lang="en-US" dirty="0" smtClean="0"/>
              <a:t>, </a:t>
            </a:r>
            <a:r>
              <a:rPr lang="en-US" dirty="0" err="1" smtClean="0"/>
              <a:t>tergantung</a:t>
            </a:r>
            <a:r>
              <a:rPr lang="en-US" dirty="0" smtClean="0"/>
              <a:t> </a:t>
            </a:r>
            <a:r>
              <a:rPr lang="en-US" dirty="0" err="1" smtClean="0"/>
              <a:t>dari</a:t>
            </a:r>
            <a:r>
              <a:rPr lang="en-US" dirty="0" smtClean="0"/>
              <a:t> </a:t>
            </a:r>
            <a:r>
              <a:rPr lang="en-US" dirty="0" err="1" smtClean="0"/>
              <a:t>maksud</a:t>
            </a:r>
            <a:r>
              <a:rPr lang="en-US" dirty="0" smtClean="0"/>
              <a:t> model </a:t>
            </a:r>
            <a:r>
              <a:rPr lang="en-US" dirty="0" err="1" smtClean="0"/>
              <a:t>tersebut</a:t>
            </a:r>
            <a:r>
              <a:rPr lang="en-US" dirty="0" smtClean="0"/>
              <a:t> </a:t>
            </a:r>
            <a:r>
              <a:rPr lang="en-US" dirty="0" err="1" smtClean="0"/>
              <a:t>dibuat</a:t>
            </a:r>
            <a:r>
              <a:rPr lang="en-US" dirty="0" smtClean="0"/>
              <a:t>.</a:t>
            </a:r>
          </a:p>
          <a:p>
            <a:r>
              <a:rPr lang="en-US" b="1" dirty="0" err="1" smtClean="0"/>
              <a:t>Pemodelan</a:t>
            </a:r>
            <a:r>
              <a:rPr lang="en-US" dirty="0" smtClean="0"/>
              <a:t> </a:t>
            </a:r>
            <a:r>
              <a:rPr lang="en-US" dirty="0" err="1" smtClean="0"/>
              <a:t>adalah</a:t>
            </a:r>
            <a:r>
              <a:rPr lang="en-US" dirty="0" smtClean="0"/>
              <a:t> </a:t>
            </a:r>
            <a:r>
              <a:rPr lang="en-US" dirty="0" err="1" smtClean="0"/>
              <a:t>tindakan</a:t>
            </a:r>
            <a:r>
              <a:rPr lang="en-US" dirty="0" smtClean="0"/>
              <a:t> yang </a:t>
            </a:r>
            <a:r>
              <a:rPr lang="en-US" dirty="0" err="1" smtClean="0"/>
              <a:t>bermaksud</a:t>
            </a:r>
            <a:r>
              <a:rPr lang="en-US" dirty="0" smtClean="0"/>
              <a:t> </a:t>
            </a:r>
            <a:r>
              <a:rPr lang="en-US" dirty="0" err="1" smtClean="0"/>
              <a:t>mengabstraksi</a:t>
            </a:r>
            <a:r>
              <a:rPr lang="en-US" dirty="0" smtClean="0"/>
              <a:t> </a:t>
            </a:r>
            <a:r>
              <a:rPr lang="en-US" dirty="0" err="1" smtClean="0"/>
              <a:t>sebuah</a:t>
            </a:r>
            <a:r>
              <a:rPr lang="en-US" dirty="0" smtClean="0"/>
              <a:t> model </a:t>
            </a:r>
            <a:r>
              <a:rPr lang="en-US" dirty="0" err="1" smtClean="0"/>
              <a:t>dari</a:t>
            </a:r>
            <a:r>
              <a:rPr lang="en-US" dirty="0" smtClean="0"/>
              <a:t> (</a:t>
            </a:r>
            <a:r>
              <a:rPr lang="en-US" dirty="0" err="1" smtClean="0"/>
              <a:t>apa</a:t>
            </a:r>
            <a:r>
              <a:rPr lang="en-US" dirty="0" smtClean="0"/>
              <a:t> yang </a:t>
            </a:r>
            <a:r>
              <a:rPr lang="en-US" dirty="0" err="1" smtClean="0"/>
              <a:t>dianggap</a:t>
            </a:r>
            <a:r>
              <a:rPr lang="en-US" dirty="0" smtClean="0"/>
              <a:t> </a:t>
            </a:r>
            <a:r>
              <a:rPr lang="en-US" dirty="0" err="1" smtClean="0"/>
              <a:t>sebagai</a:t>
            </a:r>
            <a:r>
              <a:rPr lang="en-US" dirty="0" smtClean="0"/>
              <a:t>) </a:t>
            </a:r>
            <a:r>
              <a:rPr lang="en-US" dirty="0" err="1" smtClean="0"/>
              <a:t>sebuah</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dunia</a:t>
            </a:r>
            <a:r>
              <a:rPr lang="en-US" dirty="0" smtClean="0"/>
              <a:t>.</a:t>
            </a:r>
            <a:endParaRPr lang="en-US" dirty="0"/>
          </a:p>
        </p:txBody>
      </p:sp>
      <p:sp>
        <p:nvSpPr>
          <p:cNvPr id="3" name="Title 2"/>
          <p:cNvSpPr>
            <a:spLocks noGrp="1"/>
          </p:cNvSpPr>
          <p:nvPr>
            <p:ph type="title"/>
          </p:nvPr>
        </p:nvSpPr>
        <p:spPr/>
        <p:txBody>
          <a:bodyPr>
            <a:normAutofit/>
          </a:bodyPr>
          <a:lstStyle/>
          <a:p>
            <a:r>
              <a:rPr lang="en-US" smtClean="0"/>
              <a:t>Mendeskripsikan arsitektur enterprise</a:t>
            </a:r>
            <a:endParaRPr lang="en-US"/>
          </a:p>
        </p:txBody>
      </p:sp>
    </p:spTree>
    <p:extLst>
      <p:ext uri="{BB962C8B-B14F-4D97-AF65-F5344CB8AC3E}">
        <p14:creationId xmlns:p14="http://schemas.microsoft.com/office/powerpoint/2010/main" val="110164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mtClean="0"/>
              <a:t>Sebuah </a:t>
            </a:r>
            <a:r>
              <a:rPr lang="en-US" i="1" smtClean="0"/>
              <a:t>view </a:t>
            </a:r>
            <a:r>
              <a:rPr lang="en-US" smtClean="0"/>
              <a:t>dijelaskan melalui </a:t>
            </a:r>
            <a:r>
              <a:rPr lang="en-US" i="1" smtClean="0"/>
              <a:t>viewpoint</a:t>
            </a:r>
            <a:r>
              <a:rPr lang="en-US" smtClean="0"/>
              <a:t>, yang menentukan bagaimana membuat </a:t>
            </a:r>
            <a:r>
              <a:rPr lang="en-US" i="1" smtClean="0"/>
              <a:t>view </a:t>
            </a:r>
            <a:r>
              <a:rPr lang="en-US" smtClean="0"/>
              <a:t>yang dapat mengikuti kemauan </a:t>
            </a:r>
            <a:r>
              <a:rPr lang="en-US" i="1" smtClean="0"/>
              <a:t>stakeholder</a:t>
            </a:r>
            <a:r>
              <a:rPr lang="en-US" smtClean="0"/>
              <a:t>, untuk arsitektur yang sedang dikembangkan.</a:t>
            </a:r>
          </a:p>
          <a:p>
            <a:pPr lvl="1"/>
            <a:r>
              <a:rPr lang="en-US" b="1" i="1" smtClean="0"/>
              <a:t>View </a:t>
            </a:r>
            <a:r>
              <a:rPr lang="en-US" smtClean="0"/>
              <a:t>adalah sebuah representasi dari sebuah sistem dari sudut pandang dan pertimbangan yang saling berhubungan.</a:t>
            </a:r>
          </a:p>
          <a:p>
            <a:r>
              <a:rPr lang="en-US" smtClean="0"/>
              <a:t>Apa yang sebaiknya terlihat dan tidak pada </a:t>
            </a:r>
            <a:r>
              <a:rPr lang="en-US" i="1" smtClean="0"/>
              <a:t>viewpoint </a:t>
            </a:r>
            <a:r>
              <a:rPr lang="en-US" smtClean="0"/>
              <a:t>tertentu tergantung sepenuhnya pada pertimbangan </a:t>
            </a:r>
            <a:r>
              <a:rPr lang="en-US" i="1" smtClean="0"/>
              <a:t>stakeholder</a:t>
            </a:r>
            <a:r>
              <a:rPr lang="en-US" smtClean="0"/>
              <a:t>.</a:t>
            </a:r>
          </a:p>
          <a:p>
            <a:pPr lvl="1"/>
            <a:r>
              <a:rPr lang="en-US" b="1" i="1" smtClean="0"/>
              <a:t>Viewpoint </a:t>
            </a:r>
            <a:r>
              <a:rPr lang="en-US" smtClean="0"/>
              <a:t>adalah sebuah spesifikasi dari kesepakatan untuk membangun dan menggunakan sebuah </a:t>
            </a:r>
            <a:r>
              <a:rPr lang="en-US" i="1" smtClean="0"/>
              <a:t>view</a:t>
            </a:r>
            <a:r>
              <a:rPr lang="en-US" smtClean="0"/>
              <a:t>; sebuah pola atau template yang digunakan untuk mengembangkan </a:t>
            </a:r>
            <a:r>
              <a:rPr lang="en-US" i="1" smtClean="0"/>
              <a:t>view</a:t>
            </a:r>
            <a:r>
              <a:rPr lang="en-US" smtClean="0"/>
              <a:t> individual dengan menetapkan maksud dan audience untuk sebuah </a:t>
            </a:r>
            <a:r>
              <a:rPr lang="en-US" i="1" smtClean="0"/>
              <a:t>view</a:t>
            </a:r>
            <a:r>
              <a:rPr lang="en-US" smtClean="0"/>
              <a:t> serta teknik untuk pembuatan dan analisisnya.</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2555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Dalam situasi yang ideal, akan terdapat sebuah model tunggal untuk arsitektur enterprise, untuk memastikan koherensi dan konsistensi antara seluruh bagian yang berbeda-beda.</a:t>
            </a:r>
          </a:p>
          <a:p>
            <a:r>
              <a:rPr lang="en-US" smtClean="0"/>
              <a:t>Dengan model tunggal akan lebih memungkinkan untuk membuat teknik yang baik untuk visualisasi dan analisis arsitektur enterprise, bahkan bila model ini belum lengkap dan belum konsisten sepenuhnya.</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5839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51</TotalTime>
  <Words>3036</Words>
  <Application>Microsoft Office PowerPoint</Application>
  <PresentationFormat>Widescreen</PresentationFormat>
  <Paragraphs>234</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Century Gothic</vt:lpstr>
      <vt:lpstr>Wingdings</vt:lpstr>
      <vt:lpstr>Wingdings 3</vt:lpstr>
      <vt:lpstr>Ion Boardroom</vt:lpstr>
      <vt:lpstr>Konsep Pemodelan Enterprise</vt:lpstr>
      <vt:lpstr>Capaian pembelajaran</vt:lpstr>
      <vt:lpstr>Topik bahasan</vt:lpstr>
      <vt:lpstr>Dasar pemodelan enterprise</vt:lpstr>
      <vt:lpstr>Pengantar</vt:lpstr>
      <vt:lpstr>PowerPoint Presentation</vt:lpstr>
      <vt:lpstr>Mendeskripsikan arsitektur enterprise</vt:lpstr>
      <vt:lpstr>PowerPoint Presentation</vt:lpstr>
      <vt:lpstr>PowerPoint Presentation</vt:lpstr>
      <vt:lpstr>Model Simbolik dan Semantik</vt:lpstr>
      <vt:lpstr>Komunikasi arsitektur enterprise</vt:lpstr>
      <vt:lpstr>Teknik komunikasi</vt:lpstr>
      <vt:lpstr>Konsep layer  dalam pemodelan enterprise</vt:lpstr>
      <vt:lpstr>PowerPoint Presentation</vt:lpstr>
      <vt:lpstr>PowerPoint Presentation</vt:lpstr>
      <vt:lpstr>Konsep Layer Bisnis</vt:lpstr>
      <vt:lpstr>PowerPoint Presentation</vt:lpstr>
      <vt:lpstr>PowerPoint Presentation</vt:lpstr>
      <vt:lpstr>PowerPoint Presentation</vt:lpstr>
      <vt:lpstr>PowerPoint Presentation</vt:lpstr>
      <vt:lpstr>PowerPoint Presentation</vt:lpstr>
      <vt:lpstr>Konsep Layer Aplikasi</vt:lpstr>
      <vt:lpstr>PowerPoint Presentation</vt:lpstr>
      <vt:lpstr>PowerPoint Presentation</vt:lpstr>
      <vt:lpstr>PowerPoint Presentation</vt:lpstr>
      <vt:lpstr>PowerPoint Presentation</vt:lpstr>
      <vt:lpstr>PowerPoint Presentation</vt:lpstr>
      <vt:lpstr>Konsep Layer Teknologi</vt:lpstr>
      <vt:lpstr>PowerPoint Presentation</vt:lpstr>
      <vt:lpstr>PowerPoint Presentation</vt:lpstr>
      <vt:lpstr>Konsep layer  dalam pemodelan enterprise</vt:lpstr>
      <vt:lpstr>PowerPoint Presentation</vt:lpstr>
      <vt:lpstr>PowerPoint Presentation</vt:lpstr>
      <vt:lpstr>Konsep Layer Bisnis</vt:lpstr>
      <vt:lpstr>PowerPoint Presentation</vt:lpstr>
      <vt:lpstr>PowerPoint Presentation</vt:lpstr>
      <vt:lpstr>PowerPoint Presentation</vt:lpstr>
      <vt:lpstr>PowerPoint Presentation</vt:lpstr>
      <vt:lpstr>PowerPoint Presentation</vt:lpstr>
      <vt:lpstr>Konsep Layer Aplikasi</vt:lpstr>
      <vt:lpstr>PowerPoint Presentation</vt:lpstr>
      <vt:lpstr>PowerPoint Presentation</vt:lpstr>
      <vt:lpstr>PowerPoint Presentation</vt:lpstr>
      <vt:lpstr>PowerPoint Presentation</vt:lpstr>
      <vt:lpstr>PowerPoint Presentation</vt:lpstr>
      <vt:lpstr>Konsep Layer Teknologi</vt:lpstr>
      <vt:lpstr>PowerPoint Presentation</vt:lpstr>
      <vt:lpstr>PowerPoint Presentation</vt:lpstr>
      <vt:lpstr>PowerPoint Presentation</vt:lpstr>
      <vt:lpstr>PowerPoint Presentation</vt:lpstr>
      <vt:lpstr>PowerPoint Presentation</vt:lpstr>
      <vt:lpstr>Notasi pemodelan</vt:lpstr>
      <vt:lpstr>PowerPoint Presentation</vt:lpstr>
      <vt:lpstr>PowerPoint Presentation</vt:lpstr>
      <vt:lpstr>PowerPoint Presentation</vt:lpstr>
      <vt:lpstr>Contoh pemodelan enterprise</vt:lpstr>
      <vt:lpstr>PowerPoint Presentation</vt:lpstr>
      <vt:lpstr>Pertanyaan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Pemodelan Enterprise</dc:title>
  <dc:creator>mel pangrib</dc:creator>
  <cp:lastModifiedBy>mel pangrib</cp:lastModifiedBy>
  <cp:revision>5</cp:revision>
  <dcterms:created xsi:type="dcterms:W3CDTF">2019-03-27T02:03:19Z</dcterms:created>
  <dcterms:modified xsi:type="dcterms:W3CDTF">2019-03-27T06:50:01Z</dcterms:modified>
</cp:coreProperties>
</file>