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2A2324-C847-4A78-83C6-F5B4B4F927FF}" type="datetimeFigureOut">
              <a:rPr lang="en-US" smtClean="0"/>
              <a:pPr/>
              <a:t>3/5/2018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A959CE-D1F9-4B58-A4FA-BA88A720D8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Language and meaning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Retno</a:t>
            </a:r>
            <a:r>
              <a:rPr lang="en-US" dirty="0" smtClean="0"/>
              <a:t> </a:t>
            </a:r>
            <a:r>
              <a:rPr lang="en-US" dirty="0" err="1" smtClean="0"/>
              <a:t>Purwani</a:t>
            </a:r>
            <a:r>
              <a:rPr lang="en-US" dirty="0" smtClean="0"/>
              <a:t> Sari, </a:t>
            </a:r>
            <a:r>
              <a:rPr lang="en-US" dirty="0" smtClean="0"/>
              <a:t>S.S., </a:t>
            </a:r>
            <a:r>
              <a:rPr lang="en-US" dirty="0" err="1" smtClean="0"/>
              <a:t>M.Hum</a:t>
            </a:r>
            <a:r>
              <a:rPr lang="en-US" dirty="0" smtClean="0"/>
              <a:t>. </a:t>
            </a:r>
            <a:endParaRPr lang="en-GB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286388"/>
            <a:ext cx="6929454" cy="685800"/>
          </a:xfrm>
          <a:prstGeom prst="rect">
            <a:avLst/>
          </a:prstGeom>
          <a:solidFill>
            <a:schemeClr val="accent1"/>
          </a:solidFill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Prodi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Sastra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Inggris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Komputer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Case in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am cold.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The subject is in a certain condition of a lack of heat.</a:t>
            </a:r>
          </a:p>
          <a:p>
            <a:r>
              <a:rPr lang="en-US" dirty="0" smtClean="0"/>
              <a:t>Show concern for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69504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Sentence</a:t>
            </a:r>
            <a:r>
              <a:rPr lang="en-US" dirty="0" smtClean="0"/>
              <a:t>: construction of words in a particular sequence which is meaningful; linguistic meaning: what is communicated by particular pieces of language. (</a:t>
            </a:r>
            <a:r>
              <a:rPr lang="en-US" dirty="0" err="1" smtClean="0"/>
              <a:t>Hurford</a:t>
            </a:r>
            <a:r>
              <a:rPr lang="en-US" dirty="0" smtClean="0"/>
              <a:t>: 3, 2007 sentence/word meaning) </a:t>
            </a:r>
            <a:endParaRPr lang="en-US" dirty="0" smtClean="0"/>
          </a:p>
          <a:p>
            <a:r>
              <a:rPr lang="en-US" dirty="0" smtClean="0"/>
              <a:t>Utterance</a:t>
            </a:r>
            <a:r>
              <a:rPr lang="en-US" dirty="0"/>
              <a:t>: speech event, utterance meaning: what a certain individual meant by saying such-and-such in a particular place, at a particular time, and to other certain individuals. (</a:t>
            </a:r>
            <a:r>
              <a:rPr lang="en-US" dirty="0" err="1"/>
              <a:t>Hurford</a:t>
            </a:r>
            <a:r>
              <a:rPr lang="en-US" dirty="0"/>
              <a:t>: 3. 2007 speaker meaning)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study of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</a:p>
          <a:p>
            <a:r>
              <a:rPr lang="en-US" dirty="0" smtClean="0"/>
              <a:t>Pragmatics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very center of the linguistic quest to understand the nature of language and human language 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Snow </a:t>
            </a:r>
            <a:r>
              <a:rPr lang="en-US" dirty="0"/>
              <a:t>is white.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Reference: what the word refer to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Truth-conditional: a relationship between an expression and a state of affairs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57087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How can we understand any particular language?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We need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“to understand how its individual design works to fulfill its function as an intricate device for communicating meanings”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these words that refer to the same kind of bodies: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English </a:t>
            </a:r>
            <a:r>
              <a:rPr lang="en-US" i="1" dirty="0" smtClean="0"/>
              <a:t>hair</a:t>
            </a:r>
          </a:p>
          <a:p>
            <a:pPr marL="0" indent="0" algn="ctr">
              <a:buNone/>
            </a:pPr>
            <a:r>
              <a:rPr lang="en-US" dirty="0" smtClean="0"/>
              <a:t>Indonesia </a:t>
            </a:r>
            <a:r>
              <a:rPr lang="en-US" i="1" dirty="0" err="1" smtClean="0"/>
              <a:t>rambut</a:t>
            </a:r>
            <a:r>
              <a:rPr lang="en-US" i="1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err="1" smtClean="0"/>
              <a:t>bulu</a:t>
            </a:r>
            <a:endParaRPr lang="en-US" i="1" dirty="0" smtClean="0"/>
          </a:p>
          <a:p>
            <a:pPr marL="0" indent="0" algn="ctr">
              <a:buNone/>
            </a:pPr>
            <a:r>
              <a:rPr lang="en-US" dirty="0" err="1" smtClean="0"/>
              <a:t>Yankunytjatjara</a:t>
            </a:r>
            <a:r>
              <a:rPr lang="en-US" dirty="0" smtClean="0"/>
              <a:t> (Central Australia) </a:t>
            </a:r>
            <a:r>
              <a:rPr lang="en-US" i="1" dirty="0" err="1" smtClean="0"/>
              <a:t>mangka</a:t>
            </a:r>
            <a:r>
              <a:rPr lang="en-US" i="1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err="1" smtClean="0"/>
              <a:t>yuru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culture specific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“Much of the vocabulary of any language and even parts of the grammar will reflect the culture of its speakers.”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concept of English word, </a:t>
            </a:r>
            <a:r>
              <a:rPr lang="en-US" i="1" dirty="0" smtClean="0"/>
              <a:t>breaking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How’s about Indonesian words, </a:t>
            </a:r>
            <a:r>
              <a:rPr lang="en-US" i="1" dirty="0" err="1" smtClean="0"/>
              <a:t>putus</a:t>
            </a:r>
            <a:r>
              <a:rPr lang="en-US" i="1" dirty="0" smtClean="0"/>
              <a:t>, </a:t>
            </a:r>
            <a:r>
              <a:rPr lang="en-US" i="1" dirty="0" err="1" smtClean="0"/>
              <a:t>patah</a:t>
            </a:r>
            <a:r>
              <a:rPr lang="en-US" i="1" dirty="0" smtClean="0"/>
              <a:t>, </a:t>
            </a:r>
            <a:r>
              <a:rPr lang="en-US" i="1" dirty="0" err="1" smtClean="0"/>
              <a:t>pecah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 are linguistic signs, they do not “have meanings” but rather are capable of conveying meanings to those who can perceive, identify, and interpret </a:t>
            </a:r>
            <a:r>
              <a:rPr lang="en-US" dirty="0" smtClean="0"/>
              <a:t>(</a:t>
            </a:r>
            <a:r>
              <a:rPr lang="en-US" dirty="0" err="1" smtClean="0"/>
              <a:t>Kreidler</a:t>
            </a:r>
            <a:r>
              <a:rPr lang="en-US" dirty="0" smtClean="0"/>
              <a:t>, 2002</a:t>
            </a:r>
            <a:r>
              <a:rPr lang="en-US" dirty="0"/>
              <a:t>: 22)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6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“the ARBITRARINESS of the linguistic sign”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Ferdinand </a:t>
            </a:r>
            <a:r>
              <a:rPr lang="fr-FR" dirty="0"/>
              <a:t>de Saussure, 1916, </a:t>
            </a:r>
            <a:r>
              <a:rPr lang="fr-FR" i="1" dirty="0"/>
              <a:t>Cours de linguistique </a:t>
            </a:r>
            <a:r>
              <a:rPr lang="fr-FR" i="1" dirty="0" err="1" smtClean="0"/>
              <a:t>generale</a:t>
            </a:r>
            <a:r>
              <a:rPr lang="fr-FR" dirty="0" smtClean="0"/>
              <a:t>: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connection</a:t>
            </a:r>
            <a:r>
              <a:rPr lang="fr-F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a word and what it stands for is </a:t>
            </a:r>
            <a:r>
              <a:rPr lang="en-US" dirty="0" smtClean="0"/>
              <a:t>ARBITRARY</a:t>
            </a:r>
          </a:p>
          <a:p>
            <a:pPr marL="0" indent="0">
              <a:buNone/>
            </a:pPr>
            <a:r>
              <a:rPr lang="en-US" dirty="0" smtClean="0"/>
              <a:t>   (1) there </a:t>
            </a:r>
            <a:r>
              <a:rPr lang="en-US" dirty="0"/>
              <a:t>are no physical </a:t>
            </a:r>
            <a:r>
              <a:rPr lang="en-US" dirty="0" smtClean="0"/>
              <a:t>features, the word </a:t>
            </a:r>
            <a:r>
              <a:rPr lang="en-US" i="1" dirty="0" smtClean="0"/>
              <a:t>table</a:t>
            </a:r>
            <a:r>
              <a:rPr lang="en-US" dirty="0" smtClean="0"/>
              <a:t> and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chair; my picture </a:t>
            </a:r>
            <a:r>
              <a:rPr lang="en-US" dirty="0" smtClean="0"/>
              <a:t>(with different meaning)</a:t>
            </a:r>
          </a:p>
          <a:p>
            <a:pPr marL="0" indent="0">
              <a:buNone/>
            </a:pPr>
            <a:r>
              <a:rPr lang="en-US" dirty="0" smtClean="0"/>
              <a:t>   (2) there </a:t>
            </a:r>
            <a:r>
              <a:rPr lang="en-US" dirty="0"/>
              <a:t>is no resemblance between a name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 </a:t>
            </a:r>
            <a:r>
              <a:rPr lang="en-US" dirty="0"/>
              <a:t>thing it is the </a:t>
            </a:r>
            <a:r>
              <a:rPr lang="en-US" dirty="0" smtClean="0"/>
              <a:t>name of, the word </a:t>
            </a:r>
            <a:r>
              <a:rPr lang="en-US" i="1" dirty="0" smtClean="0"/>
              <a:t>chair</a:t>
            </a:r>
            <a:r>
              <a:rPr lang="en-US" dirty="0" smtClean="0"/>
              <a:t> and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object of </a:t>
            </a:r>
            <a:r>
              <a:rPr lang="en-US" i="1" dirty="0" smtClean="0"/>
              <a:t>chair; except buzz, splash, bang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dirty="0" smtClean="0"/>
              <a:t>(ONOMATOPOEIA </a:t>
            </a:r>
            <a:r>
              <a:rPr lang="en-US" dirty="0" smtClean="0">
                <a:sym typeface="Symbol"/>
              </a:rPr>
              <a:t> partly or wholly ICONIC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(3) the </a:t>
            </a:r>
            <a:r>
              <a:rPr lang="en-US" dirty="0"/>
              <a:t>relation between the words and what they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stand </a:t>
            </a:r>
            <a:r>
              <a:rPr lang="en-US" dirty="0"/>
              <a:t>for </a:t>
            </a:r>
            <a:r>
              <a:rPr lang="en-US" dirty="0" smtClean="0"/>
              <a:t>changes,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gay </a:t>
            </a:r>
            <a:r>
              <a:rPr lang="en-US" dirty="0" smtClean="0"/>
              <a:t>(in a language system) and translation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equivalence (different languages)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9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446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Language and meaning</vt:lpstr>
      <vt:lpstr>Meaning</vt:lpstr>
      <vt:lpstr> Snow is white. </vt:lpstr>
      <vt:lpstr>How can we understand any particular language?</vt:lpstr>
      <vt:lpstr>Another concern</vt:lpstr>
      <vt:lpstr>The culture specific concept</vt:lpstr>
      <vt:lpstr>Another example</vt:lpstr>
      <vt:lpstr>Something to remember</vt:lpstr>
      <vt:lpstr>“the ARBITRARINESS of the linguistic sign”</vt:lpstr>
      <vt:lpstr>Another Case in Meaning</vt:lpstr>
      <vt:lpstr>PowerPoint Presentation</vt:lpstr>
      <vt:lpstr>A study of Meaning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in Use</dc:title>
  <dc:creator>Tatan Tawami</dc:creator>
  <cp:lastModifiedBy>toshiba</cp:lastModifiedBy>
  <cp:revision>22</cp:revision>
  <dcterms:created xsi:type="dcterms:W3CDTF">2013-09-23T15:49:26Z</dcterms:created>
  <dcterms:modified xsi:type="dcterms:W3CDTF">2018-03-04T22:15:50Z</dcterms:modified>
</cp:coreProperties>
</file>