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2" r:id="rId5"/>
    <p:sldId id="263" r:id="rId6"/>
    <p:sldId id="266" r:id="rId7"/>
    <p:sldId id="267" r:id="rId8"/>
    <p:sldId id="268" r:id="rId9"/>
    <p:sldId id="271" r:id="rId10"/>
    <p:sldId id="272" r:id="rId11"/>
    <p:sldId id="273" r:id="rId12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22C16"/>
    <a:srgbClr val="0C788E"/>
    <a:srgbClr val="025198"/>
    <a:srgbClr val="000099"/>
    <a:srgbClr val="1C1C1C"/>
    <a:srgbClr val="660066"/>
    <a:srgbClr val="000058"/>
    <a:srgbClr val="0066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575" autoAdjust="0"/>
    <p:restoredTop sz="94652" autoAdjust="0"/>
  </p:normalViewPr>
  <p:slideViewPr>
    <p:cSldViewPr>
      <p:cViewPr varScale="1">
        <p:scale>
          <a:sx n="63" d="100"/>
          <a:sy n="63" d="100"/>
        </p:scale>
        <p:origin x="1224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71563C-D0C1-4C3F-B91B-3EAFADD4C1F7}" type="slidenum">
              <a:rPr lang="es-ES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916677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C83F57-562F-4BB8-B34F-72E30795FA7D}" type="slidenum">
              <a:rPr lang="es-ES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306855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A22FAB-EAF3-498B-B5B3-D97E398F7F81}" type="slidenum">
              <a:rPr lang="es-ES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423967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E451F2-1C7C-4AD3-9629-5E9B998EC1E7}" type="slidenum">
              <a:rPr lang="es-ES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107757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93ED53-380D-4616-A4F0-E57CE2E89687}" type="slidenum">
              <a:rPr lang="es-ES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945132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2C58FB-AB00-4BC9-8020-7B23535741E3}" type="slidenum">
              <a:rPr lang="es-ES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393638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941E4B-B072-41BD-9786-D0E86C5C0023}" type="slidenum">
              <a:rPr lang="es-ES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542250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3EB19D-B516-469E-A242-3A886F75E891}" type="slidenum">
              <a:rPr lang="es-ES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645095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9BFB69-46FD-4E7C-A242-6B0DB0AC500D}" type="slidenum">
              <a:rPr lang="es-ES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734417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A3BECF-11C1-4EB8-96EF-2F233A08F640}" type="slidenum">
              <a:rPr lang="es-ES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200530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EF523A-6213-466C-8B24-765CCB9EE472}" type="slidenum">
              <a:rPr lang="es-ES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628145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5330919-956B-43F0-A046-B9298934D2C0}" type="slidenum">
              <a:rPr lang="es-ES"/>
              <a:pPr/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8" name="Rectangle 110"/>
          <p:cNvSpPr>
            <a:spLocks noGrp="1" noChangeArrowheads="1"/>
          </p:cNvSpPr>
          <p:nvPr>
            <p:ph type="ctrTitle"/>
          </p:nvPr>
        </p:nvSpPr>
        <p:spPr>
          <a:xfrm>
            <a:off x="2195513" y="5013177"/>
            <a:ext cx="6768975" cy="976462"/>
          </a:xfrm>
          <a:noFill/>
          <a:ln/>
        </p:spPr>
        <p:txBody>
          <a:bodyPr/>
          <a:lstStyle/>
          <a:p>
            <a:pPr algn="l"/>
            <a:r>
              <a:rPr lang="en-US" sz="3600" dirty="0" smtClean="0"/>
              <a:t>SEJARAH PERIKLANAN</a:t>
            </a:r>
            <a:endParaRPr lang="es-ES" sz="3600" b="1" dirty="0">
              <a:solidFill>
                <a:schemeClr val="bg1"/>
              </a:solidFill>
            </a:endParaRPr>
          </a:p>
        </p:txBody>
      </p:sp>
      <p:sp>
        <p:nvSpPr>
          <p:cNvPr id="2170" name="Rectangle 122"/>
          <p:cNvSpPr>
            <a:spLocks noChangeArrowheads="1"/>
          </p:cNvSpPr>
          <p:nvPr/>
        </p:nvSpPr>
        <p:spPr bwMode="auto">
          <a:xfrm>
            <a:off x="2195513" y="5949950"/>
            <a:ext cx="5184775" cy="544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id-ID" b="1" dirty="0" smtClean="0">
                <a:solidFill>
                  <a:schemeClr val="bg1"/>
                </a:solidFill>
              </a:rPr>
              <a:t>Melly Maulin P</a:t>
            </a:r>
            <a:endParaRPr lang="es-ES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Dasawarsa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 1970an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juga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ditandai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dengan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tampilanya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selebritis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 Indonesia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sebagai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bintang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iklan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.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Sabun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Lux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produksi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 Unilever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boleh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jadi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merupakan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 </a:t>
            </a:r>
            <a:r>
              <a:rPr lang="en-US" i="1" dirty="0" smtClean="0">
                <a:latin typeface="Comic Sans MS" pitchFamily="66" charset="0"/>
                <a:ea typeface="Dotum" pitchFamily="34" charset="-127"/>
              </a:rPr>
              <a:t>trendsetter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di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bidang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itu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.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Sejak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dasawarsa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 1950an,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Lux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sudah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memakai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 slogan ”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dipakai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oleh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 9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dari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 10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bintang-bintang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 film”.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Lux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diidentifikasikan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dengan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bintang-bintang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 film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rupawan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berkelas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dunia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,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antara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 lain : Sophia Loren.</a:t>
            </a:r>
          </a:p>
          <a:p>
            <a:endParaRPr lang="en-US" dirty="0">
              <a:latin typeface="Comic Sans MS" pitchFamily="66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AWAL ARTIS DALAM PERIKLANAN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8346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9632" y="548680"/>
            <a:ext cx="7704856" cy="5577483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en-US" dirty="0" smtClean="0">
                <a:latin typeface="Comic Sans MS" pitchFamily="66" charset="0"/>
                <a:ea typeface="Dotum" pitchFamily="34" charset="-127"/>
              </a:rPr>
              <a:t>Salah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satu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 yang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legendaris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adalah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 Christine Hakim,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bintang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 film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temuan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Teguh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Karya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.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Produk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detergen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bermerk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 </a:t>
            </a:r>
            <a:r>
              <a:rPr lang="en-US" i="1" dirty="0" err="1" smtClean="0">
                <a:latin typeface="Comic Sans MS" pitchFamily="66" charset="0"/>
                <a:ea typeface="Dotum" pitchFamily="34" charset="-127"/>
              </a:rPr>
              <a:t>rinso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 pun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memilih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Krisbiantoro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sebagai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duta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produk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. Kris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adalah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seorang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penyanyi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merangkap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 </a:t>
            </a:r>
            <a:r>
              <a:rPr lang="en-US" i="1" dirty="0" smtClean="0">
                <a:latin typeface="Comic Sans MS" pitchFamily="66" charset="0"/>
                <a:ea typeface="Dotum" pitchFamily="34" charset="-127"/>
              </a:rPr>
              <a:t>master of ceremony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 yang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kocak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dan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menjadi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 </a:t>
            </a:r>
            <a:r>
              <a:rPr lang="en-US" i="1" dirty="0" smtClean="0">
                <a:latin typeface="Comic Sans MS" pitchFamily="66" charset="0"/>
                <a:ea typeface="Dotum" pitchFamily="34" charset="-127"/>
              </a:rPr>
              <a:t>presenter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berbagai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 program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televisi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populer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pada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saat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itu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.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Popularitas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Krisbiantoro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 pun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serta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merta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menjadi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tuas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 yang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ampuh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untuk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mendongkrak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popularitas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rinso.level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 International Advertising Services (Lintas)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perusahaan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periklanan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 yang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menganai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produk-produk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 Unilever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tidak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hanya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menumpang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popularitas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selebritis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,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melainkan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juga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melahirkan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bintang-bintang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baru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. </a:t>
            </a:r>
          </a:p>
          <a:p>
            <a:pPr algn="just"/>
            <a:r>
              <a:rPr lang="en-US" dirty="0" smtClean="0">
                <a:latin typeface="Comic Sans MS" pitchFamily="66" charset="0"/>
                <a:ea typeface="Dotum" pitchFamily="34" charset="-127"/>
              </a:rPr>
              <a:t>Robby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Sugara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,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misalnya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, ”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hanyalah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”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seorang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 </a:t>
            </a:r>
            <a:r>
              <a:rPr lang="en-US" i="1" dirty="0" smtClean="0">
                <a:latin typeface="Comic Sans MS" pitchFamily="66" charset="0"/>
                <a:ea typeface="Dotum" pitchFamily="34" charset="-127"/>
              </a:rPr>
              <a:t>head waiter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 di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sebuah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restoran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ketika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terpilih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menjadi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bintang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 </a:t>
            </a:r>
            <a:r>
              <a:rPr lang="en-US" i="1" dirty="0" smtClean="0">
                <a:latin typeface="Comic Sans MS" pitchFamily="66" charset="0"/>
                <a:ea typeface="Dotum" pitchFamily="34" charset="-127"/>
              </a:rPr>
              <a:t>”The Brisk Man”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.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Kehidupannya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 pun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melejit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seperti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 meteor.</a:t>
            </a:r>
          </a:p>
          <a:p>
            <a:pPr algn="just"/>
            <a:endParaRPr lang="en-US" dirty="0">
              <a:latin typeface="Comic Sans MS" pitchFamily="66" charset="0"/>
              <a:ea typeface="Dotum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3701892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1259632" y="692696"/>
            <a:ext cx="7704856" cy="5832648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Iklan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majalah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pertama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muncul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dalam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majalah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 Harper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tahun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 1864.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Pada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masa-masa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itu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,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periklanan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berkembang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seiring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perkembangan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pers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 yang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juga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ditandai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berkembangnya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perusahaan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periklanan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dengan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fungsi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sederhana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.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Pada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abad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 ke-18,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beberapa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toko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di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Eropa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mulai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berfungsi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sebagai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agen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 yang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mengumpulkan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iklan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untuk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suratkabar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.</a:t>
            </a:r>
          </a:p>
          <a:p>
            <a:pPr algn="just"/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Setelah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 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1880an,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perusahaan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periklanan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meningkatkan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fungsi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dengan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menawarkan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konsultasi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dan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jasa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periklanan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 lain. </a:t>
            </a:r>
          </a:p>
          <a:p>
            <a:pPr algn="just"/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Pada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peralihan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menuju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abad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 ke-20,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sistem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manajemen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periklanan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 modern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seperti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posisi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manajer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iklan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mulai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diterapkan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.</a:t>
            </a:r>
          </a:p>
          <a:p>
            <a:endParaRPr lang="en-US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259632" y="500042"/>
            <a:ext cx="7632848" cy="6169318"/>
          </a:xfrm>
        </p:spPr>
        <p:txBody>
          <a:bodyPr>
            <a:normAutofit fontScale="62500" lnSpcReduction="20000"/>
          </a:bodyPr>
          <a:lstStyle/>
          <a:p>
            <a:pPr algn="just"/>
            <a:endParaRPr lang="en-US" dirty="0" smtClean="0">
              <a:latin typeface="Comic Sans MS" pitchFamily="66" charset="0"/>
              <a:ea typeface="Dotum" pitchFamily="34" charset="-127"/>
            </a:endParaRPr>
          </a:p>
          <a:p>
            <a:pPr algn="just"/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Harus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diakui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,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bahwa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tokoh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periklanan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pertama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 di Indonesia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adalah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 </a:t>
            </a:r>
            <a:r>
              <a:rPr lang="en-US" b="1" dirty="0" smtClean="0">
                <a:latin typeface="Comic Sans MS" pitchFamily="66" charset="0"/>
                <a:ea typeface="Dotum" pitchFamily="34" charset="-127"/>
              </a:rPr>
              <a:t>Jan </a:t>
            </a:r>
            <a:r>
              <a:rPr lang="en-US" b="1" dirty="0" err="1" smtClean="0">
                <a:latin typeface="Comic Sans MS" pitchFamily="66" charset="0"/>
                <a:ea typeface="Dotum" pitchFamily="34" charset="-127"/>
              </a:rPr>
              <a:t>Pieterzoon</a:t>
            </a:r>
            <a:r>
              <a:rPr lang="en-US" b="1" dirty="0" smtClean="0">
                <a:latin typeface="Comic Sans MS" pitchFamily="66" charset="0"/>
                <a:ea typeface="Dotum" pitchFamily="34" charset="-127"/>
              </a:rPr>
              <a:t> Coen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, orang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Belanda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 yang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menjadi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Gubernur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Jenderal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Hindia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Belanda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pada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tahun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 1619-1629.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Bahkan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dia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 pun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menjadi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penerbit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dari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Bataviasche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 Nouvelle,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suratkabar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pertama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 di Indonesia yang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terbit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tahun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 1744,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satu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abad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setelah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 J.P.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Coen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meninggal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.</a:t>
            </a:r>
          </a:p>
          <a:p>
            <a:pPr algn="just"/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Iklan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pertama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di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 Indonesia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hanya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berupa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sebuah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pengumuman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mengenai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kedatangan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kapal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dagang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Bataviaasche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Nouvelles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tahun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 1744.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Pemanfaatan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iklan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menunjang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pemasarannya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antara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 lain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dilakukan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oleh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surat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kabar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Bientang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Timoor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dengan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iklan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 yang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berbunyi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: “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Siapa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siapa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njang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biasa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trima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soerat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kabar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bernama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Bientang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Timoor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soeka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diteroeskan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ini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taon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 1865,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dikasi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taoe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njang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oewangnja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itoe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soerat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kabar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,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harganja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 f.15, – bole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lekas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dikirimkan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sama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njang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kloewarken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itoe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soratkabar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”</a:t>
            </a:r>
          </a:p>
          <a:p>
            <a:pPr algn="just"/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Pertumbuhan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iklan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di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 Indonesia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sangat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dipengaruhi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oleh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 modal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swasta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di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sektor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perkebunan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dan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pertambangan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pada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tahun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 1870.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Pada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jaman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ini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,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beredar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iklan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brosur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untuk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pertama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kalinya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.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Iklan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tersebut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berisi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promosi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perusahaan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komersial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. </a:t>
            </a:r>
            <a:endParaRPr lang="en-US" dirty="0">
              <a:latin typeface="Comic Sans MS" pitchFamily="66" charset="0"/>
              <a:ea typeface="Dotum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437392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9632" y="620688"/>
            <a:ext cx="7704856" cy="5505475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Iklan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juga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sempat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menjadi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sarana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 propaganda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Jepang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 di Indonesia.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Berbagai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 poster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dan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selebaran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mengkampanyekan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Jepang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sebagai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 “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Pelindung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,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Cahaya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,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dan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Pemimpin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”.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Namun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,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pada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masa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itu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tetap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banyak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iklan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 lain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seperti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 pasta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gigi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, batik,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tawaran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kursus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dan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tak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ketinggalan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iklan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bioskop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 yang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menayangkan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 film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Jepang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.</a:t>
            </a:r>
          </a:p>
          <a:p>
            <a:pPr algn="just"/>
            <a:r>
              <a:rPr lang="en-US" dirty="0" smtClean="0">
                <a:latin typeface="Comic Sans MS" pitchFamily="66" charset="0"/>
                <a:ea typeface="Dotum" pitchFamily="34" charset="-127"/>
              </a:rPr>
              <a:t>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Pasca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kemerdekaan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,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muncul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iklan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himbauan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untuk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menyumbangkan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dana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bagi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kepentingan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perjuangan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,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pertahanan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kemerdekaan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,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pembangunan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atau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perbaikan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sekolah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 .</a:t>
            </a:r>
          </a:p>
          <a:p>
            <a:endParaRPr lang="en-US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49493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9632" y="548680"/>
            <a:ext cx="7776864" cy="6120680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Pada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tahun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 1963,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berdiri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perusahaan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periklanan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InterVista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 Ltd yang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dikelola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 (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sekaligus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didirikan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)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oleh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Nuradi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,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mantan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 diplomat yang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pernah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bekerja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di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perusahaan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periklanan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 SH Benson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cabang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Singapura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.</a:t>
            </a:r>
          </a:p>
          <a:p>
            <a:pPr algn="just"/>
            <a:r>
              <a:rPr lang="en-US" dirty="0" smtClean="0">
                <a:latin typeface="Comic Sans MS" pitchFamily="66" charset="0"/>
                <a:ea typeface="Dotum" pitchFamily="34" charset="-127"/>
              </a:rPr>
              <a:t>Perusahaan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ini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dianggap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sebagai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perintis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periklanan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 modern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di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 Indonesia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dengan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pelayanan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menyeluruh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seperti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 media planning, account management,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riset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,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dan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bidang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lain.Saat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ini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,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berbagai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perusahaan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periklanan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di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 Indonesia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tergabung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dalam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suatu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asosiasi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yaitu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 PPPI.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Asosiasi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perusahaan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periklanan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ini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terwakili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 pula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dalam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keanggotaan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Dewan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Pers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 yang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secara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resmi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dituangkan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dalam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 UU No. 4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Tahun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 1967.</a:t>
            </a:r>
          </a:p>
          <a:p>
            <a:endParaRPr lang="en-US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3247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781128"/>
          </a:xfrm>
        </p:spPr>
        <p:txBody>
          <a:bodyPr>
            <a:normAutofit fontScale="77500" lnSpcReduction="20000"/>
          </a:bodyPr>
          <a:lstStyle/>
          <a:p>
            <a:endParaRPr lang="en-US" dirty="0" smtClean="0">
              <a:latin typeface="Comic Sans MS" pitchFamily="66" charset="0"/>
            </a:endParaRPr>
          </a:p>
          <a:p>
            <a:pPr algn="just"/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Perintis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periklanan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ini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bernama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 </a:t>
            </a:r>
            <a:r>
              <a:rPr lang="en-US" b="1" dirty="0" err="1" smtClean="0">
                <a:latin typeface="Comic Sans MS" pitchFamily="66" charset="0"/>
                <a:ea typeface="Dotum" pitchFamily="34" charset="-127"/>
              </a:rPr>
              <a:t>Nuradi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.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Lahir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di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 Jakarta,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tanggal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 10 Mei 1926.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Seperti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juga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banyak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pelaku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periklanan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 modern,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Nuradi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 pun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tidak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memperoleh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pendidikan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 formal di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bidang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periklanan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.</a:t>
            </a:r>
          </a:p>
          <a:p>
            <a:pPr algn="just"/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Perjalanan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hidup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Nuradi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 di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dunia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periklanan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dimulai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ketika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tahun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 1961-1962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mengikuti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 Management Training Course di SH Benson Ltd., London,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perusahaan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periklanan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terbesar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 di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Eropa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saat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itu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.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Sedangkan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pengalaman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praktek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periklanan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diperolehnya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melalui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cabang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perusahaan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tersebut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 di Singapura.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Sekembalinya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ke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 Jakarta (1963)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dia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mendirikan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perusahaan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periklanannya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sendiri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,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InterVista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 Advertising Ltd..</a:t>
            </a:r>
          </a:p>
          <a:p>
            <a:pPr algn="just"/>
            <a:endParaRPr lang="en-US" dirty="0">
              <a:latin typeface="Comic Sans MS" pitchFamily="66" charset="0"/>
              <a:ea typeface="Dotum" pitchFamily="34" charset="-127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3648" y="404664"/>
            <a:ext cx="7283152" cy="1012974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TOKOH PERIKLANAN MODERN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00483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9632" y="548680"/>
            <a:ext cx="7427168" cy="5577483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Keberadaan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 TV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sebagai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 media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baru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di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 Indonesia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sejak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bulan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Agustus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 1962,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telah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merangsang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Nuradi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untuk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juga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menjadikannya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wahan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periklanan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.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InterVisa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tercatat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sebagai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perintis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masuknya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iklan-iklan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komersial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di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 TVRI.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Tahun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 1963,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tiga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iklan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pertama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 (yang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masih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berbentuk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telop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)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di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 media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ini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,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adalah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untuk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klien-klien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berikut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:</a:t>
            </a:r>
          </a:p>
          <a:p>
            <a:pPr marL="514350" lvl="0" indent="-514350" algn="just">
              <a:buFont typeface="+mj-lt"/>
              <a:buAutoNum type="arabicPeriod"/>
            </a:pPr>
            <a:r>
              <a:rPr lang="en-US" dirty="0" smtClean="0">
                <a:latin typeface="Comic Sans MS" pitchFamily="66" charset="0"/>
                <a:ea typeface="Dotum" pitchFamily="34" charset="-127"/>
              </a:rPr>
              <a:t>Hotel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Tjipajung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, yang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kebetulan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milik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ayahnya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sendiri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.</a:t>
            </a:r>
          </a:p>
          <a:p>
            <a:pPr marL="514350" lvl="0" indent="-514350" algn="just">
              <a:buFont typeface="+mj-lt"/>
              <a:buAutoNum type="arabicPeriod"/>
            </a:pPr>
            <a:r>
              <a:rPr lang="en-US" dirty="0" smtClean="0">
                <a:latin typeface="Comic Sans MS" pitchFamily="66" charset="0"/>
                <a:ea typeface="Dotum" pitchFamily="34" charset="-127"/>
              </a:rPr>
              <a:t>PT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Masayu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,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produsen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alat-alat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berat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dan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truk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.</a:t>
            </a:r>
          </a:p>
          <a:p>
            <a:pPr marL="514350" lvl="0" indent="-514350" algn="just">
              <a:buFont typeface="+mj-lt"/>
              <a:buAutoNum type="arabicPeriod"/>
            </a:pPr>
            <a:r>
              <a:rPr lang="en-US" dirty="0" smtClean="0">
                <a:latin typeface="Comic Sans MS" pitchFamily="66" charset="0"/>
                <a:ea typeface="Dotum" pitchFamily="34" charset="-127"/>
              </a:rPr>
              <a:t>PT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Arschoob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Ramasita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, yang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dimiliki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oleh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 Judith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Roworuntu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,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sekaligus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menjadi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pembuat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gambar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untuk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iklan-iklan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InterVista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.</a:t>
            </a:r>
          </a:p>
          <a:p>
            <a:pPr algn="just"/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Setahun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setelah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itu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,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muncul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iklan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skuter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Lambretta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.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Tetapi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 kali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ini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,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sudah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digunakan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bentuk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 slide, yang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juga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merupakan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rintisan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saat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itu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.</a:t>
            </a:r>
            <a:r>
              <a:rPr lang="en-US" i="1" dirty="0" smtClean="0">
                <a:latin typeface="Comic Sans MS" pitchFamily="66" charset="0"/>
                <a:ea typeface="Dotum" pitchFamily="34" charset="-127"/>
              </a:rPr>
              <a:t> </a:t>
            </a:r>
            <a:r>
              <a:rPr lang="en-US" i="1" dirty="0" err="1" smtClean="0">
                <a:latin typeface="Comic Sans MS" pitchFamily="66" charset="0"/>
                <a:ea typeface="Dotum" pitchFamily="34" charset="-127"/>
              </a:rPr>
              <a:t>Iklan</a:t>
            </a:r>
            <a:r>
              <a:rPr lang="en-US" i="1" dirty="0" smtClean="0">
                <a:latin typeface="Comic Sans MS" pitchFamily="66" charset="0"/>
                <a:ea typeface="Dotum" pitchFamily="34" charset="-127"/>
              </a:rPr>
              <a:t> </a:t>
            </a:r>
            <a:r>
              <a:rPr lang="en-US" i="1" dirty="0" err="1" smtClean="0">
                <a:latin typeface="Comic Sans MS" pitchFamily="66" charset="0"/>
                <a:ea typeface="Dotum" pitchFamily="34" charset="-127"/>
              </a:rPr>
              <a:t>Lambretta</a:t>
            </a:r>
            <a:r>
              <a:rPr lang="en-US" i="1" dirty="0" smtClean="0">
                <a:latin typeface="Comic Sans MS" pitchFamily="66" charset="0"/>
                <a:ea typeface="Dotum" pitchFamily="34" charset="-127"/>
              </a:rPr>
              <a:t> pun </a:t>
            </a:r>
            <a:r>
              <a:rPr lang="en-US" i="1" dirty="0" err="1" smtClean="0">
                <a:latin typeface="Comic Sans MS" pitchFamily="66" charset="0"/>
                <a:ea typeface="Dotum" pitchFamily="34" charset="-127"/>
              </a:rPr>
              <a:t>merupakan</a:t>
            </a:r>
            <a:r>
              <a:rPr lang="en-US" i="1" dirty="0" smtClean="0">
                <a:latin typeface="Comic Sans MS" pitchFamily="66" charset="0"/>
                <a:ea typeface="Dotum" pitchFamily="34" charset="-127"/>
              </a:rPr>
              <a:t> </a:t>
            </a:r>
            <a:r>
              <a:rPr lang="en-US" i="1" dirty="0" err="1" smtClean="0">
                <a:latin typeface="Comic Sans MS" pitchFamily="66" charset="0"/>
                <a:ea typeface="Dotum" pitchFamily="34" charset="-127"/>
              </a:rPr>
              <a:t>iklan</a:t>
            </a:r>
            <a:r>
              <a:rPr lang="en-US" i="1" dirty="0" smtClean="0">
                <a:latin typeface="Comic Sans MS" pitchFamily="66" charset="0"/>
                <a:ea typeface="Dotum" pitchFamily="34" charset="-127"/>
              </a:rPr>
              <a:t> </a:t>
            </a:r>
            <a:r>
              <a:rPr lang="en-US" i="1" dirty="0" err="1" smtClean="0">
                <a:latin typeface="Comic Sans MS" pitchFamily="66" charset="0"/>
                <a:ea typeface="Dotum" pitchFamily="34" charset="-127"/>
              </a:rPr>
              <a:t>pertama</a:t>
            </a:r>
            <a:r>
              <a:rPr lang="en-US" i="1" dirty="0" smtClean="0">
                <a:latin typeface="Comic Sans MS" pitchFamily="66" charset="0"/>
                <a:ea typeface="Dotum" pitchFamily="34" charset="-127"/>
              </a:rPr>
              <a:t> yang </a:t>
            </a:r>
            <a:r>
              <a:rPr lang="en-US" i="1" dirty="0" err="1" smtClean="0">
                <a:latin typeface="Comic Sans MS" pitchFamily="66" charset="0"/>
                <a:ea typeface="Dotum" pitchFamily="34" charset="-127"/>
              </a:rPr>
              <a:t>diproduksi</a:t>
            </a:r>
            <a:r>
              <a:rPr lang="en-US" i="1" dirty="0" smtClean="0">
                <a:latin typeface="Comic Sans MS" pitchFamily="66" charset="0"/>
                <a:ea typeface="Dotum" pitchFamily="34" charset="-127"/>
              </a:rPr>
              <a:t> </a:t>
            </a:r>
            <a:r>
              <a:rPr lang="en-US" i="1" dirty="0" err="1" smtClean="0">
                <a:latin typeface="Comic Sans MS" pitchFamily="66" charset="0"/>
                <a:ea typeface="Dotum" pitchFamily="34" charset="-127"/>
              </a:rPr>
              <a:t>untuk</a:t>
            </a:r>
            <a:r>
              <a:rPr lang="en-US" i="1" dirty="0" smtClean="0">
                <a:latin typeface="Comic Sans MS" pitchFamily="66" charset="0"/>
                <a:ea typeface="Dotum" pitchFamily="34" charset="-127"/>
              </a:rPr>
              <a:t> </a:t>
            </a:r>
            <a:r>
              <a:rPr lang="en-US" i="1" dirty="0" err="1" smtClean="0">
                <a:latin typeface="Comic Sans MS" pitchFamily="66" charset="0"/>
                <a:ea typeface="Dotum" pitchFamily="34" charset="-127"/>
              </a:rPr>
              <a:t>dapat</a:t>
            </a:r>
            <a:r>
              <a:rPr lang="en-US" i="1" dirty="0" smtClean="0">
                <a:latin typeface="Comic Sans MS" pitchFamily="66" charset="0"/>
                <a:ea typeface="Dotum" pitchFamily="34" charset="-127"/>
              </a:rPr>
              <a:t> </a:t>
            </a:r>
            <a:r>
              <a:rPr lang="en-US" i="1" dirty="0" err="1" smtClean="0">
                <a:latin typeface="Comic Sans MS" pitchFamily="66" charset="0"/>
                <a:ea typeface="Dotum" pitchFamily="34" charset="-127"/>
              </a:rPr>
              <a:t>ditampilkan</a:t>
            </a:r>
            <a:r>
              <a:rPr lang="en-US" i="1" dirty="0" smtClean="0">
                <a:latin typeface="Comic Sans MS" pitchFamily="66" charset="0"/>
                <a:ea typeface="Dotum" pitchFamily="34" charset="-127"/>
              </a:rPr>
              <a:t> </a:t>
            </a:r>
            <a:r>
              <a:rPr lang="en-US" i="1" dirty="0" err="1" smtClean="0">
                <a:latin typeface="Comic Sans MS" pitchFamily="66" charset="0"/>
                <a:ea typeface="Dotum" pitchFamily="34" charset="-127"/>
              </a:rPr>
              <a:t>di</a:t>
            </a:r>
            <a:r>
              <a:rPr lang="en-US" i="1" dirty="0" smtClean="0">
                <a:latin typeface="Comic Sans MS" pitchFamily="66" charset="0"/>
                <a:ea typeface="Dotum" pitchFamily="34" charset="-127"/>
              </a:rPr>
              <a:t> </a:t>
            </a:r>
            <a:r>
              <a:rPr lang="en-US" i="1" dirty="0" err="1" smtClean="0">
                <a:latin typeface="Comic Sans MS" pitchFamily="66" charset="0"/>
                <a:ea typeface="Dotum" pitchFamily="34" charset="-127"/>
              </a:rPr>
              <a:t>bioskop-bioskop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.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Ini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merupakan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prestasi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tersendiri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 pula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bagi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InterVista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.</a:t>
            </a:r>
          </a:p>
          <a:p>
            <a:endParaRPr lang="en-US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39854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31640" y="692696"/>
            <a:ext cx="7355160" cy="5433467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Menurut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Nuradi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,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kekuatan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InterVista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terletak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justru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pada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akar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budidaya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Indonesianya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.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Pendapat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ini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mungkin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benar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,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kalau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kita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perhatikan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beberapa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 slogan yang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diciptakan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InterVista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,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seperti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:</a:t>
            </a:r>
          </a:p>
          <a:p>
            <a:pPr marL="514350" lvl="0" indent="-514350" algn="just">
              <a:buFont typeface="+mj-lt"/>
              <a:buAutoNum type="arabicPeriod"/>
            </a:pP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Produk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susu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kental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manis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;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Indomilk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 ….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sedaaap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.</a:t>
            </a:r>
          </a:p>
          <a:p>
            <a:pPr marL="514350" lvl="0" indent="-514350" algn="just">
              <a:buFont typeface="+mj-lt"/>
              <a:buAutoNum type="arabicPeriod"/>
            </a:pP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Produk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bir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;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Bir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 Anker.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Ini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Bir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Baru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,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Ini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Baru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Bir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.</a:t>
            </a:r>
          </a:p>
          <a:p>
            <a:pPr marL="514350" lvl="0" indent="-514350" algn="just">
              <a:buFont typeface="+mj-lt"/>
              <a:buAutoNum type="arabicPeriod"/>
            </a:pP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Produk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rokok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putih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; Makin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mesra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dengan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 Mascot.</a:t>
            </a:r>
          </a:p>
          <a:p>
            <a:pPr marL="514350" lvl="0" indent="-514350" algn="just">
              <a:buFont typeface="+mj-lt"/>
              <a:buAutoNum type="arabicPeriod"/>
            </a:pP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Produk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skuter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;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Lebih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baik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naik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Vespa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.</a:t>
            </a:r>
          </a:p>
          <a:p>
            <a:pPr algn="just"/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Periode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tahun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 1963-1967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InterVista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juga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tercatat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sebagai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perusahaan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periklanan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pertama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 yang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melakukan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adaptasi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terhadap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 film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iklan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 yang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berbahasa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Inggris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,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meskipun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proses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produksi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akhirnya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masih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dikerjakan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di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Singapura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.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Bahkan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pada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periode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ini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,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InterVista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sudah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memiliki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sendiri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sutradara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untuk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membuat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 film-film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iklan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para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kliennya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.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Salah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satu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 film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iklan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 yang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sangat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sukses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saat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itu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adalah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iklan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 </a:t>
            </a:r>
            <a:r>
              <a:rPr lang="en-US" dirty="0" err="1" smtClean="0">
                <a:latin typeface="Comic Sans MS" pitchFamily="66" charset="0"/>
                <a:ea typeface="Dotum" pitchFamily="34" charset="-127"/>
              </a:rPr>
              <a:t>Ardath</a:t>
            </a:r>
            <a:r>
              <a:rPr lang="en-US" dirty="0" smtClean="0">
                <a:latin typeface="Comic Sans MS" pitchFamily="66" charset="0"/>
                <a:ea typeface="Dotum" pitchFamily="34" charset="-127"/>
              </a:rPr>
              <a:t>.</a:t>
            </a:r>
          </a:p>
          <a:p>
            <a:endParaRPr lang="en-US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88207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412776"/>
            <a:ext cx="8856984" cy="4997152"/>
          </a:xfrm>
        </p:spPr>
        <p:txBody>
          <a:bodyPr>
            <a:noAutofit/>
          </a:bodyPr>
          <a:lstStyle/>
          <a:p>
            <a:pPr algn="just"/>
            <a:r>
              <a:rPr lang="en-US" sz="2000" dirty="0" err="1" smtClean="0">
                <a:latin typeface="Comic Sans MS" pitchFamily="66" charset="0"/>
                <a:ea typeface="Dotum" pitchFamily="34" charset="-127"/>
              </a:rPr>
              <a:t>Berbagai</a:t>
            </a:r>
            <a:r>
              <a:rPr lang="en-US" sz="2000" dirty="0" smtClean="0">
                <a:latin typeface="Comic Sans MS" pitchFamily="66" charset="0"/>
                <a:ea typeface="Dotum" pitchFamily="34" charset="-127"/>
              </a:rPr>
              <a:t> </a:t>
            </a:r>
            <a:r>
              <a:rPr lang="en-US" sz="2000" dirty="0" err="1" smtClean="0">
                <a:latin typeface="Comic Sans MS" pitchFamily="66" charset="0"/>
                <a:ea typeface="Dotum" pitchFamily="34" charset="-127"/>
              </a:rPr>
              <a:t>merk</a:t>
            </a:r>
            <a:r>
              <a:rPr lang="en-US" sz="2000" dirty="0" smtClean="0">
                <a:latin typeface="Comic Sans MS" pitchFamily="66" charset="0"/>
                <a:ea typeface="Dotum" pitchFamily="34" charset="-127"/>
              </a:rPr>
              <a:t> </a:t>
            </a:r>
            <a:r>
              <a:rPr lang="en-US" sz="2000" dirty="0" err="1" smtClean="0">
                <a:latin typeface="Comic Sans MS" pitchFamily="66" charset="0"/>
                <a:ea typeface="Dotum" pitchFamily="34" charset="-127"/>
              </a:rPr>
              <a:t>internasional</a:t>
            </a:r>
            <a:r>
              <a:rPr lang="en-US" sz="2000" dirty="0" smtClean="0">
                <a:latin typeface="Comic Sans MS" pitchFamily="66" charset="0"/>
                <a:ea typeface="Dotum" pitchFamily="34" charset="-127"/>
              </a:rPr>
              <a:t> </a:t>
            </a:r>
            <a:r>
              <a:rPr lang="en-US" sz="2000" dirty="0" err="1" smtClean="0">
                <a:latin typeface="Comic Sans MS" pitchFamily="66" charset="0"/>
                <a:ea typeface="Dotum" pitchFamily="34" charset="-127"/>
              </a:rPr>
              <a:t>mulai</a:t>
            </a:r>
            <a:r>
              <a:rPr lang="en-US" sz="2000" dirty="0" smtClean="0">
                <a:latin typeface="Comic Sans MS" pitchFamily="66" charset="0"/>
                <a:ea typeface="Dotum" pitchFamily="34" charset="-127"/>
              </a:rPr>
              <a:t> </a:t>
            </a:r>
            <a:r>
              <a:rPr lang="en-US" sz="2000" dirty="0" err="1" smtClean="0">
                <a:latin typeface="Comic Sans MS" pitchFamily="66" charset="0"/>
                <a:ea typeface="Dotum" pitchFamily="34" charset="-127"/>
              </a:rPr>
              <a:t>bermunculan</a:t>
            </a:r>
            <a:r>
              <a:rPr lang="en-US" sz="2000" dirty="0" smtClean="0">
                <a:latin typeface="Comic Sans MS" pitchFamily="66" charset="0"/>
                <a:ea typeface="Dotum" pitchFamily="34" charset="-127"/>
              </a:rPr>
              <a:t> </a:t>
            </a:r>
            <a:r>
              <a:rPr lang="en-US" sz="2000" dirty="0" err="1" smtClean="0">
                <a:latin typeface="Comic Sans MS" pitchFamily="66" charset="0"/>
                <a:ea typeface="Dotum" pitchFamily="34" charset="-127"/>
              </a:rPr>
              <a:t>di</a:t>
            </a:r>
            <a:r>
              <a:rPr lang="en-US" sz="2000" dirty="0" smtClean="0">
                <a:latin typeface="Comic Sans MS" pitchFamily="66" charset="0"/>
                <a:ea typeface="Dotum" pitchFamily="34" charset="-127"/>
              </a:rPr>
              <a:t> Indonesia </a:t>
            </a:r>
            <a:r>
              <a:rPr lang="en-US" sz="2000" dirty="0" err="1" smtClean="0">
                <a:latin typeface="Comic Sans MS" pitchFamily="66" charset="0"/>
                <a:ea typeface="Dotum" pitchFamily="34" charset="-127"/>
              </a:rPr>
              <a:t>dan</a:t>
            </a:r>
            <a:r>
              <a:rPr lang="en-US" sz="2000" dirty="0" smtClean="0">
                <a:latin typeface="Comic Sans MS" pitchFamily="66" charset="0"/>
                <a:ea typeface="Dotum" pitchFamily="34" charset="-127"/>
              </a:rPr>
              <a:t> </a:t>
            </a:r>
            <a:r>
              <a:rPr lang="en-US" sz="2000" dirty="0" err="1" smtClean="0">
                <a:latin typeface="Comic Sans MS" pitchFamily="66" charset="0"/>
                <a:ea typeface="Dotum" pitchFamily="34" charset="-127"/>
              </a:rPr>
              <a:t>dengan</a:t>
            </a:r>
            <a:r>
              <a:rPr lang="en-US" sz="2000" dirty="0" smtClean="0">
                <a:latin typeface="Comic Sans MS" pitchFamily="66" charset="0"/>
                <a:ea typeface="Dotum" pitchFamily="34" charset="-127"/>
              </a:rPr>
              <a:t> </a:t>
            </a:r>
            <a:r>
              <a:rPr lang="en-US" sz="2000" dirty="0" err="1" smtClean="0">
                <a:latin typeface="Comic Sans MS" pitchFamily="66" charset="0"/>
                <a:ea typeface="Dotum" pitchFamily="34" charset="-127"/>
              </a:rPr>
              <a:t>garangnya</a:t>
            </a:r>
            <a:r>
              <a:rPr lang="en-US" sz="2000" dirty="0" smtClean="0">
                <a:latin typeface="Comic Sans MS" pitchFamily="66" charset="0"/>
                <a:ea typeface="Dotum" pitchFamily="34" charset="-127"/>
              </a:rPr>
              <a:t> </a:t>
            </a:r>
            <a:r>
              <a:rPr lang="en-US" sz="2000" dirty="0" err="1" smtClean="0">
                <a:latin typeface="Comic Sans MS" pitchFamily="66" charset="0"/>
                <a:ea typeface="Dotum" pitchFamily="34" charset="-127"/>
              </a:rPr>
              <a:t>berupaya</a:t>
            </a:r>
            <a:r>
              <a:rPr lang="en-US" sz="2000" dirty="0" smtClean="0">
                <a:latin typeface="Comic Sans MS" pitchFamily="66" charset="0"/>
                <a:ea typeface="Dotum" pitchFamily="34" charset="-127"/>
              </a:rPr>
              <a:t> </a:t>
            </a:r>
            <a:r>
              <a:rPr lang="en-US" sz="2000" dirty="0" err="1" smtClean="0">
                <a:latin typeface="Comic Sans MS" pitchFamily="66" charset="0"/>
                <a:ea typeface="Dotum" pitchFamily="34" charset="-127"/>
              </a:rPr>
              <a:t>meraup</a:t>
            </a:r>
            <a:r>
              <a:rPr lang="en-US" sz="2000" dirty="0" smtClean="0">
                <a:latin typeface="Comic Sans MS" pitchFamily="66" charset="0"/>
                <a:ea typeface="Dotum" pitchFamily="34" charset="-127"/>
              </a:rPr>
              <a:t> </a:t>
            </a:r>
            <a:r>
              <a:rPr lang="en-US" sz="2000" dirty="0" err="1" smtClean="0">
                <a:latin typeface="Comic Sans MS" pitchFamily="66" charset="0"/>
                <a:ea typeface="Dotum" pitchFamily="34" charset="-127"/>
              </a:rPr>
              <a:t>pangsa</a:t>
            </a:r>
            <a:r>
              <a:rPr lang="en-US" sz="2000" dirty="0" smtClean="0">
                <a:latin typeface="Comic Sans MS" pitchFamily="66" charset="0"/>
                <a:ea typeface="Dotum" pitchFamily="34" charset="-127"/>
              </a:rPr>
              <a:t> </a:t>
            </a:r>
            <a:r>
              <a:rPr lang="en-US" sz="2000" dirty="0" err="1" smtClean="0">
                <a:latin typeface="Comic Sans MS" pitchFamily="66" charset="0"/>
                <a:ea typeface="Dotum" pitchFamily="34" charset="-127"/>
              </a:rPr>
              <a:t>pasar</a:t>
            </a:r>
            <a:r>
              <a:rPr lang="en-US" sz="2000" dirty="0" smtClean="0">
                <a:latin typeface="Comic Sans MS" pitchFamily="66" charset="0"/>
                <a:ea typeface="Dotum" pitchFamily="34" charset="-127"/>
              </a:rPr>
              <a:t> </a:t>
            </a:r>
            <a:r>
              <a:rPr lang="en-US" sz="2000" dirty="0" err="1" smtClean="0">
                <a:latin typeface="Comic Sans MS" pitchFamily="66" charset="0"/>
                <a:ea typeface="Dotum" pitchFamily="34" charset="-127"/>
              </a:rPr>
              <a:t>sebesar-sebesarnya</a:t>
            </a:r>
            <a:r>
              <a:rPr lang="en-US" sz="2000" dirty="0" smtClean="0">
                <a:latin typeface="Comic Sans MS" pitchFamily="66" charset="0"/>
                <a:ea typeface="Dotum" pitchFamily="34" charset="-127"/>
              </a:rPr>
              <a:t>. Coca cola, Toyota, Mitsubishi, Fuji Film, American Express, Citibank, </a:t>
            </a:r>
            <a:r>
              <a:rPr lang="en-US" sz="2000" dirty="0" err="1" smtClean="0">
                <a:latin typeface="Comic Sans MS" pitchFamily="66" charset="0"/>
                <a:ea typeface="Dotum" pitchFamily="34" charset="-127"/>
              </a:rPr>
              <a:t>adalah</a:t>
            </a:r>
            <a:r>
              <a:rPr lang="en-US" sz="2000" dirty="0" smtClean="0">
                <a:latin typeface="Comic Sans MS" pitchFamily="66" charset="0"/>
                <a:ea typeface="Dotum" pitchFamily="34" charset="-127"/>
              </a:rPr>
              <a:t> </a:t>
            </a:r>
            <a:r>
              <a:rPr lang="en-US" sz="2000" dirty="0" err="1" smtClean="0">
                <a:latin typeface="Comic Sans MS" pitchFamily="66" charset="0"/>
                <a:ea typeface="Dotum" pitchFamily="34" charset="-127"/>
              </a:rPr>
              <a:t>sebagian</a:t>
            </a:r>
            <a:r>
              <a:rPr lang="en-US" sz="2000" dirty="0" smtClean="0">
                <a:latin typeface="Comic Sans MS" pitchFamily="66" charset="0"/>
                <a:ea typeface="Dotum" pitchFamily="34" charset="-127"/>
              </a:rPr>
              <a:t> </a:t>
            </a:r>
            <a:r>
              <a:rPr lang="en-US" sz="2000" dirty="0" err="1" smtClean="0">
                <a:latin typeface="Comic Sans MS" pitchFamily="66" charset="0"/>
                <a:ea typeface="Dotum" pitchFamily="34" charset="-127"/>
              </a:rPr>
              <a:t>dari</a:t>
            </a:r>
            <a:r>
              <a:rPr lang="en-US" sz="2000" dirty="0" smtClean="0">
                <a:latin typeface="Comic Sans MS" pitchFamily="66" charset="0"/>
                <a:ea typeface="Dotum" pitchFamily="34" charset="-127"/>
              </a:rPr>
              <a:t> </a:t>
            </a:r>
            <a:r>
              <a:rPr lang="en-US" sz="2000" dirty="0" err="1" smtClean="0">
                <a:latin typeface="Comic Sans MS" pitchFamily="66" charset="0"/>
                <a:ea typeface="Dotum" pitchFamily="34" charset="-127"/>
              </a:rPr>
              <a:t>nama-nama</a:t>
            </a:r>
            <a:r>
              <a:rPr lang="en-US" sz="2000" dirty="0" smtClean="0">
                <a:latin typeface="Comic Sans MS" pitchFamily="66" charset="0"/>
                <a:ea typeface="Dotum" pitchFamily="34" charset="-127"/>
              </a:rPr>
              <a:t> </a:t>
            </a:r>
            <a:r>
              <a:rPr lang="en-US" sz="2000" dirty="0" err="1" smtClean="0">
                <a:latin typeface="Comic Sans MS" pitchFamily="66" charset="0"/>
                <a:ea typeface="Dotum" pitchFamily="34" charset="-127"/>
              </a:rPr>
              <a:t>besar</a:t>
            </a:r>
            <a:r>
              <a:rPr lang="en-US" sz="2000" dirty="0" smtClean="0">
                <a:latin typeface="Comic Sans MS" pitchFamily="66" charset="0"/>
                <a:ea typeface="Dotum" pitchFamily="34" charset="-127"/>
              </a:rPr>
              <a:t> yang </a:t>
            </a:r>
            <a:r>
              <a:rPr lang="en-US" sz="2000" dirty="0" err="1" smtClean="0">
                <a:latin typeface="Comic Sans MS" pitchFamily="66" charset="0"/>
                <a:ea typeface="Dotum" pitchFamily="34" charset="-127"/>
              </a:rPr>
              <a:t>mulai</a:t>
            </a:r>
            <a:r>
              <a:rPr lang="en-US" sz="2000" dirty="0" smtClean="0">
                <a:latin typeface="Comic Sans MS" pitchFamily="66" charset="0"/>
                <a:ea typeface="Dotum" pitchFamily="34" charset="-127"/>
              </a:rPr>
              <a:t> </a:t>
            </a:r>
            <a:r>
              <a:rPr lang="en-US" sz="2000" dirty="0" err="1" smtClean="0">
                <a:latin typeface="Comic Sans MS" pitchFamily="66" charset="0"/>
                <a:ea typeface="Dotum" pitchFamily="34" charset="-127"/>
              </a:rPr>
              <a:t>membanjiri</a:t>
            </a:r>
            <a:r>
              <a:rPr lang="en-US" sz="2000" dirty="0" smtClean="0">
                <a:latin typeface="Comic Sans MS" pitchFamily="66" charset="0"/>
                <a:ea typeface="Dotum" pitchFamily="34" charset="-127"/>
              </a:rPr>
              <a:t> </a:t>
            </a:r>
            <a:r>
              <a:rPr lang="en-US" sz="2000" dirty="0" err="1" smtClean="0">
                <a:latin typeface="Comic Sans MS" pitchFamily="66" charset="0"/>
                <a:ea typeface="Dotum" pitchFamily="34" charset="-127"/>
              </a:rPr>
              <a:t>pasar</a:t>
            </a:r>
            <a:r>
              <a:rPr lang="en-US" sz="2000" dirty="0" smtClean="0">
                <a:latin typeface="Comic Sans MS" pitchFamily="66" charset="0"/>
                <a:ea typeface="Dotum" pitchFamily="34" charset="-127"/>
              </a:rPr>
              <a:t> Indonesia. </a:t>
            </a:r>
            <a:r>
              <a:rPr lang="en-US" sz="2000" dirty="0" err="1" smtClean="0">
                <a:latin typeface="Comic Sans MS" pitchFamily="66" charset="0"/>
                <a:ea typeface="Dotum" pitchFamily="34" charset="-127"/>
              </a:rPr>
              <a:t>Pada</a:t>
            </a:r>
            <a:r>
              <a:rPr lang="en-US" sz="2000" dirty="0" smtClean="0">
                <a:latin typeface="Comic Sans MS" pitchFamily="66" charset="0"/>
                <a:ea typeface="Dotum" pitchFamily="34" charset="-127"/>
              </a:rPr>
              <a:t> </a:t>
            </a:r>
            <a:r>
              <a:rPr lang="en-US" sz="2000" dirty="0" err="1" smtClean="0">
                <a:latin typeface="Comic Sans MS" pitchFamily="66" charset="0"/>
                <a:ea typeface="Dotum" pitchFamily="34" charset="-127"/>
              </a:rPr>
              <a:t>saat</a:t>
            </a:r>
            <a:r>
              <a:rPr lang="en-US" sz="2000" dirty="0" smtClean="0">
                <a:latin typeface="Comic Sans MS" pitchFamily="66" charset="0"/>
                <a:ea typeface="Dotum" pitchFamily="34" charset="-127"/>
              </a:rPr>
              <a:t> yang </a:t>
            </a:r>
            <a:r>
              <a:rPr lang="en-US" sz="2000" dirty="0" err="1" smtClean="0">
                <a:latin typeface="Comic Sans MS" pitchFamily="66" charset="0"/>
                <a:ea typeface="Dotum" pitchFamily="34" charset="-127"/>
              </a:rPr>
              <a:t>sama</a:t>
            </a:r>
            <a:r>
              <a:rPr lang="en-US" sz="2000" dirty="0" smtClean="0">
                <a:latin typeface="Comic Sans MS" pitchFamily="66" charset="0"/>
                <a:ea typeface="Dotum" pitchFamily="34" charset="-127"/>
              </a:rPr>
              <a:t>, </a:t>
            </a:r>
            <a:r>
              <a:rPr lang="en-US" sz="2000" dirty="0" err="1" smtClean="0">
                <a:latin typeface="Comic Sans MS" pitchFamily="66" charset="0"/>
                <a:ea typeface="Dotum" pitchFamily="34" charset="-127"/>
              </a:rPr>
              <a:t>muncul</a:t>
            </a:r>
            <a:r>
              <a:rPr lang="en-US" sz="2000" dirty="0" smtClean="0">
                <a:latin typeface="Comic Sans MS" pitchFamily="66" charset="0"/>
                <a:ea typeface="Dotum" pitchFamily="34" charset="-127"/>
              </a:rPr>
              <a:t> pula </a:t>
            </a:r>
            <a:r>
              <a:rPr lang="en-US" sz="2000" i="1" dirty="0" smtClean="0">
                <a:latin typeface="Comic Sans MS" pitchFamily="66" charset="0"/>
                <a:ea typeface="Dotum" pitchFamily="34" charset="-127"/>
              </a:rPr>
              <a:t>local brands</a:t>
            </a:r>
            <a:r>
              <a:rPr lang="en-US" sz="2000" dirty="0" smtClean="0">
                <a:latin typeface="Comic Sans MS" pitchFamily="66" charset="0"/>
                <a:ea typeface="Dotum" pitchFamily="34" charset="-127"/>
              </a:rPr>
              <a:t> yang </a:t>
            </a:r>
            <a:r>
              <a:rPr lang="en-US" sz="2000" dirty="0" err="1" smtClean="0">
                <a:latin typeface="Comic Sans MS" pitchFamily="66" charset="0"/>
                <a:ea typeface="Dotum" pitchFamily="34" charset="-127"/>
              </a:rPr>
              <a:t>dipicu</a:t>
            </a:r>
            <a:r>
              <a:rPr lang="en-US" sz="2000" dirty="0" smtClean="0">
                <a:latin typeface="Comic Sans MS" pitchFamily="66" charset="0"/>
                <a:ea typeface="Dotum" pitchFamily="34" charset="-127"/>
              </a:rPr>
              <a:t> </a:t>
            </a:r>
            <a:r>
              <a:rPr lang="en-US" sz="2000" dirty="0" err="1" smtClean="0">
                <a:latin typeface="Comic Sans MS" pitchFamily="66" charset="0"/>
                <a:ea typeface="Dotum" pitchFamily="34" charset="-127"/>
              </a:rPr>
              <a:t>oleh</a:t>
            </a:r>
            <a:r>
              <a:rPr lang="en-US" sz="2000" dirty="0" smtClean="0">
                <a:latin typeface="Comic Sans MS" pitchFamily="66" charset="0"/>
                <a:ea typeface="Dotum" pitchFamily="34" charset="-127"/>
              </a:rPr>
              <a:t> </a:t>
            </a:r>
            <a:r>
              <a:rPr lang="en-US" sz="2000" dirty="0" err="1" smtClean="0">
                <a:latin typeface="Comic Sans MS" pitchFamily="66" charset="0"/>
                <a:ea typeface="Dotum" pitchFamily="34" charset="-127"/>
              </a:rPr>
              <a:t>kemudahan</a:t>
            </a:r>
            <a:r>
              <a:rPr lang="en-US" sz="2000" dirty="0" smtClean="0">
                <a:latin typeface="Comic Sans MS" pitchFamily="66" charset="0"/>
                <a:ea typeface="Dotum" pitchFamily="34" charset="-127"/>
              </a:rPr>
              <a:t> </a:t>
            </a:r>
            <a:r>
              <a:rPr lang="en-US" sz="2000" dirty="0" err="1" smtClean="0">
                <a:latin typeface="Comic Sans MS" pitchFamily="66" charset="0"/>
                <a:ea typeface="Dotum" pitchFamily="34" charset="-127"/>
              </a:rPr>
              <a:t>mendapatkan</a:t>
            </a:r>
            <a:r>
              <a:rPr lang="en-US" sz="2000" dirty="0" smtClean="0">
                <a:latin typeface="Comic Sans MS" pitchFamily="66" charset="0"/>
                <a:ea typeface="Dotum" pitchFamily="34" charset="-127"/>
              </a:rPr>
              <a:t> </a:t>
            </a:r>
            <a:r>
              <a:rPr lang="en-US" sz="2000" dirty="0" err="1" smtClean="0">
                <a:latin typeface="Comic Sans MS" pitchFamily="66" charset="0"/>
                <a:ea typeface="Dotum" pitchFamily="34" charset="-127"/>
              </a:rPr>
              <a:t>kredit</a:t>
            </a:r>
            <a:r>
              <a:rPr lang="en-US" sz="2000" dirty="0" smtClean="0">
                <a:latin typeface="Comic Sans MS" pitchFamily="66" charset="0"/>
                <a:ea typeface="Dotum" pitchFamily="34" charset="-127"/>
              </a:rPr>
              <a:t> </a:t>
            </a:r>
            <a:r>
              <a:rPr lang="en-US" sz="2000" dirty="0" err="1" smtClean="0">
                <a:latin typeface="Comic Sans MS" pitchFamily="66" charset="0"/>
                <a:ea typeface="Dotum" pitchFamily="34" charset="-127"/>
              </a:rPr>
              <a:t>penanaman</a:t>
            </a:r>
            <a:r>
              <a:rPr lang="en-US" sz="2000" dirty="0" smtClean="0">
                <a:latin typeface="Comic Sans MS" pitchFamily="66" charset="0"/>
                <a:ea typeface="Dotum" pitchFamily="34" charset="-127"/>
              </a:rPr>
              <a:t> modal </a:t>
            </a:r>
            <a:r>
              <a:rPr lang="en-US" sz="2000" dirty="0" err="1" smtClean="0">
                <a:latin typeface="Comic Sans MS" pitchFamily="66" charset="0"/>
                <a:ea typeface="Dotum" pitchFamily="34" charset="-127"/>
              </a:rPr>
              <a:t>dari</a:t>
            </a:r>
            <a:r>
              <a:rPr lang="en-US" sz="2000" dirty="0" smtClean="0">
                <a:latin typeface="Comic Sans MS" pitchFamily="66" charset="0"/>
                <a:ea typeface="Dotum" pitchFamily="34" charset="-127"/>
              </a:rPr>
              <a:t> </a:t>
            </a:r>
            <a:r>
              <a:rPr lang="en-US" sz="2000" dirty="0" err="1" smtClean="0">
                <a:latin typeface="Comic Sans MS" pitchFamily="66" charset="0"/>
                <a:ea typeface="Dotum" pitchFamily="34" charset="-127"/>
              </a:rPr>
              <a:t>lembaga-lembaga</a:t>
            </a:r>
            <a:r>
              <a:rPr lang="en-US" sz="2000" dirty="0" smtClean="0">
                <a:latin typeface="Comic Sans MS" pitchFamily="66" charset="0"/>
                <a:ea typeface="Dotum" pitchFamily="34" charset="-127"/>
              </a:rPr>
              <a:t> </a:t>
            </a:r>
            <a:r>
              <a:rPr lang="en-US" sz="2000" dirty="0" err="1" smtClean="0">
                <a:latin typeface="Comic Sans MS" pitchFamily="66" charset="0"/>
                <a:ea typeface="Dotum" pitchFamily="34" charset="-127"/>
              </a:rPr>
              <a:t>perbankan</a:t>
            </a:r>
            <a:r>
              <a:rPr lang="en-US" sz="2000" dirty="0" smtClean="0">
                <a:latin typeface="Comic Sans MS" pitchFamily="66" charset="0"/>
                <a:ea typeface="Dotum" pitchFamily="34" charset="-127"/>
              </a:rPr>
              <a:t> yang </a:t>
            </a:r>
            <a:r>
              <a:rPr lang="en-US" sz="2000" dirty="0" err="1" smtClean="0">
                <a:latin typeface="Comic Sans MS" pitchFamily="66" charset="0"/>
                <a:ea typeface="Dotum" pitchFamily="34" charset="-127"/>
              </a:rPr>
              <a:t>juga</a:t>
            </a:r>
            <a:r>
              <a:rPr lang="en-US" sz="2000" dirty="0" smtClean="0">
                <a:latin typeface="Comic Sans MS" pitchFamily="66" charset="0"/>
                <a:ea typeface="Dotum" pitchFamily="34" charset="-127"/>
              </a:rPr>
              <a:t> </a:t>
            </a:r>
            <a:r>
              <a:rPr lang="en-US" sz="2000" dirty="0" err="1" smtClean="0">
                <a:latin typeface="Comic Sans MS" pitchFamily="66" charset="0"/>
                <a:ea typeface="Dotum" pitchFamily="34" charset="-127"/>
              </a:rPr>
              <a:t>sedang</a:t>
            </a:r>
            <a:r>
              <a:rPr lang="en-US" sz="2000" dirty="0" smtClean="0">
                <a:latin typeface="Comic Sans MS" pitchFamily="66" charset="0"/>
                <a:ea typeface="Dotum" pitchFamily="34" charset="-127"/>
              </a:rPr>
              <a:t> </a:t>
            </a:r>
            <a:r>
              <a:rPr lang="en-US" sz="2000" dirty="0" err="1" smtClean="0">
                <a:latin typeface="Comic Sans MS" pitchFamily="66" charset="0"/>
                <a:ea typeface="Dotum" pitchFamily="34" charset="-127"/>
              </a:rPr>
              <a:t>bertumbuh</a:t>
            </a:r>
            <a:r>
              <a:rPr lang="en-US" sz="2000" dirty="0" smtClean="0">
                <a:latin typeface="Comic Sans MS" pitchFamily="66" charset="0"/>
                <a:ea typeface="Dotum" pitchFamily="34" charset="-127"/>
              </a:rPr>
              <a:t> </a:t>
            </a:r>
            <a:r>
              <a:rPr lang="en-US" sz="2000" dirty="0" err="1" smtClean="0">
                <a:latin typeface="Comic Sans MS" pitchFamily="66" charset="0"/>
                <a:ea typeface="Dotum" pitchFamily="34" charset="-127"/>
              </a:rPr>
              <a:t>pesat</a:t>
            </a:r>
            <a:r>
              <a:rPr lang="en-US" sz="2000" dirty="0" smtClean="0">
                <a:latin typeface="Comic Sans MS" pitchFamily="66" charset="0"/>
                <a:ea typeface="Dotum" pitchFamily="34" charset="-127"/>
              </a:rPr>
              <a:t>. </a:t>
            </a:r>
          </a:p>
          <a:p>
            <a:pPr algn="just"/>
            <a:r>
              <a:rPr lang="en-US" sz="2000" dirty="0" smtClean="0">
                <a:latin typeface="Comic Sans MS" pitchFamily="66" charset="0"/>
                <a:ea typeface="Dotum" pitchFamily="34" charset="-127"/>
              </a:rPr>
              <a:t>Salah </a:t>
            </a:r>
            <a:r>
              <a:rPr lang="en-US" sz="2000" dirty="0" err="1" smtClean="0">
                <a:latin typeface="Comic Sans MS" pitchFamily="66" charset="0"/>
                <a:ea typeface="Dotum" pitchFamily="34" charset="-127"/>
              </a:rPr>
              <a:t>satu</a:t>
            </a:r>
            <a:r>
              <a:rPr lang="en-US" sz="2000" dirty="0" smtClean="0">
                <a:latin typeface="Comic Sans MS" pitchFamily="66" charset="0"/>
                <a:ea typeface="Dotum" pitchFamily="34" charset="-127"/>
              </a:rPr>
              <a:t> </a:t>
            </a:r>
            <a:r>
              <a:rPr lang="en-US" sz="2000" dirty="0" err="1" smtClean="0">
                <a:latin typeface="Comic Sans MS" pitchFamily="66" charset="0"/>
                <a:ea typeface="Dotum" pitchFamily="34" charset="-127"/>
              </a:rPr>
              <a:t>sektor</a:t>
            </a:r>
            <a:r>
              <a:rPr lang="en-US" sz="2000" dirty="0" smtClean="0">
                <a:latin typeface="Comic Sans MS" pitchFamily="66" charset="0"/>
                <a:ea typeface="Dotum" pitchFamily="34" charset="-127"/>
              </a:rPr>
              <a:t> yang paling </a:t>
            </a:r>
            <a:r>
              <a:rPr lang="en-US" sz="2000" dirty="0" err="1" smtClean="0">
                <a:latin typeface="Comic Sans MS" pitchFamily="66" charset="0"/>
                <a:ea typeface="Dotum" pitchFamily="34" charset="-127"/>
              </a:rPr>
              <a:t>hidup</a:t>
            </a:r>
            <a:r>
              <a:rPr lang="en-US" sz="2000" dirty="0" smtClean="0">
                <a:latin typeface="Comic Sans MS" pitchFamily="66" charset="0"/>
                <a:ea typeface="Dotum" pitchFamily="34" charset="-127"/>
              </a:rPr>
              <a:t> </a:t>
            </a:r>
            <a:r>
              <a:rPr lang="en-US" sz="2000" dirty="0" err="1" smtClean="0">
                <a:latin typeface="Comic Sans MS" pitchFamily="66" charset="0"/>
                <a:ea typeface="Dotum" pitchFamily="34" charset="-127"/>
              </a:rPr>
              <a:t>pada</a:t>
            </a:r>
            <a:r>
              <a:rPr lang="en-US" sz="2000" dirty="0" smtClean="0">
                <a:latin typeface="Comic Sans MS" pitchFamily="66" charset="0"/>
                <a:ea typeface="Dotum" pitchFamily="34" charset="-127"/>
              </a:rPr>
              <a:t> </a:t>
            </a:r>
            <a:r>
              <a:rPr lang="en-US" sz="2000" dirty="0" err="1" smtClean="0">
                <a:latin typeface="Comic Sans MS" pitchFamily="66" charset="0"/>
                <a:ea typeface="Dotum" pitchFamily="34" charset="-127"/>
              </a:rPr>
              <a:t>dasawarsa</a:t>
            </a:r>
            <a:r>
              <a:rPr lang="en-US" sz="2000" dirty="0" smtClean="0">
                <a:latin typeface="Comic Sans MS" pitchFamily="66" charset="0"/>
                <a:ea typeface="Dotum" pitchFamily="34" charset="-127"/>
              </a:rPr>
              <a:t> 1970an </a:t>
            </a:r>
            <a:r>
              <a:rPr lang="en-US" sz="2000" dirty="0" err="1" smtClean="0">
                <a:latin typeface="Comic Sans MS" pitchFamily="66" charset="0"/>
                <a:ea typeface="Dotum" pitchFamily="34" charset="-127"/>
              </a:rPr>
              <a:t>itu</a:t>
            </a:r>
            <a:r>
              <a:rPr lang="en-US" sz="2000" dirty="0" smtClean="0">
                <a:latin typeface="Comic Sans MS" pitchFamily="66" charset="0"/>
                <a:ea typeface="Dotum" pitchFamily="34" charset="-127"/>
              </a:rPr>
              <a:t> </a:t>
            </a:r>
            <a:r>
              <a:rPr lang="en-US" sz="2000" dirty="0" err="1" smtClean="0">
                <a:latin typeface="Comic Sans MS" pitchFamily="66" charset="0"/>
                <a:ea typeface="Dotum" pitchFamily="34" charset="-127"/>
              </a:rPr>
              <a:t>adalah</a:t>
            </a:r>
            <a:r>
              <a:rPr lang="en-US" sz="2000" dirty="0" smtClean="0">
                <a:latin typeface="Comic Sans MS" pitchFamily="66" charset="0"/>
                <a:ea typeface="Dotum" pitchFamily="34" charset="-127"/>
              </a:rPr>
              <a:t> </a:t>
            </a:r>
            <a:r>
              <a:rPr lang="en-US" sz="2000" dirty="0" err="1" smtClean="0">
                <a:latin typeface="Comic Sans MS" pitchFamily="66" charset="0"/>
                <a:ea typeface="Dotum" pitchFamily="34" charset="-127"/>
              </a:rPr>
              <a:t>industri</a:t>
            </a:r>
            <a:r>
              <a:rPr lang="en-US" sz="2000" dirty="0" smtClean="0">
                <a:latin typeface="Comic Sans MS" pitchFamily="66" charset="0"/>
                <a:ea typeface="Dotum" pitchFamily="34" charset="-127"/>
              </a:rPr>
              <a:t> </a:t>
            </a:r>
            <a:r>
              <a:rPr lang="en-US" sz="2000" dirty="0" err="1" smtClean="0">
                <a:latin typeface="Comic Sans MS" pitchFamily="66" charset="0"/>
                <a:ea typeface="Dotum" pitchFamily="34" charset="-127"/>
              </a:rPr>
              <a:t>farmasi</a:t>
            </a:r>
            <a:r>
              <a:rPr lang="en-US" sz="2000" dirty="0" smtClean="0">
                <a:latin typeface="Comic Sans MS" pitchFamily="66" charset="0"/>
                <a:ea typeface="Dotum" pitchFamily="34" charset="-127"/>
              </a:rPr>
              <a:t> </a:t>
            </a:r>
            <a:r>
              <a:rPr lang="en-US" sz="2000" dirty="0" err="1" smtClean="0">
                <a:latin typeface="Comic Sans MS" pitchFamily="66" charset="0"/>
                <a:ea typeface="Dotum" pitchFamily="34" charset="-127"/>
              </a:rPr>
              <a:t>dengan</a:t>
            </a:r>
            <a:r>
              <a:rPr lang="en-US" sz="2000" dirty="0" smtClean="0">
                <a:latin typeface="Comic Sans MS" pitchFamily="66" charset="0"/>
                <a:ea typeface="Dotum" pitchFamily="34" charset="-127"/>
              </a:rPr>
              <a:t> </a:t>
            </a:r>
            <a:r>
              <a:rPr lang="en-US" sz="2000" dirty="0" err="1" smtClean="0">
                <a:latin typeface="Comic Sans MS" pitchFamily="66" charset="0"/>
                <a:ea typeface="Dotum" pitchFamily="34" charset="-127"/>
              </a:rPr>
              <a:t>berbagai</a:t>
            </a:r>
            <a:r>
              <a:rPr lang="en-US" sz="2000" dirty="0" smtClean="0">
                <a:latin typeface="Comic Sans MS" pitchFamily="66" charset="0"/>
                <a:ea typeface="Dotum" pitchFamily="34" charset="-127"/>
              </a:rPr>
              <a:t> </a:t>
            </a:r>
            <a:r>
              <a:rPr lang="en-US" sz="2000" dirty="0" err="1" smtClean="0">
                <a:latin typeface="Comic Sans MS" pitchFamily="66" charset="0"/>
                <a:ea typeface="Dotum" pitchFamily="34" charset="-127"/>
              </a:rPr>
              <a:t>jenis</a:t>
            </a:r>
            <a:r>
              <a:rPr lang="en-US" sz="2000" dirty="0" smtClean="0">
                <a:latin typeface="Comic Sans MS" pitchFamily="66" charset="0"/>
                <a:ea typeface="Dotum" pitchFamily="34" charset="-127"/>
              </a:rPr>
              <a:t> </a:t>
            </a:r>
            <a:r>
              <a:rPr lang="en-US" sz="2000" dirty="0" err="1" smtClean="0">
                <a:latin typeface="Comic Sans MS" pitchFamily="66" charset="0"/>
                <a:ea typeface="Dotum" pitchFamily="34" charset="-127"/>
              </a:rPr>
              <a:t>obat</a:t>
            </a:r>
            <a:r>
              <a:rPr lang="en-US" sz="2000" dirty="0" smtClean="0">
                <a:latin typeface="Comic Sans MS" pitchFamily="66" charset="0"/>
                <a:ea typeface="Dotum" pitchFamily="34" charset="-127"/>
              </a:rPr>
              <a:t> </a:t>
            </a:r>
            <a:r>
              <a:rPr lang="en-US" sz="2000" dirty="0" err="1" smtClean="0">
                <a:latin typeface="Comic Sans MS" pitchFamily="66" charset="0"/>
                <a:ea typeface="Dotum" pitchFamily="34" charset="-127"/>
              </a:rPr>
              <a:t>baru</a:t>
            </a:r>
            <a:r>
              <a:rPr lang="en-US" sz="2000" dirty="0" smtClean="0">
                <a:latin typeface="Comic Sans MS" pitchFamily="66" charset="0"/>
                <a:ea typeface="Dotum" pitchFamily="34" charset="-127"/>
              </a:rPr>
              <a:t> yang </a:t>
            </a:r>
            <a:r>
              <a:rPr lang="en-US" sz="2000" dirty="0" err="1" smtClean="0">
                <a:latin typeface="Comic Sans MS" pitchFamily="66" charset="0"/>
                <a:ea typeface="Dotum" pitchFamily="34" charset="-127"/>
              </a:rPr>
              <a:t>diluncurkan</a:t>
            </a:r>
            <a:r>
              <a:rPr lang="en-US" sz="2000" dirty="0" smtClean="0">
                <a:latin typeface="Comic Sans MS" pitchFamily="66" charset="0"/>
                <a:ea typeface="Dotum" pitchFamily="34" charset="-127"/>
              </a:rPr>
              <a:t> </a:t>
            </a:r>
            <a:r>
              <a:rPr lang="en-US" sz="2000" dirty="0" err="1" smtClean="0">
                <a:latin typeface="Comic Sans MS" pitchFamily="66" charset="0"/>
                <a:ea typeface="Dotum" pitchFamily="34" charset="-127"/>
              </a:rPr>
              <a:t>pada</a:t>
            </a:r>
            <a:r>
              <a:rPr lang="en-US" sz="2000" dirty="0" smtClean="0">
                <a:latin typeface="Comic Sans MS" pitchFamily="66" charset="0"/>
                <a:ea typeface="Dotum" pitchFamily="34" charset="-127"/>
              </a:rPr>
              <a:t> </a:t>
            </a:r>
            <a:r>
              <a:rPr lang="en-US" sz="2000" dirty="0" err="1" smtClean="0">
                <a:latin typeface="Comic Sans MS" pitchFamily="66" charset="0"/>
                <a:ea typeface="Dotum" pitchFamily="34" charset="-127"/>
              </a:rPr>
              <a:t>saat</a:t>
            </a:r>
            <a:r>
              <a:rPr lang="en-US" sz="2000" dirty="0" smtClean="0">
                <a:latin typeface="Comic Sans MS" pitchFamily="66" charset="0"/>
                <a:ea typeface="Dotum" pitchFamily="34" charset="-127"/>
              </a:rPr>
              <a:t> </a:t>
            </a:r>
            <a:r>
              <a:rPr lang="en-US" sz="2000" dirty="0" err="1" smtClean="0">
                <a:latin typeface="Comic Sans MS" pitchFamily="66" charset="0"/>
                <a:ea typeface="Dotum" pitchFamily="34" charset="-127"/>
              </a:rPr>
              <a:t>itu</a:t>
            </a:r>
            <a:r>
              <a:rPr lang="en-US" sz="2000" dirty="0" smtClean="0">
                <a:latin typeface="Comic Sans MS" pitchFamily="66" charset="0"/>
                <a:ea typeface="Dotum" pitchFamily="34" charset="-127"/>
              </a:rPr>
              <a:t> </a:t>
            </a:r>
            <a:r>
              <a:rPr lang="en-US" sz="2000" dirty="0" err="1" smtClean="0">
                <a:latin typeface="Comic Sans MS" pitchFamily="66" charset="0"/>
                <a:ea typeface="Dotum" pitchFamily="34" charset="-127"/>
              </a:rPr>
              <a:t>antara</a:t>
            </a:r>
            <a:r>
              <a:rPr lang="en-US" sz="2000" dirty="0" smtClean="0">
                <a:latin typeface="Comic Sans MS" pitchFamily="66" charset="0"/>
                <a:ea typeface="Dotum" pitchFamily="34" charset="-127"/>
              </a:rPr>
              <a:t> lain </a:t>
            </a:r>
            <a:r>
              <a:rPr lang="en-US" sz="2000" dirty="0" err="1" smtClean="0">
                <a:latin typeface="Comic Sans MS" pitchFamily="66" charset="0"/>
                <a:ea typeface="Dotum" pitchFamily="34" charset="-127"/>
              </a:rPr>
              <a:t>adalah</a:t>
            </a:r>
            <a:r>
              <a:rPr lang="en-US" sz="2000" dirty="0" smtClean="0">
                <a:latin typeface="Comic Sans MS" pitchFamily="66" charset="0"/>
                <a:ea typeface="Dotum" pitchFamily="34" charset="-127"/>
              </a:rPr>
              <a:t> </a:t>
            </a:r>
            <a:r>
              <a:rPr lang="en-US" sz="2000" dirty="0" err="1" smtClean="0">
                <a:latin typeface="Comic Sans MS" pitchFamily="66" charset="0"/>
                <a:ea typeface="Dotum" pitchFamily="34" charset="-127"/>
              </a:rPr>
              <a:t>Bodrex-obat</a:t>
            </a:r>
            <a:r>
              <a:rPr lang="en-US" sz="2000" dirty="0" smtClean="0">
                <a:latin typeface="Comic Sans MS" pitchFamily="66" charset="0"/>
                <a:ea typeface="Dotum" pitchFamily="34" charset="-127"/>
              </a:rPr>
              <a:t> </a:t>
            </a:r>
            <a:r>
              <a:rPr lang="en-US" sz="2000" dirty="0" err="1" smtClean="0">
                <a:latin typeface="Comic Sans MS" pitchFamily="66" charset="0"/>
                <a:ea typeface="Dotum" pitchFamily="34" charset="-127"/>
              </a:rPr>
              <a:t>sakit</a:t>
            </a:r>
            <a:r>
              <a:rPr lang="en-US" sz="2000" dirty="0" smtClean="0">
                <a:latin typeface="Comic Sans MS" pitchFamily="66" charset="0"/>
                <a:ea typeface="Dotum" pitchFamily="34" charset="-127"/>
              </a:rPr>
              <a:t> </a:t>
            </a:r>
            <a:r>
              <a:rPr lang="en-US" sz="2000" dirty="0" err="1" smtClean="0">
                <a:latin typeface="Comic Sans MS" pitchFamily="66" charset="0"/>
                <a:ea typeface="Dotum" pitchFamily="34" charset="-127"/>
              </a:rPr>
              <a:t>kepala</a:t>
            </a:r>
            <a:r>
              <a:rPr lang="en-US" sz="2000" dirty="0" smtClean="0">
                <a:latin typeface="Comic Sans MS" pitchFamily="66" charset="0"/>
                <a:ea typeface="Dotum" pitchFamily="34" charset="-127"/>
              </a:rPr>
              <a:t> yang </a:t>
            </a:r>
            <a:r>
              <a:rPr lang="en-US" sz="2000" dirty="0" err="1" smtClean="0">
                <a:latin typeface="Comic Sans MS" pitchFamily="66" charset="0"/>
                <a:ea typeface="Dotum" pitchFamily="34" charset="-127"/>
              </a:rPr>
              <a:t>populer</a:t>
            </a:r>
            <a:r>
              <a:rPr lang="en-US" sz="2000" dirty="0" smtClean="0">
                <a:latin typeface="Comic Sans MS" pitchFamily="66" charset="0"/>
                <a:ea typeface="Dotum" pitchFamily="34" charset="-127"/>
              </a:rPr>
              <a:t> </a:t>
            </a:r>
            <a:r>
              <a:rPr lang="en-US" sz="2000" dirty="0" err="1" smtClean="0">
                <a:latin typeface="Comic Sans MS" pitchFamily="66" charset="0"/>
                <a:ea typeface="Dotum" pitchFamily="34" charset="-127"/>
              </a:rPr>
              <a:t>hingga</a:t>
            </a:r>
            <a:r>
              <a:rPr lang="en-US" sz="2000" dirty="0" smtClean="0">
                <a:latin typeface="Comic Sans MS" pitchFamily="66" charset="0"/>
                <a:ea typeface="Dotum" pitchFamily="34" charset="-127"/>
              </a:rPr>
              <a:t> </a:t>
            </a:r>
            <a:r>
              <a:rPr lang="en-US" sz="2000" dirty="0" err="1" smtClean="0">
                <a:latin typeface="Comic Sans MS" pitchFamily="66" charset="0"/>
                <a:ea typeface="Dotum" pitchFamily="34" charset="-127"/>
              </a:rPr>
              <a:t>saat</a:t>
            </a:r>
            <a:r>
              <a:rPr lang="en-US" sz="2000" dirty="0" smtClean="0">
                <a:latin typeface="Comic Sans MS" pitchFamily="66" charset="0"/>
                <a:ea typeface="Dotum" pitchFamily="34" charset="-127"/>
              </a:rPr>
              <a:t> </a:t>
            </a:r>
            <a:r>
              <a:rPr lang="en-US" sz="2000" dirty="0" err="1" smtClean="0">
                <a:latin typeface="Comic Sans MS" pitchFamily="66" charset="0"/>
                <a:ea typeface="Dotum" pitchFamily="34" charset="-127"/>
              </a:rPr>
              <a:t>ini</a:t>
            </a:r>
            <a:r>
              <a:rPr lang="en-US" sz="2000" dirty="0" smtClean="0">
                <a:latin typeface="Comic Sans MS" pitchFamily="66" charset="0"/>
                <a:ea typeface="Dotum" pitchFamily="34" charset="-127"/>
              </a:rPr>
              <a:t>. </a:t>
            </a:r>
            <a:r>
              <a:rPr lang="en-US" sz="2000" dirty="0" err="1" smtClean="0">
                <a:latin typeface="Comic Sans MS" pitchFamily="66" charset="0"/>
                <a:ea typeface="Dotum" pitchFamily="34" charset="-127"/>
              </a:rPr>
              <a:t>Begitu</a:t>
            </a:r>
            <a:r>
              <a:rPr lang="en-US" sz="2000" dirty="0" smtClean="0">
                <a:latin typeface="Comic Sans MS" pitchFamily="66" charset="0"/>
                <a:ea typeface="Dotum" pitchFamily="34" charset="-127"/>
              </a:rPr>
              <a:t> </a:t>
            </a:r>
            <a:r>
              <a:rPr lang="en-US" sz="2000" dirty="0" err="1" smtClean="0">
                <a:latin typeface="Comic Sans MS" pitchFamily="66" charset="0"/>
                <a:ea typeface="Dotum" pitchFamily="34" charset="-127"/>
              </a:rPr>
              <a:t>populernya</a:t>
            </a:r>
            <a:r>
              <a:rPr lang="en-US" sz="2000" dirty="0" smtClean="0">
                <a:latin typeface="Comic Sans MS" pitchFamily="66" charset="0"/>
                <a:ea typeface="Dotum" pitchFamily="34" charset="-127"/>
              </a:rPr>
              <a:t> </a:t>
            </a:r>
            <a:r>
              <a:rPr lang="en-US" sz="2000" dirty="0" err="1" smtClean="0">
                <a:latin typeface="Comic Sans MS" pitchFamily="66" charset="0"/>
                <a:ea typeface="Dotum" pitchFamily="34" charset="-127"/>
              </a:rPr>
              <a:t>nama</a:t>
            </a:r>
            <a:r>
              <a:rPr lang="en-US" sz="2000" dirty="0" smtClean="0">
                <a:latin typeface="Comic Sans MS" pitchFamily="66" charset="0"/>
                <a:ea typeface="Dotum" pitchFamily="34" charset="-127"/>
              </a:rPr>
              <a:t> </a:t>
            </a:r>
            <a:r>
              <a:rPr lang="en-US" sz="2000" dirty="0" err="1" smtClean="0">
                <a:latin typeface="Comic Sans MS" pitchFamily="66" charset="0"/>
                <a:ea typeface="Dotum" pitchFamily="34" charset="-127"/>
              </a:rPr>
              <a:t>Bodrex</a:t>
            </a:r>
            <a:r>
              <a:rPr lang="en-US" sz="2000" dirty="0" smtClean="0">
                <a:latin typeface="Comic Sans MS" pitchFamily="66" charset="0"/>
                <a:ea typeface="Dotum" pitchFamily="34" charset="-127"/>
              </a:rPr>
              <a:t> </a:t>
            </a:r>
            <a:r>
              <a:rPr lang="en-US" sz="2000" dirty="0" err="1" smtClean="0">
                <a:latin typeface="Comic Sans MS" pitchFamily="66" charset="0"/>
                <a:ea typeface="Dotum" pitchFamily="34" charset="-127"/>
              </a:rPr>
              <a:t>bahkan</a:t>
            </a:r>
            <a:r>
              <a:rPr lang="en-US" sz="2000" dirty="0" smtClean="0">
                <a:latin typeface="Comic Sans MS" pitchFamily="66" charset="0"/>
                <a:ea typeface="Dotum" pitchFamily="34" charset="-127"/>
              </a:rPr>
              <a:t> </a:t>
            </a:r>
            <a:r>
              <a:rPr lang="en-US" sz="2000" dirty="0" err="1" smtClean="0">
                <a:latin typeface="Comic Sans MS" pitchFamily="66" charset="0"/>
                <a:ea typeface="Dotum" pitchFamily="34" charset="-127"/>
              </a:rPr>
              <a:t>sampai</a:t>
            </a:r>
            <a:r>
              <a:rPr lang="en-US" sz="2000" dirty="0" smtClean="0">
                <a:latin typeface="Comic Sans MS" pitchFamily="66" charset="0"/>
                <a:ea typeface="Dotum" pitchFamily="34" charset="-127"/>
              </a:rPr>
              <a:t> </a:t>
            </a:r>
            <a:r>
              <a:rPr lang="en-US" sz="2000" dirty="0" err="1" smtClean="0">
                <a:latin typeface="Comic Sans MS" pitchFamily="66" charset="0"/>
                <a:ea typeface="Dotum" pitchFamily="34" charset="-127"/>
              </a:rPr>
              <a:t>dijadikan</a:t>
            </a:r>
            <a:r>
              <a:rPr lang="en-US" sz="2000" dirty="0" smtClean="0">
                <a:latin typeface="Comic Sans MS" pitchFamily="66" charset="0"/>
                <a:ea typeface="Dotum" pitchFamily="34" charset="-127"/>
              </a:rPr>
              <a:t> </a:t>
            </a:r>
            <a:r>
              <a:rPr lang="en-US" sz="2000" dirty="0" err="1" smtClean="0">
                <a:latin typeface="Comic Sans MS" pitchFamily="66" charset="0"/>
                <a:ea typeface="Dotum" pitchFamily="34" charset="-127"/>
              </a:rPr>
              <a:t>ikon</a:t>
            </a:r>
            <a:r>
              <a:rPr lang="en-US" sz="2000" dirty="0" smtClean="0">
                <a:latin typeface="Comic Sans MS" pitchFamily="66" charset="0"/>
                <a:ea typeface="Dotum" pitchFamily="34" charset="-127"/>
              </a:rPr>
              <a:t> </a:t>
            </a:r>
            <a:r>
              <a:rPr lang="en-US" sz="2000" dirty="0" err="1" smtClean="0">
                <a:latin typeface="Comic Sans MS" pitchFamily="66" charset="0"/>
                <a:ea typeface="Dotum" pitchFamily="34" charset="-127"/>
              </a:rPr>
              <a:t>jurnalistik</a:t>
            </a:r>
            <a:r>
              <a:rPr lang="en-US" sz="2000" dirty="0" smtClean="0">
                <a:latin typeface="Comic Sans MS" pitchFamily="66" charset="0"/>
                <a:ea typeface="Dotum" pitchFamily="34" charset="-127"/>
              </a:rPr>
              <a:t> Indonesia </a:t>
            </a:r>
            <a:r>
              <a:rPr lang="en-US" sz="2000" dirty="0" err="1" smtClean="0">
                <a:latin typeface="Comic Sans MS" pitchFamily="66" charset="0"/>
                <a:ea typeface="Dotum" pitchFamily="34" charset="-127"/>
              </a:rPr>
              <a:t>untuk</a:t>
            </a:r>
            <a:r>
              <a:rPr lang="en-US" sz="2000" dirty="0" smtClean="0">
                <a:latin typeface="Comic Sans MS" pitchFamily="66" charset="0"/>
                <a:ea typeface="Dotum" pitchFamily="34" charset="-127"/>
              </a:rPr>
              <a:t> </a:t>
            </a:r>
            <a:r>
              <a:rPr lang="en-US" sz="2000" dirty="0" err="1" smtClean="0">
                <a:latin typeface="Comic Sans MS" pitchFamily="66" charset="0"/>
                <a:ea typeface="Dotum" pitchFamily="34" charset="-127"/>
              </a:rPr>
              <a:t>menyebut</a:t>
            </a:r>
            <a:r>
              <a:rPr lang="en-US" sz="2000" dirty="0" smtClean="0">
                <a:latin typeface="Comic Sans MS" pitchFamily="66" charset="0"/>
                <a:ea typeface="Dotum" pitchFamily="34" charset="-127"/>
              </a:rPr>
              <a:t> </a:t>
            </a:r>
            <a:r>
              <a:rPr lang="en-US" sz="2000" dirty="0" err="1" smtClean="0">
                <a:latin typeface="Comic Sans MS" pitchFamily="66" charset="0"/>
                <a:ea typeface="Dotum" pitchFamily="34" charset="-127"/>
              </a:rPr>
              <a:t>wartawan</a:t>
            </a:r>
            <a:r>
              <a:rPr lang="en-US" sz="2000" dirty="0" smtClean="0">
                <a:latin typeface="Comic Sans MS" pitchFamily="66" charset="0"/>
                <a:ea typeface="Dotum" pitchFamily="34" charset="-127"/>
              </a:rPr>
              <a:t> yang </a:t>
            </a:r>
            <a:r>
              <a:rPr lang="en-US" sz="2000" dirty="0" err="1" smtClean="0">
                <a:latin typeface="Comic Sans MS" pitchFamily="66" charset="0"/>
                <a:ea typeface="Dotum" pitchFamily="34" charset="-127"/>
              </a:rPr>
              <a:t>datang</a:t>
            </a:r>
            <a:r>
              <a:rPr lang="en-US" sz="2000" dirty="0" smtClean="0">
                <a:latin typeface="Comic Sans MS" pitchFamily="66" charset="0"/>
                <a:ea typeface="Dotum" pitchFamily="34" charset="-127"/>
              </a:rPr>
              <a:t> </a:t>
            </a:r>
            <a:r>
              <a:rPr lang="en-US" sz="2000" dirty="0" err="1" smtClean="0">
                <a:latin typeface="Comic Sans MS" pitchFamily="66" charset="0"/>
                <a:ea typeface="Dotum" pitchFamily="34" charset="-127"/>
              </a:rPr>
              <a:t>tak</a:t>
            </a:r>
            <a:r>
              <a:rPr lang="en-US" sz="2000" dirty="0" smtClean="0">
                <a:latin typeface="Comic Sans MS" pitchFamily="66" charset="0"/>
                <a:ea typeface="Dotum" pitchFamily="34" charset="-127"/>
              </a:rPr>
              <a:t> </a:t>
            </a:r>
            <a:r>
              <a:rPr lang="en-US" sz="2000" dirty="0" err="1" smtClean="0">
                <a:latin typeface="Comic Sans MS" pitchFamily="66" charset="0"/>
                <a:ea typeface="Dotum" pitchFamily="34" charset="-127"/>
              </a:rPr>
              <a:t>diundang</a:t>
            </a:r>
            <a:r>
              <a:rPr lang="en-US" sz="2000" dirty="0" smtClean="0">
                <a:latin typeface="Comic Sans MS" pitchFamily="66" charset="0"/>
                <a:ea typeface="Dotum" pitchFamily="34" charset="-127"/>
              </a:rPr>
              <a:t>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5656" y="404664"/>
            <a:ext cx="7211144" cy="1012974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KELAHIRAN PERIKLANAN MODERN INDONESIA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51685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6509</TotalTime>
  <Words>1060</Words>
  <Application>Microsoft Office PowerPoint</Application>
  <PresentationFormat>On-screen Show (4:3)</PresentationFormat>
  <Paragraphs>35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Comic Sans MS</vt:lpstr>
      <vt:lpstr>Dotum</vt:lpstr>
      <vt:lpstr>Diseño predeterminado</vt:lpstr>
      <vt:lpstr>SEJARAH PERIKLANAN</vt:lpstr>
      <vt:lpstr>PowerPoint Presentation</vt:lpstr>
      <vt:lpstr>PowerPoint Presentation</vt:lpstr>
      <vt:lpstr>PowerPoint Presentation</vt:lpstr>
      <vt:lpstr>PowerPoint Presentation</vt:lpstr>
      <vt:lpstr>TOKOH PERIKLANAN MODERN</vt:lpstr>
      <vt:lpstr>PowerPoint Presentation</vt:lpstr>
      <vt:lpstr>PowerPoint Presentation</vt:lpstr>
      <vt:lpstr>KELAHIRAN PERIKLANAN MODERN INDONESIA</vt:lpstr>
      <vt:lpstr>AWAL ARTIS DALAM PERIKLANAN</vt:lpstr>
      <vt:lpstr>PowerPoint Presentation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Mariajose</dc:creator>
  <cp:lastModifiedBy>Lenovo</cp:lastModifiedBy>
  <cp:revision>636</cp:revision>
  <dcterms:created xsi:type="dcterms:W3CDTF">2010-05-23T14:28:12Z</dcterms:created>
  <dcterms:modified xsi:type="dcterms:W3CDTF">2018-03-14T06:45:18Z</dcterms:modified>
</cp:coreProperties>
</file>