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2"/>
  </p:sldMasterIdLst>
  <p:notesMasterIdLst>
    <p:notesMasterId r:id="rId8"/>
  </p:notesMasterIdLst>
  <p:handoutMasterIdLst>
    <p:handoutMasterId r:id="rId9"/>
  </p:handout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8603FDC-E32A-4AB5-989C-0864C3EAD2B8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1268B-8AC2-4239-8FAF-7C144C210720}" type="datetimeFigureOut">
              <a:rPr lang="en-US"/>
              <a:t>3/27/2018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BA2C8-71FC-43D0-BD87-0547616971F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9213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D8362-6D63-40AC-BAA9-90C3AE6D5875}" type="datetimeFigureOut">
              <a:rPr lang="en-US"/>
              <a:t>3/27/2018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39446-6953-447E-A4E3-E7CFBF87004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2392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ter3"/>
          <p:cNvSpPr/>
          <p:nvPr/>
        </p:nvSpPr>
        <p:spPr>
          <a:xfrm>
            <a:off x="2552" y="5243129"/>
            <a:ext cx="12188952" cy="1614871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sky"/>
          <p:cNvSpPr/>
          <p:nvPr/>
        </p:nvSpPr>
        <p:spPr>
          <a:xfrm>
            <a:off x="2552" y="0"/>
            <a:ext cx="12188952" cy="5334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water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>
          <a:xfrm>
            <a:off x="-1425" y="5497897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water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>
          <a:xfrm flipH="1">
            <a:off x="-1425" y="5221111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-1425" y="5961106"/>
            <a:ext cx="12188952" cy="896846"/>
          </a:xfrm>
          <a:prstGeom prst="rect">
            <a:avLst/>
          </a:prstGeom>
          <a:gradFill>
            <a:gsLst>
              <a:gs pos="2500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5872" y="1309047"/>
            <a:ext cx="9602789" cy="26670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5872" y="4038600"/>
            <a:ext cx="9601200" cy="990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3/27/2018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440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440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3/27/2018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/>
              <a:t>3/27/2018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1309047"/>
            <a:ext cx="9601252" cy="2667000"/>
          </a:xfrm>
        </p:spPr>
        <p:txBody>
          <a:bodyPr anchor="b">
            <a:normAutofit/>
          </a:bodyPr>
          <a:lstStyle>
            <a:lvl1pPr algn="ctr">
              <a:defRPr sz="6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4038600"/>
            <a:ext cx="96012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/>
              <a:t>3/27/2018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572768"/>
            <a:ext cx="4572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572768"/>
            <a:ext cx="4572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3/27/2018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365861"/>
            <a:ext cx="4572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572768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365861"/>
            <a:ext cx="4572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3/27/2018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/>
              <a:t>3/27/2018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/>
              <a:t>3/27/2018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3" y="685800"/>
            <a:ext cx="6858000" cy="4572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/>
              <a:t>3/27/2018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685800"/>
            <a:ext cx="6858000" cy="4572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/>
              <a:t>3/27/2018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88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8" name="water3"/>
          <p:cNvSpPr/>
          <p:nvPr/>
        </p:nvSpPr>
        <p:spPr>
          <a:xfrm>
            <a:off x="2552" y="6064101"/>
            <a:ext cx="12188952" cy="793899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water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>
          <a:xfrm>
            <a:off x="-1425" y="6256181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water1"/>
          <p:cNvPicPr>
            <a:picLocks noChangeAspect="1"/>
          </p:cNvPicPr>
          <p:nvPr/>
        </p:nvPicPr>
        <p:blipFill rotWithShape="1"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>
          <a:xfrm flipH="1">
            <a:off x="-1425" y="5979395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265176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9509760" cy="414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fld id="{5586B75A-687E-405C-8A0B-8D00578BA2C3}" type="datetime1">
              <a:rPr lang="en-US"/>
              <a:pPr/>
              <a:t>3/27/2018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baseline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•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•"/>
        <a:defRPr sz="1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6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6pPr>
      <a:lvl7pPr marL="19202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NUPTIALITY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90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NUPTIALITY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Merujuk kepada perkawinan sebagai fenomena kependudukan seperti angka kejadian, karakteristik penduduk yang melakukan perkawinan, dan permasalahan perkawinan: perceraian, perpisahan, janda-duda, pembatalan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27456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Marriage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Angka perkawinan, crude marriage rate</a:t>
            </a:r>
          </a:p>
          <a:p>
            <a:r>
              <a:rPr lang="id-ID" dirty="0" smtClean="0"/>
              <a:t>Jumlah perkawinan </a:t>
            </a:r>
            <a:r>
              <a:rPr lang="id-ID" smtClean="0"/>
              <a:t>per 1000 </a:t>
            </a:r>
            <a:r>
              <a:rPr lang="id-ID" dirty="0" smtClean="0"/>
              <a:t>penduduk pada tahun tertentu.</a:t>
            </a:r>
          </a:p>
          <a:p>
            <a:r>
              <a:rPr lang="id-ID" dirty="0" smtClean="0"/>
              <a:t>Angka ini dihitung berdasarkan jumlah perkawinan- bukan jumlah orang yang menikah- termasuk baik perkawinan pertama atau kedua dst.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2819" y="3435928"/>
            <a:ext cx="8072753" cy="2279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68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Median Age at First Marriage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Umur median saat pertama kali menikah</a:t>
            </a:r>
          </a:p>
          <a:p>
            <a:r>
              <a:rPr lang="id-ID" dirty="0" smtClean="0"/>
              <a:t>Setengah penduduk menikah untuk pertama kali sebelum umur median, setengah lagi setelah umur median</a:t>
            </a:r>
          </a:p>
          <a:p>
            <a:r>
              <a:rPr lang="id-ID" dirty="0" smtClean="0"/>
              <a:t>Umur median saat pertama menikah dihitung berbeda untuk penduduk laki-laki dan perempuan, karena perempuan cenderung menikah pada usia yang lebih muda daripada laki-laki.</a:t>
            </a:r>
          </a:p>
          <a:p>
            <a:r>
              <a:rPr lang="id-ID" dirty="0" smtClean="0"/>
              <a:t>Umur median saat pertama kali menikah mempunyai pengaruh terhadap fertilitas penduduk.</a:t>
            </a:r>
          </a:p>
          <a:p>
            <a:endParaRPr lang="id-ID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9629" y="4324455"/>
            <a:ext cx="7077346" cy="2048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02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Divorce Rate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Angka perceraian</a:t>
            </a:r>
          </a:p>
          <a:p>
            <a:r>
              <a:rPr lang="id-ID" dirty="0" smtClean="0"/>
              <a:t>Crude divorce rate</a:t>
            </a:r>
          </a:p>
          <a:p>
            <a:r>
              <a:rPr lang="id-ID" dirty="0" smtClean="0"/>
              <a:t>Menunjukkan jumlah dari perceraian per 1000 penduduk pada tahun tertentu.</a:t>
            </a:r>
          </a:p>
          <a:p>
            <a:r>
              <a:rPr lang="id-ID" dirty="0" smtClean="0"/>
              <a:t>Perhitungan ini berdasarkan jumlah perceraian, bukan jumlah orang yang bercerai.</a:t>
            </a:r>
          </a:p>
          <a:p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9704" y="3643884"/>
            <a:ext cx="7981366" cy="2424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365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cean 16x9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B7E3C02-E47E-4702-8BC9-1082997D9C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Ocean painting presentation (widescreen)</Template>
  <TotalTime>0</TotalTime>
  <Words>158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Georgia</vt:lpstr>
      <vt:lpstr>Ocean 16x9</vt:lpstr>
      <vt:lpstr>NUPTIALITY</vt:lpstr>
      <vt:lpstr>NUPTIALITY</vt:lpstr>
      <vt:lpstr>Marriage Rate</vt:lpstr>
      <vt:lpstr>Median Age at First Marriage</vt:lpstr>
      <vt:lpstr>Divorce Rate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2017-02-13T03:46:16Z</dcterms:created>
  <dcterms:modified xsi:type="dcterms:W3CDTF">2018-03-27T09:49:02Z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TC028952569991</vt:lpwstr>
  </property>
</Properties>
</file>