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98" r:id="rId3"/>
    <p:sldId id="299" r:id="rId4"/>
    <p:sldId id="286" r:id="rId5"/>
    <p:sldId id="296" r:id="rId6"/>
    <p:sldId id="295" r:id="rId7"/>
    <p:sldId id="287" r:id="rId8"/>
    <p:sldId id="288" r:id="rId9"/>
    <p:sldId id="289" r:id="rId10"/>
    <p:sldId id="297" r:id="rId11"/>
    <p:sldId id="290" r:id="rId12"/>
    <p:sldId id="291" r:id="rId13"/>
    <p:sldId id="292" r:id="rId14"/>
    <p:sldId id="293" r:id="rId15"/>
    <p:sldId id="294" r:id="rId16"/>
    <p:sldId id="27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4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91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56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94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49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79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86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56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52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19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21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6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45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8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11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74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3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2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LEKSIKAL / Scanner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kumpulan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string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𝞢* =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....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=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....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𝞢* =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endParaRPr lang="en-US" sz="3200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a,b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}* 	= {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a, b, ab,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bb, … 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{ab}* 	= {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ab,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 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}* 	= {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acbd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bdac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 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{ab*c} 	= { 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abbbc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 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{(ab)*c} 	= { 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V = {a}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K = {b}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{V ⋃ K} = {a, b}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0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29718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1 1 0*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5626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39" name="Straight Arrow Connector 38"/>
          <p:cNvCxnSpPr>
            <a:stCxn id="36" idx="6"/>
            <a:endCxn id="38" idx="2"/>
          </p:cNvCxnSpPr>
          <p:nvPr/>
        </p:nvCxnSpPr>
        <p:spPr>
          <a:xfrm>
            <a:off x="45720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638800" y="26670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895600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4765242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cxnSp>
        <p:nvCxnSpPr>
          <p:cNvPr id="47" name="Curved Connector 46"/>
          <p:cNvCxnSpPr>
            <a:stCxn id="38" idx="1"/>
            <a:endCxn id="38" idx="6"/>
          </p:cNvCxnSpPr>
          <p:nvPr/>
        </p:nvCxnSpPr>
        <p:spPr>
          <a:xfrm rot="16200000" flipH="1">
            <a:off x="5908372" y="2479372"/>
            <a:ext cx="269408" cy="715448"/>
          </a:xfrm>
          <a:prstGeom prst="curvedConnector4">
            <a:avLst>
              <a:gd name="adj1" fmla="val -152383"/>
              <a:gd name="adj2" fmla="val 181109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670242" y="1905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b="1" dirty="0"/>
          </a:p>
        </p:txBody>
      </p:sp>
      <p:sp>
        <p:nvSpPr>
          <p:cNvPr id="54" name="Oval 53"/>
          <p:cNvSpPr/>
          <p:nvPr/>
        </p:nvSpPr>
        <p:spPr>
          <a:xfrm>
            <a:off x="19050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0</a:t>
            </a:r>
            <a:endParaRPr lang="en-US" b="1" baseline="-25000" dirty="0"/>
          </a:p>
        </p:txBody>
      </p:sp>
      <p:cxnSp>
        <p:nvCxnSpPr>
          <p:cNvPr id="55" name="Straight Arrow Connector 54"/>
          <p:cNvCxnSpPr>
            <a:endCxn id="54" idx="2"/>
          </p:cNvCxnSpPr>
          <p:nvPr/>
        </p:nvCxnSpPr>
        <p:spPr>
          <a:xfrm>
            <a:off x="1219200" y="50292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143000" y="3733800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1 1* 0</a:t>
            </a:r>
            <a:endParaRPr lang="en-US" sz="2400" b="1" dirty="0"/>
          </a:p>
        </p:txBody>
      </p:sp>
      <p:sp>
        <p:nvSpPr>
          <p:cNvPr id="57" name="Oval 56"/>
          <p:cNvSpPr/>
          <p:nvPr/>
        </p:nvSpPr>
        <p:spPr>
          <a:xfrm>
            <a:off x="37338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58" name="Straight Arrow Connector 57"/>
          <p:cNvCxnSpPr>
            <a:stCxn id="54" idx="6"/>
            <a:endCxn id="57" idx="2"/>
          </p:cNvCxnSpPr>
          <p:nvPr/>
        </p:nvCxnSpPr>
        <p:spPr>
          <a:xfrm>
            <a:off x="2743200" y="50292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55626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60" name="Straight Arrow Connector 59"/>
          <p:cNvCxnSpPr>
            <a:stCxn id="57" idx="6"/>
            <a:endCxn id="59" idx="2"/>
          </p:cNvCxnSpPr>
          <p:nvPr/>
        </p:nvCxnSpPr>
        <p:spPr>
          <a:xfrm>
            <a:off x="4572000" y="50292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38800" y="47244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62" name="Rectangle 61"/>
          <p:cNvSpPr/>
          <p:nvPr/>
        </p:nvSpPr>
        <p:spPr>
          <a:xfrm>
            <a:off x="2895600" y="44958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63" name="Rectangle 62"/>
          <p:cNvSpPr/>
          <p:nvPr/>
        </p:nvSpPr>
        <p:spPr>
          <a:xfrm>
            <a:off x="3581400" y="40386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cxnSp>
        <p:nvCxnSpPr>
          <p:cNvPr id="64" name="Curved Connector 46"/>
          <p:cNvCxnSpPr>
            <a:stCxn id="57" idx="1"/>
            <a:endCxn id="57" idx="7"/>
          </p:cNvCxnSpPr>
          <p:nvPr/>
        </p:nvCxnSpPr>
        <p:spPr>
          <a:xfrm rot="5400000" flipH="1" flipV="1">
            <a:off x="4152900" y="4463444"/>
            <a:ext cx="1588" cy="592696"/>
          </a:xfrm>
          <a:prstGeom prst="curvedConnector3">
            <a:avLst>
              <a:gd name="adj1" fmla="val 30281370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800600" y="44958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30480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34290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2494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Token Operator &lt;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34290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6" idx="6"/>
          </p:cNvCxnSpPr>
          <p:nvPr/>
        </p:nvCxnSpPr>
        <p:spPr>
          <a:xfrm>
            <a:off x="5638800" y="3429000"/>
            <a:ext cx="1371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895600" y="29204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&lt;</a:t>
            </a:r>
            <a:endParaRPr lang="en-US" sz="2400" b="1" dirty="0"/>
          </a:p>
        </p:txBody>
      </p:sp>
      <p:sp>
        <p:nvSpPr>
          <p:cNvPr id="29" name="Rectangle 28"/>
          <p:cNvSpPr/>
          <p:nvPr/>
        </p:nvSpPr>
        <p:spPr>
          <a:xfrm>
            <a:off x="6019800" y="29204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&gt;</a:t>
            </a:r>
            <a:endParaRPr lang="en-US" sz="2400" b="1" dirty="0"/>
          </a:p>
        </p:txBody>
      </p:sp>
      <p:sp>
        <p:nvSpPr>
          <p:cNvPr id="42" name="Oval 41"/>
          <p:cNvSpPr/>
          <p:nvPr/>
        </p:nvSpPr>
        <p:spPr>
          <a:xfrm>
            <a:off x="3810000" y="2667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</a:t>
            </a:r>
            <a:endParaRPr lang="en-US" sz="1400" b="1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3733800" y="4876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3810000" y="4953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&lt;=</a:t>
            </a:r>
            <a:endParaRPr lang="en-US" sz="1400" b="1" baseline="-25000" dirty="0"/>
          </a:p>
        </p:txBody>
      </p:sp>
      <p:sp>
        <p:nvSpPr>
          <p:cNvPr id="49" name="Oval 48"/>
          <p:cNvSpPr/>
          <p:nvPr/>
        </p:nvSpPr>
        <p:spPr>
          <a:xfrm>
            <a:off x="7010400" y="2590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sp>
        <p:nvSpPr>
          <p:cNvPr id="50" name="Oval 49"/>
          <p:cNvSpPr/>
          <p:nvPr/>
        </p:nvSpPr>
        <p:spPr>
          <a:xfrm>
            <a:off x="7086600" y="2667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&lt;&gt;</a:t>
            </a:r>
            <a:endParaRPr lang="en-US" sz="1400" b="1" baseline="-25000" dirty="0"/>
          </a:p>
        </p:txBody>
      </p:sp>
      <p:sp>
        <p:nvSpPr>
          <p:cNvPr id="51" name="Rectangle 50"/>
          <p:cNvSpPr/>
          <p:nvPr/>
        </p:nvSpPr>
        <p:spPr>
          <a:xfrm>
            <a:off x="4867950" y="42158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=</a:t>
            </a:r>
            <a:endParaRPr lang="en-US" sz="2400" b="1" dirty="0"/>
          </a:p>
        </p:txBody>
      </p:sp>
      <p:cxnSp>
        <p:nvCxnSpPr>
          <p:cNvPr id="52" name="Straight Arrow Connector 51"/>
          <p:cNvCxnSpPr>
            <a:stCxn id="36" idx="4"/>
            <a:endCxn id="43" idx="0"/>
          </p:cNvCxnSpPr>
          <p:nvPr/>
        </p:nvCxnSpPr>
        <p:spPr>
          <a:xfrm rot="5400000">
            <a:off x="4381500" y="4572000"/>
            <a:ext cx="609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29718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3004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Pemrograman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410200" y="32004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14800" y="3581400"/>
            <a:ext cx="12954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486400" y="32766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b="1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936442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&lt;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4648200" y="31959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53" name="Rectangle 52"/>
          <p:cNvSpPr/>
          <p:nvPr/>
        </p:nvSpPr>
        <p:spPr>
          <a:xfrm>
            <a:off x="4648200" y="2590800"/>
            <a:ext cx="1686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</a:t>
            </a:r>
            <a:endParaRPr lang="en-US" sz="2400" b="1" dirty="0"/>
          </a:p>
        </p:txBody>
      </p:sp>
      <p:sp>
        <p:nvSpPr>
          <p:cNvPr id="29" name="Oval 28"/>
          <p:cNvSpPr/>
          <p:nvPr/>
        </p:nvSpPr>
        <p:spPr>
          <a:xfrm>
            <a:off x="3810000" y="26670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  <a:endParaRPr lang="en-US" b="1" baseline="-25000" dirty="0"/>
          </a:p>
        </p:txBody>
      </p:sp>
      <p:cxnSp>
        <p:nvCxnSpPr>
          <p:cNvPr id="31" name="Elbow Connector 30"/>
          <p:cNvCxnSpPr>
            <a:stCxn id="36" idx="4"/>
            <a:endCxn id="43" idx="2"/>
          </p:cNvCxnSpPr>
          <p:nvPr/>
        </p:nvCxnSpPr>
        <p:spPr>
          <a:xfrm rot="16200000" flipH="1">
            <a:off x="4248150" y="3257550"/>
            <a:ext cx="1066800" cy="12573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410200" y="4038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5486400" y="41148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</a:t>
            </a:r>
            <a:endParaRPr lang="en-US" b="1" baseline="-25000" dirty="0"/>
          </a:p>
        </p:txBody>
      </p:sp>
      <p:sp>
        <p:nvSpPr>
          <p:cNvPr id="49" name="Rectangle 48"/>
          <p:cNvSpPr/>
          <p:nvPr/>
        </p:nvSpPr>
        <p:spPr>
          <a:xfrm>
            <a:off x="4648200" y="39624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&gt;</a:t>
            </a:r>
            <a:endParaRPr lang="en-US" sz="2400" b="1" dirty="0"/>
          </a:p>
        </p:txBody>
      </p:sp>
      <p:sp>
        <p:nvSpPr>
          <p:cNvPr id="50" name="Rectangle 49"/>
          <p:cNvSpPr/>
          <p:nvPr/>
        </p:nvSpPr>
        <p:spPr>
          <a:xfrm>
            <a:off x="6314128" y="32252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&lt;=</a:t>
            </a:r>
            <a:endParaRPr lang="en-US" sz="2400" b="1" dirty="0"/>
          </a:p>
        </p:txBody>
      </p:sp>
      <p:sp>
        <p:nvSpPr>
          <p:cNvPr id="51" name="Rectangle 50"/>
          <p:cNvSpPr/>
          <p:nvPr/>
        </p:nvSpPr>
        <p:spPr>
          <a:xfrm>
            <a:off x="6314128" y="40634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&lt;&gt;</a:t>
            </a:r>
            <a:endParaRPr lang="en-US" sz="2400" b="1" dirty="0"/>
          </a:p>
        </p:txBody>
      </p:sp>
      <p:cxnSp>
        <p:nvCxnSpPr>
          <p:cNvPr id="52" name="Elbow Connector 30"/>
          <p:cNvCxnSpPr>
            <a:endCxn id="72" idx="2"/>
          </p:cNvCxnSpPr>
          <p:nvPr/>
        </p:nvCxnSpPr>
        <p:spPr>
          <a:xfrm rot="16200000" flipH="1">
            <a:off x="2247900" y="3695700"/>
            <a:ext cx="2209800" cy="7620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090446" y="47244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72" name="Oval 71"/>
          <p:cNvSpPr/>
          <p:nvPr/>
        </p:nvSpPr>
        <p:spPr>
          <a:xfrm>
            <a:off x="3733800" y="4800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</a:t>
            </a:r>
            <a:endParaRPr lang="en-US" b="1" baseline="-25000" dirty="0"/>
          </a:p>
        </p:txBody>
      </p:sp>
      <p:cxnSp>
        <p:nvCxnSpPr>
          <p:cNvPr id="75" name="Elbow Connector 30"/>
          <p:cNvCxnSpPr>
            <a:endCxn id="80" idx="2"/>
          </p:cNvCxnSpPr>
          <p:nvPr/>
        </p:nvCxnSpPr>
        <p:spPr>
          <a:xfrm>
            <a:off x="4191000" y="5562601"/>
            <a:ext cx="1219200" cy="380999"/>
          </a:xfrm>
          <a:prstGeom prst="bentConnector3">
            <a:avLst>
              <a:gd name="adj1" fmla="val 1538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5410200" y="5562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81" name="Oval 80"/>
          <p:cNvSpPr/>
          <p:nvPr/>
        </p:nvSpPr>
        <p:spPr>
          <a:xfrm>
            <a:off x="5486400" y="56388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</a:t>
            </a:r>
            <a:endParaRPr lang="en-US" b="1" baseline="-25000" dirty="0"/>
          </a:p>
        </p:txBody>
      </p:sp>
      <p:sp>
        <p:nvSpPr>
          <p:cNvPr id="82" name="Rectangle 81"/>
          <p:cNvSpPr/>
          <p:nvPr/>
        </p:nvSpPr>
        <p:spPr>
          <a:xfrm>
            <a:off x="6314128" y="55874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==</a:t>
            </a:r>
            <a:endParaRPr lang="en-US" sz="2400" b="1" dirty="0"/>
          </a:p>
        </p:txBody>
      </p:sp>
      <p:sp>
        <p:nvSpPr>
          <p:cNvPr id="85" name="Rectangle 84"/>
          <p:cNvSpPr/>
          <p:nvPr/>
        </p:nvSpPr>
        <p:spPr>
          <a:xfrm>
            <a:off x="4538246" y="54819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cxnSp>
        <p:nvCxnSpPr>
          <p:cNvPr id="86" name="Elbow Connector 30"/>
          <p:cNvCxnSpPr/>
          <p:nvPr/>
        </p:nvCxnSpPr>
        <p:spPr>
          <a:xfrm rot="16200000" flipH="1">
            <a:off x="2247900" y="5067301"/>
            <a:ext cx="2209800" cy="7620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3746744" y="6197025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….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TUGAS PERORANGAN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143000" y="1828800"/>
            <a:ext cx="7772400" cy="4724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err="1" smtClean="0"/>
              <a:t>Buat</a:t>
            </a:r>
            <a:r>
              <a:rPr lang="en-US" sz="2400" dirty="0" smtClean="0"/>
              <a:t> DFA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smtClean="0"/>
              <a:t>-symbol (54)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C </a:t>
            </a:r>
            <a:r>
              <a:rPr lang="en-US" sz="2400" dirty="0" err="1" smtClean="0"/>
              <a:t>atau</a:t>
            </a:r>
            <a:r>
              <a:rPr lang="en-US" sz="2400" dirty="0" smtClean="0"/>
              <a:t> Pascal:</a:t>
            </a:r>
          </a:p>
          <a:p>
            <a:pPr lvl="0"/>
            <a:endParaRPr lang="en-US" sz="2400" b="1" dirty="0" smtClean="0"/>
          </a:p>
          <a:p>
            <a:pPr lvl="0" algn="just"/>
            <a:r>
              <a:rPr lang="en-US" sz="2400" b="1" dirty="0" err="1" smtClean="0"/>
              <a:t>intcon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realcon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charcon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stringt,notsy</a:t>
            </a:r>
            <a:r>
              <a:rPr lang="en-US" sz="2400" b="1" dirty="0" smtClean="0"/>
              <a:t>, plus</a:t>
            </a:r>
            <a:r>
              <a:rPr lang="en-US" sz="2400" b="1" smtClean="0"/>
              <a:t>, </a:t>
            </a:r>
            <a:r>
              <a:rPr lang="en-US" sz="2400" b="1" smtClean="0"/>
              <a:t>minus,</a:t>
            </a:r>
          </a:p>
          <a:p>
            <a:pPr lvl="0" algn="just"/>
            <a:r>
              <a:rPr lang="en-US" sz="2400" b="1" smtClean="0"/>
              <a:t>times, idiv, rdiv, imod, andsy, orsy, egl, neg, gtr, </a:t>
            </a:r>
          </a:p>
          <a:p>
            <a:pPr lvl="0" algn="just"/>
            <a:r>
              <a:rPr lang="en-US" sz="2400" b="1" smtClean="0"/>
              <a:t>geg, lss, leg, lparent, rparent, lbrack, rbrack, comma, </a:t>
            </a:r>
          </a:p>
          <a:p>
            <a:pPr lvl="0" algn="just"/>
            <a:r>
              <a:rPr lang="en-US" sz="2400" b="1" smtClean="0"/>
              <a:t>semicolon, period, colon, becomes, constsy, typesy, </a:t>
            </a:r>
          </a:p>
          <a:p>
            <a:pPr lvl="0" algn="just"/>
            <a:r>
              <a:rPr lang="en-US" sz="2400" b="1" smtClean="0"/>
              <a:t>varsy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functionsy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proceduresy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arraysy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recordsy</a:t>
            </a:r>
            <a:r>
              <a:rPr lang="en-US" sz="2400" b="1" dirty="0" smtClean="0"/>
              <a:t>, </a:t>
            </a:r>
          </a:p>
          <a:p>
            <a:pPr lvl="0" algn="just"/>
            <a:r>
              <a:rPr lang="en-US" sz="2400" b="1" dirty="0" err="1" smtClean="0"/>
              <a:t>programsy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ident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beginsy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ifsy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casesy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repeatsy</a:t>
            </a:r>
            <a:r>
              <a:rPr lang="en-US" sz="2400" b="1" dirty="0" smtClean="0"/>
              <a:t>, </a:t>
            </a:r>
          </a:p>
          <a:p>
            <a:pPr lvl="0" algn="just"/>
            <a:r>
              <a:rPr lang="en-US" sz="2400" b="1" dirty="0" err="1" smtClean="0"/>
              <a:t>whilesy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forsy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endsy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elsesy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untilsy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ofsy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dosy</a:t>
            </a:r>
            <a:r>
              <a:rPr lang="en-US" sz="2400" b="1" dirty="0" smtClean="0"/>
              <a:t>, </a:t>
            </a:r>
          </a:p>
          <a:p>
            <a:pPr lvl="0" algn="just"/>
            <a:r>
              <a:rPr lang="en-US" sz="2400" b="1" dirty="0" err="1" smtClean="0"/>
              <a:t>tosy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downtosy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thensy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typeint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typechar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typereal</a:t>
            </a:r>
            <a:endParaRPr lang="en-US" sz="2400" b="1" dirty="0" smtClean="0"/>
          </a:p>
          <a:p>
            <a:pPr lvl="0"/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Proses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Kompilasi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828800"/>
            <a:ext cx="8975481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8545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Komponen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Kompilator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8555162" cy="515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3730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Leksikal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Membaca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karakter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source-code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Mengelompokkan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leksem-leksem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(token-token)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Leksikal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6300" y="2057400"/>
            <a:ext cx="82677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Finite Automata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FA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Tools/model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pendukung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Scanner 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Deterministik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FA (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DFA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1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alternatif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Non-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Deterministik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FA (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NFA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&gt; 1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alternatif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A = (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Q 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, 𝞢 , 𝝳 ,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40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Keterangan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	: Kumpulan Status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𝞢	: Kumpulan String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𝝳 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Fungsi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Transisi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 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: Status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harus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1)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: Status Final (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boleh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&gt; 1)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Status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4102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BELAJAR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1526200" y="1752600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1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581400" y="1748135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 2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5641000" y="1752600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3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34290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MAKAN</a:t>
            </a:r>
            <a:endParaRPr lang="en-US" sz="2000" b="1" dirty="0"/>
          </a:p>
        </p:txBody>
      </p:sp>
      <p:sp>
        <p:nvSpPr>
          <p:cNvPr id="16" name="Oval 15"/>
          <p:cNvSpPr/>
          <p:nvPr/>
        </p:nvSpPr>
        <p:spPr>
          <a:xfrm>
            <a:off x="13716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19050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BANGUN TIDUR</a:t>
            </a:r>
            <a:endParaRPr lang="en-US" b="1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0668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052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3434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MAKAN</a:t>
            </a:r>
            <a:endParaRPr lang="en-US" sz="20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9436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7818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26" name="Oval 25"/>
          <p:cNvSpPr/>
          <p:nvPr/>
        </p:nvSpPr>
        <p:spPr>
          <a:xfrm>
            <a:off x="6934200" y="4648200"/>
            <a:ext cx="1295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1524000" y="3962400"/>
            <a:ext cx="1921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DFA : </a:t>
            </a:r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2509814" y="5791200"/>
            <a:ext cx="461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endParaRPr lang="en-US" sz="2400" b="1" baseline="-25000" dirty="0"/>
          </a:p>
        </p:txBody>
      </p:sp>
      <p:sp>
        <p:nvSpPr>
          <p:cNvPr id="29" name="Rectangle 28"/>
          <p:cNvSpPr/>
          <p:nvPr/>
        </p:nvSpPr>
        <p:spPr>
          <a:xfrm>
            <a:off x="7391400" y="5862935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200" b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a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n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a*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a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0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sampai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tak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hingga</a:t>
            </a:r>
            <a:endParaRPr lang="en-US" sz="32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200" b="1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a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1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sampai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tak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hingga</a:t>
            </a:r>
            <a:endParaRPr lang="en-US" sz="32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111 | 222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ada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2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pilihan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, 111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atau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222</a:t>
            </a:r>
            <a:endParaRPr lang="en-US" sz="3200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2401</TotalTime>
  <Words>438</Words>
  <Application>Microsoft Office PowerPoint</Application>
  <PresentationFormat>On-screen Show (4:3)</PresentationFormat>
  <Paragraphs>153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Kozuka Gothic Pro H</vt:lpstr>
      <vt:lpstr>Segoe Print</vt:lpstr>
      <vt:lpstr>Segoe Script</vt:lpstr>
      <vt:lpstr>Wingdings</vt:lpstr>
      <vt:lpstr>Office Theme</vt:lpstr>
      <vt:lpstr>MATERI PERKULIAHAN TEKNIK KOMPILASI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259</cp:revision>
  <dcterms:created xsi:type="dcterms:W3CDTF">2012-02-22T14:18:32Z</dcterms:created>
  <dcterms:modified xsi:type="dcterms:W3CDTF">2019-03-31T18:49:46Z</dcterms:modified>
</cp:coreProperties>
</file>