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42082-2230-4AB7-9964-C6B0252FE0B0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B43DC-E5FF-436A-9714-E5DB777AD2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014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07BE-B64B-4928-A66B-4CFE64E9DF22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F327-D4E4-4F28-B9C1-0DD7926CCA8E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2BC0-FFAB-43A0-9FEC-3724B08A5848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BABF-A25A-4333-806F-4A881B6E0084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F45E-E403-4BA7-A627-6CFD4C073F87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BCBC-5427-4F1F-B432-F3579DB63A5C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093-0799-4699-A4D7-9C8D002B0214}" type="datetime1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92F3-8611-4CA2-838A-17C6A089CB73}" type="datetime1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EB50-3221-4DCD-91BC-75971098B6C3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15EF-BE6F-4D1A-A056-8DD5D2DEF763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0EC-BF4A-4AFC-B62F-13EBED09928B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CFF26-FE75-403C-BF04-2551DF767CEF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RISIKO KEMATIAN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10%,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/>
              <a:t>sekarang</a:t>
            </a:r>
            <a:r>
              <a:rPr lang="en-US" b="1" dirty="0"/>
              <a:t> </a:t>
            </a:r>
            <a:r>
              <a:rPr lang="en-US" b="1" dirty="0" err="1"/>
              <a:t>kerugian</a:t>
            </a:r>
            <a:r>
              <a:rPr lang="en-US" b="1" dirty="0"/>
              <a:t> = 21,9 </a:t>
            </a:r>
            <a:r>
              <a:rPr lang="en-US" b="1" dirty="0" err="1"/>
              <a:t>juta</a:t>
            </a:r>
            <a:r>
              <a:rPr lang="en-US" b="1" dirty="0"/>
              <a:t> / (1 + 0,1)</a:t>
            </a:r>
            <a:r>
              <a:rPr lang="en-US" b="1" baseline="30000" dirty="0"/>
              <a:t>5</a:t>
            </a:r>
            <a:r>
              <a:rPr lang="en-US" b="1" dirty="0"/>
              <a:t> = 13,598 </a:t>
            </a:r>
            <a:r>
              <a:rPr lang="en-US" b="1" dirty="0" err="1" smtClean="0"/>
              <a:t>juta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13,5 </a:t>
            </a:r>
            <a:r>
              <a:rPr lang="en-US" dirty="0" err="1"/>
              <a:t>juta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Exposure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keluarga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Misalkan suatu keluarga menghabiskan </a:t>
            </a:r>
            <a:r>
              <a:rPr lang="id-ID" dirty="0" smtClean="0"/>
              <a:t>5</a:t>
            </a:r>
            <a:r>
              <a:rPr lang="en-US" dirty="0" smtClean="0"/>
              <a:t> </a:t>
            </a:r>
            <a:r>
              <a:rPr lang="id-ID" dirty="0" smtClean="0"/>
              <a:t>juta </a:t>
            </a:r>
            <a:r>
              <a:rPr lang="id-ID" dirty="0"/>
              <a:t>perbulan atau 60 </a:t>
            </a:r>
            <a:r>
              <a:rPr lang="id-ID" dirty="0" smtClean="0"/>
              <a:t>juta </a:t>
            </a:r>
            <a:r>
              <a:rPr lang="id-ID" dirty="0"/>
              <a:t>pertahun untuk kebutuhan hidupnya. Misalkan kebutuhan tersebut diasumsikan konstan. Misalkan kebutuhan tersebut dipenuhi oleh seorang ayah sepenuhnya, yang </a:t>
            </a:r>
            <a:r>
              <a:rPr lang="id-ID" dirty="0" smtClean="0"/>
              <a:t>berusia 40</a:t>
            </a:r>
            <a:r>
              <a:rPr lang="en-US" dirty="0" smtClean="0"/>
              <a:t> </a:t>
            </a:r>
            <a:r>
              <a:rPr lang="id-ID" dirty="0" smtClean="0"/>
              <a:t>tahun</a:t>
            </a:r>
            <a:r>
              <a:rPr lang="id-ID" dirty="0"/>
              <a:t>. Kemudian ayah tersebut meninggal dunia padahal usia pengharapan hidup adalah 70 tahun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ayah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15%?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id-ID" dirty="0" smtClean="0"/>
                  <a:t>PV</a:t>
                </a:r>
                <a:r>
                  <a:rPr lang="en-US" dirty="0" smtClean="0"/>
                  <a:t> </a:t>
                </a:r>
                <a:r>
                  <a:rPr lang="id-ID" dirty="0" smtClean="0"/>
                  <a:t>= </a:t>
                </a:r>
                <a:r>
                  <a:rPr lang="id-ID" dirty="0"/>
                  <a:t>60juta / (1+0,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15)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id-ID" dirty="0"/>
                  <a:t> + ......... + 60juta/ </a:t>
                </a:r>
                <a:r>
                  <a:rPr lang="en-US" dirty="0" smtClean="0"/>
                  <a:t> </a:t>
                </a:r>
                <a:r>
                  <a:rPr lang="id-ID" dirty="0" smtClean="0"/>
                  <a:t>(</a:t>
                </a:r>
                <a:r>
                  <a:rPr lang="id-ID" dirty="0"/>
                  <a:t>1+0,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15)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30</m:t>
                        </m:r>
                      </m:sup>
                    </m:sSup>
                  </m:oMath>
                </a14:m>
                <a:r>
                  <a:rPr lang="id-ID" dirty="0"/>
                  <a:t> = </a:t>
                </a:r>
                <a:r>
                  <a:rPr lang="id-ID" dirty="0" smtClean="0"/>
                  <a:t>393.958.778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id-ID" dirty="0"/>
                  <a:t>Alternatif lain kita bisa menggunakan pengharapan umur dari istri. Misalkan istri berumur 30tahun dan pengharapan hidup adalah 70 tahun ,maka nilai kebutuhan bsa dihitung sebagai berikut ini</a:t>
                </a:r>
                <a:r>
                  <a:rPr lang="id-ID" dirty="0" smtClean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id-ID" dirty="0"/>
                  <a:t>PV= 60juta/ (1+0,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15)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id-ID" dirty="0"/>
                  <a:t> + ..........+ </a:t>
                </a:r>
                <a:r>
                  <a:rPr lang="id-ID"/>
                  <a:t>60 </a:t>
                </a:r>
                <a:r>
                  <a:rPr lang="id-ID" smtClean="0"/>
                  <a:t>juta</a:t>
                </a:r>
                <a:r>
                  <a:rPr lang="id-ID" dirty="0"/>
                  <a:t>/ (1+0,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15)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40</m:t>
                        </m:r>
                      </m:sup>
                    </m:sSup>
                  </m:oMath>
                </a14:m>
                <a:r>
                  <a:rPr lang="id-ID" dirty="0"/>
                  <a:t>= </a:t>
                </a:r>
                <a:r>
                  <a:rPr lang="id-ID" dirty="0" smtClean="0"/>
                  <a:t>398.506.702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1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property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diperhitungkan</a:t>
            </a:r>
            <a:r>
              <a:rPr lang="en-US" dirty="0"/>
              <a:t>?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alasannya</a:t>
            </a:r>
            <a:r>
              <a:rPr lang="en-US" dirty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, </a:t>
            </a:r>
            <a:r>
              <a:rPr lang="en-US" dirty="0" err="1"/>
              <a:t>Kerusakan</a:t>
            </a:r>
            <a:r>
              <a:rPr lang="en-US" dirty="0"/>
              <a:t> property yang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dipidanakan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diperdatakan</a:t>
            </a:r>
            <a:r>
              <a:rPr lang="en-US" dirty="0"/>
              <a:t>?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 smtClean="0"/>
              <a:t>!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pasnya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? </a:t>
            </a:r>
            <a:r>
              <a:rPr lang="en-US" dirty="0" err="1" smtClean="0"/>
              <a:t>Jelaskan</a:t>
            </a:r>
            <a:r>
              <a:rPr lang="en-US" dirty="0" smtClean="0"/>
              <a:t>!</a:t>
            </a:r>
          </a:p>
          <a:p>
            <a:pPr marL="514350" indent="-514350">
              <a:buAutoNum type="arabicPeriod"/>
            </a:pPr>
            <a:r>
              <a:rPr lang="en-US" dirty="0" smtClean="0"/>
              <a:t>Premature death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</a:p>
          <a:p>
            <a:pPr marL="463550" indent="-4635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eksposur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.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.</a:t>
            </a:r>
          </a:p>
          <a:p>
            <a:r>
              <a:rPr lang="id-ID" dirty="0"/>
              <a:t>Konsekuensi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id-ID" dirty="0" smtClean="0"/>
              <a:t>tersebut </a:t>
            </a:r>
            <a:r>
              <a:rPr lang="id-ID" dirty="0"/>
              <a:t>visa mencakup konsekuensi ekonomis. Khususnya jika yang </a:t>
            </a:r>
            <a:r>
              <a:rPr lang="id-ID" dirty="0" smtClean="0"/>
              <a:t>m</a:t>
            </a:r>
            <a:r>
              <a:rPr lang="en-US" dirty="0" smtClean="0"/>
              <a:t>e</a:t>
            </a:r>
            <a:r>
              <a:rPr lang="id-ID" dirty="0" smtClean="0"/>
              <a:t>ninggal </a:t>
            </a:r>
            <a:r>
              <a:rPr lang="id-ID" dirty="0"/>
              <a:t>adalah kepala keluarga.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Dengan </a:t>
            </a:r>
            <a:r>
              <a:rPr lang="id-ID" dirty="0"/>
              <a:t>pendekatan kebutuhan kita akan melihat kebutuhan yang harus dicukupi oleh orang yang meninggal tersebut. Biasanya kebutahan datang minimal dari dua hal: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Kebutuhan untuk menjaga standar hidup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Kebutuhan untuk membesarkan anak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pengharapan</a:t>
            </a:r>
            <a:r>
              <a:rPr lang="en-US" dirty="0"/>
              <a:t> di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75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di Indonesia,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pengharapan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68 </a:t>
            </a:r>
            <a:r>
              <a:rPr lang="en-US" dirty="0" err="1"/>
              <a:t>tahun</a:t>
            </a:r>
            <a:r>
              <a:rPr lang="en-US" dirty="0"/>
              <a:t>.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(severity).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057398"/>
          <a:ext cx="7239000" cy="3810002"/>
        </p:xfrm>
        <a:graphic>
          <a:graphicData uri="http://schemas.openxmlformats.org/drawingml/2006/table">
            <a:tbl>
              <a:tblPr/>
              <a:tblGrid>
                <a:gridCol w="855073"/>
                <a:gridCol w="1430927"/>
                <a:gridCol w="1447800"/>
                <a:gridCol w="1828800"/>
                <a:gridCol w="1676400"/>
              </a:tblGrid>
              <a:tr h="1066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Usia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Jumlah</a:t>
                      </a: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orang</a:t>
                      </a: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hidup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Jumlah</a:t>
                      </a: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kematian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Probabilitas</a:t>
                      </a: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kematian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Probabilitas</a:t>
                      </a: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bertahan</a:t>
                      </a: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hidup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35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9.491.711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20.028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0,00211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0,99789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36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9.471.683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21.217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0,00224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0,99776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37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9.450.466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22.681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mbria"/>
                          <a:cs typeface="Times New Roman"/>
                        </a:rPr>
                        <a:t>0,00240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mbria"/>
                          <a:cs typeface="Times New Roman"/>
                        </a:rPr>
                        <a:t>0,99760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38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9.427.785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24.324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0,00258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0,99742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39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9.403.461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26.236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0,00279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0,99721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40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9.377.225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28.319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0,00302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0,99698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q</a:t>
            </a:r>
            <a:r>
              <a:rPr lang="en-US" sz="2800" baseline="-25000" dirty="0"/>
              <a:t>35 </a:t>
            </a:r>
            <a:r>
              <a:rPr lang="en-US" sz="2800" dirty="0"/>
              <a:t>(1) = (20.028) / 9.491.711 = 0,00211</a:t>
            </a:r>
          </a:p>
          <a:p>
            <a:r>
              <a:rPr lang="en-US" sz="2800" dirty="0"/>
              <a:t>q</a:t>
            </a:r>
            <a:r>
              <a:rPr lang="en-US" sz="2800" baseline="-25000" dirty="0"/>
              <a:t>35 </a:t>
            </a:r>
            <a:r>
              <a:rPr lang="en-US" sz="2800" dirty="0"/>
              <a:t>(2) = (20.028 + 21.217) / 9.491.711 = 0,004345</a:t>
            </a:r>
          </a:p>
          <a:p>
            <a:r>
              <a:rPr lang="en-US" sz="2800" dirty="0"/>
              <a:t>q</a:t>
            </a:r>
            <a:r>
              <a:rPr lang="en-US" sz="2800" baseline="-25000" dirty="0"/>
              <a:t>35</a:t>
            </a:r>
            <a:r>
              <a:rPr lang="en-US" sz="2800" dirty="0"/>
              <a:t> (5) = (20.028 + 21.217 + 22.681 + 24.324 + </a:t>
            </a:r>
            <a:r>
              <a:rPr lang="en-US" sz="2800" dirty="0" smtClean="0"/>
              <a:t>		         26.236</a:t>
            </a:r>
            <a:r>
              <a:rPr lang="en-US" sz="2800" dirty="0"/>
              <a:t>) / 9.491.711 = </a:t>
            </a:r>
            <a:r>
              <a:rPr lang="en-US" sz="2800" dirty="0" smtClean="0"/>
              <a:t>0,01206</a:t>
            </a:r>
          </a:p>
          <a:p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35,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P</a:t>
            </a:r>
            <a:r>
              <a:rPr lang="en-US" baseline="-25000" dirty="0"/>
              <a:t>35</a:t>
            </a:r>
            <a:r>
              <a:rPr lang="en-US" dirty="0"/>
              <a:t> (1) = (1.000 – 2,11) / 1.000 = 0,9979</a:t>
            </a:r>
          </a:p>
          <a:p>
            <a:r>
              <a:rPr lang="en-US" dirty="0"/>
              <a:t>P</a:t>
            </a:r>
            <a:r>
              <a:rPr lang="en-US" baseline="-25000" dirty="0"/>
              <a:t>35 </a:t>
            </a:r>
            <a:r>
              <a:rPr lang="en-US" dirty="0"/>
              <a:t>(2) = (1.000 – (2,11 + 2,24)) / 1.000 = 0,9957</a:t>
            </a:r>
          </a:p>
          <a:p>
            <a:r>
              <a:rPr lang="en-US" dirty="0"/>
              <a:t>P</a:t>
            </a:r>
            <a:r>
              <a:rPr lang="en-US" baseline="-25000" dirty="0"/>
              <a:t>35</a:t>
            </a:r>
            <a:r>
              <a:rPr lang="en-US" dirty="0"/>
              <a:t> (5) = (1.000 – (2,11 + 2,24 + 2,40 + 2,58 + </a:t>
            </a:r>
            <a:r>
              <a:rPr lang="en-US" dirty="0" smtClean="0"/>
              <a:t>		         2,79</a:t>
            </a:r>
            <a:r>
              <a:rPr lang="en-US" dirty="0"/>
              <a:t>)) / 1.000 = 0,9879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Kematian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Severity </a:t>
            </a:r>
            <a:r>
              <a:rPr lang="en-US" sz="2800" dirty="0" err="1" smtClean="0"/>
              <a:t>Kerugian</a:t>
            </a:r>
            <a:r>
              <a:rPr lang="en-US" sz="2800" dirty="0" smtClean="0"/>
              <a:t> :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Penentuan</a:t>
            </a:r>
            <a:r>
              <a:rPr lang="en-US" sz="2800" dirty="0" smtClean="0"/>
              <a:t> </a:t>
            </a:r>
            <a:r>
              <a:rPr lang="en-US" sz="2800" dirty="0" err="1" smtClean="0"/>
              <a:t>Premi</a:t>
            </a:r>
            <a:r>
              <a:rPr lang="en-US" sz="2800" dirty="0" smtClean="0"/>
              <a:t> </a:t>
            </a:r>
            <a:r>
              <a:rPr lang="en-US" sz="2800" dirty="0" err="1" smtClean="0"/>
              <a:t>Asuransi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(severity</a:t>
            </a:r>
            <a:r>
              <a:rPr lang="en-US" dirty="0" smtClean="0"/>
              <a:t>)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severity,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70 </a:t>
            </a:r>
            <a:r>
              <a:rPr lang="en-US" dirty="0" err="1"/>
              <a:t>tahun</a:t>
            </a:r>
            <a:r>
              <a:rPr lang="en-US" dirty="0"/>
              <a:t> (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).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meninggal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 (</a:t>
            </a:r>
            <a:r>
              <a:rPr lang="en-US" dirty="0" err="1"/>
              <a:t>usia</a:t>
            </a:r>
            <a:r>
              <a:rPr lang="en-US" dirty="0"/>
              <a:t> 75 </a:t>
            </a:r>
            <a:r>
              <a:rPr lang="en-US" dirty="0" err="1"/>
              <a:t>tahun</a:t>
            </a:r>
            <a:r>
              <a:rPr lang="en-US" dirty="0"/>
              <a:t>),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100juta.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?</a:t>
            </a:r>
          </a:p>
          <a:p>
            <a:pPr>
              <a:buNone/>
            </a:pPr>
            <a:r>
              <a:rPr lang="en-US" b="1" dirty="0" smtClean="0"/>
              <a:t>	Q</a:t>
            </a:r>
            <a:r>
              <a:rPr lang="en-US" b="1" baseline="-25000" dirty="0" smtClean="0"/>
              <a:t>70</a:t>
            </a:r>
            <a:r>
              <a:rPr lang="en-US" b="1" dirty="0" smtClean="0"/>
              <a:t> </a:t>
            </a:r>
            <a:r>
              <a:rPr lang="en-US" b="1" dirty="0"/>
              <a:t>(75) = (6.274.160 – 4.898.907) / 6.274.160 = 0,219</a:t>
            </a:r>
            <a:endParaRPr lang="en-US" dirty="0"/>
          </a:p>
          <a:p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severity (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),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Kerugian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diharapkan</a:t>
            </a:r>
            <a:r>
              <a:rPr lang="en-US" b="1" dirty="0"/>
              <a:t> = 0,219 x 100juta = 21,9 </a:t>
            </a:r>
            <a:r>
              <a:rPr lang="en-US" b="1" dirty="0" err="1"/>
              <a:t>juta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572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Cambria Math</vt:lpstr>
      <vt:lpstr>Times New Roman</vt:lpstr>
      <vt:lpstr>Office Theme</vt:lpstr>
      <vt:lpstr> RISIKO KEMATIAN</vt:lpstr>
      <vt:lpstr>Risiko Kematian</vt:lpstr>
      <vt:lpstr>…</vt:lpstr>
      <vt:lpstr>…</vt:lpstr>
      <vt:lpstr>Menghitung Probabilitas  Kematian Awal</vt:lpstr>
      <vt:lpstr>…</vt:lpstr>
      <vt:lpstr>… </vt:lpstr>
      <vt:lpstr>Interaksi Probabilitas Kematian Awal Dengan Severity Kerugian : Aplikasi Untuk Penentuan Premi Asuransi</vt:lpstr>
      <vt:lpstr>…</vt:lpstr>
      <vt:lpstr>…</vt:lpstr>
      <vt:lpstr>Exposure yg dihadapi oleh keluarga</vt:lpstr>
      <vt:lpstr>…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6 RISIKO KEMATIAN</dc:title>
  <dc:creator>Farlianto</dc:creator>
  <cp:lastModifiedBy>User</cp:lastModifiedBy>
  <cp:revision>17</cp:revision>
  <dcterms:created xsi:type="dcterms:W3CDTF">2012-05-04T05:43:02Z</dcterms:created>
  <dcterms:modified xsi:type="dcterms:W3CDTF">2019-04-01T02:50:11Z</dcterms:modified>
</cp:coreProperties>
</file>