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5" r:id="rId9"/>
    <p:sldId id="266" r:id="rId10"/>
    <p:sldId id="267" r:id="rId11"/>
    <p:sldId id="264"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A7845355-7769-430D-90D1-5891E1D678F2}" type="datetimeFigureOut">
              <a:rPr lang="en-ID" smtClean="0"/>
              <a:t>04/04/2019</a:t>
            </a:fld>
            <a:endParaRPr lang="en-ID"/>
          </a:p>
        </p:txBody>
      </p:sp>
      <p:sp>
        <p:nvSpPr>
          <p:cNvPr id="5" name="Footer Placeholder 4"/>
          <p:cNvSpPr>
            <a:spLocks noGrp="1"/>
          </p:cNvSpPr>
          <p:nvPr>
            <p:ph type="ftr" sz="quarter" idx="11"/>
          </p:nvPr>
        </p:nvSpPr>
        <p:spPr>
          <a:xfrm>
            <a:off x="1371600" y="4323845"/>
            <a:ext cx="6400800" cy="365125"/>
          </a:xfrm>
        </p:spPr>
        <p:txBody>
          <a:bodyPr/>
          <a:lstStyle/>
          <a:p>
            <a:endParaRPr lang="en-ID"/>
          </a:p>
        </p:txBody>
      </p:sp>
      <p:sp>
        <p:nvSpPr>
          <p:cNvPr id="6" name="Slide Number Placeholder 5"/>
          <p:cNvSpPr>
            <a:spLocks noGrp="1"/>
          </p:cNvSpPr>
          <p:nvPr>
            <p:ph type="sldNum" sz="quarter" idx="12"/>
          </p:nvPr>
        </p:nvSpPr>
        <p:spPr>
          <a:xfrm>
            <a:off x="8077200" y="1430866"/>
            <a:ext cx="2743200" cy="365125"/>
          </a:xfrm>
        </p:spPr>
        <p:txBody>
          <a:bodyPr/>
          <a:lstStyle/>
          <a:p>
            <a:fld id="{D7E13535-21B5-4467-BD3C-3D0422B4858B}" type="slidenum">
              <a:rPr lang="en-ID" smtClean="0"/>
              <a:t>‹#›</a:t>
            </a:fld>
            <a:endParaRPr lang="en-ID"/>
          </a:p>
        </p:txBody>
      </p:sp>
    </p:spTree>
    <p:extLst>
      <p:ext uri="{BB962C8B-B14F-4D97-AF65-F5344CB8AC3E}">
        <p14:creationId xmlns:p14="http://schemas.microsoft.com/office/powerpoint/2010/main" val="3212340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845355-7769-430D-90D1-5891E1D678F2}" type="datetimeFigureOut">
              <a:rPr lang="en-ID" smtClean="0"/>
              <a:t>04/04/2019</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D7E13535-21B5-4467-BD3C-3D0422B4858B}" type="slidenum">
              <a:rPr lang="en-ID" smtClean="0"/>
              <a:t>‹#›</a:t>
            </a:fld>
            <a:endParaRPr lang="en-ID"/>
          </a:p>
        </p:txBody>
      </p:sp>
    </p:spTree>
    <p:extLst>
      <p:ext uri="{BB962C8B-B14F-4D97-AF65-F5344CB8AC3E}">
        <p14:creationId xmlns:p14="http://schemas.microsoft.com/office/powerpoint/2010/main" val="1355428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7845355-7769-430D-90D1-5891E1D678F2}" type="datetimeFigureOut">
              <a:rPr lang="en-ID" smtClean="0"/>
              <a:t>04/04/2019</a:t>
            </a:fld>
            <a:endParaRPr lang="en-ID"/>
          </a:p>
        </p:txBody>
      </p:sp>
      <p:sp>
        <p:nvSpPr>
          <p:cNvPr id="6" name="Footer Placeholder 5"/>
          <p:cNvSpPr>
            <a:spLocks noGrp="1"/>
          </p:cNvSpPr>
          <p:nvPr>
            <p:ph type="ftr" sz="quarter" idx="11"/>
          </p:nvPr>
        </p:nvSpPr>
        <p:spPr>
          <a:xfrm>
            <a:off x="685800" y="379941"/>
            <a:ext cx="6991492" cy="365125"/>
          </a:xfrm>
        </p:spPr>
        <p:txBody>
          <a:bodyPr/>
          <a:lstStyle/>
          <a:p>
            <a:endParaRPr lang="en-ID"/>
          </a:p>
        </p:txBody>
      </p:sp>
      <p:sp>
        <p:nvSpPr>
          <p:cNvPr id="7" name="Slide Number Placeholder 6"/>
          <p:cNvSpPr>
            <a:spLocks noGrp="1"/>
          </p:cNvSpPr>
          <p:nvPr>
            <p:ph type="sldNum" sz="quarter" idx="12"/>
          </p:nvPr>
        </p:nvSpPr>
        <p:spPr>
          <a:xfrm>
            <a:off x="10862452" y="381000"/>
            <a:ext cx="643748" cy="365125"/>
          </a:xfrm>
        </p:spPr>
        <p:txBody>
          <a:bodyPr/>
          <a:lstStyle/>
          <a:p>
            <a:fld id="{D7E13535-21B5-4467-BD3C-3D0422B4858B}" type="slidenum">
              <a:rPr lang="en-ID" smtClean="0"/>
              <a:t>‹#›</a:t>
            </a:fld>
            <a:endParaRPr lang="en-ID"/>
          </a:p>
        </p:txBody>
      </p:sp>
    </p:spTree>
    <p:extLst>
      <p:ext uri="{BB962C8B-B14F-4D97-AF65-F5344CB8AC3E}">
        <p14:creationId xmlns:p14="http://schemas.microsoft.com/office/powerpoint/2010/main" val="2319926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7845355-7769-430D-90D1-5891E1D678F2}" type="datetimeFigureOut">
              <a:rPr lang="en-ID" smtClean="0"/>
              <a:t>04/04/2019</a:t>
            </a:fld>
            <a:endParaRPr lang="en-ID"/>
          </a:p>
        </p:txBody>
      </p:sp>
      <p:sp>
        <p:nvSpPr>
          <p:cNvPr id="6" name="Footer Placeholder 5"/>
          <p:cNvSpPr>
            <a:spLocks noGrp="1"/>
          </p:cNvSpPr>
          <p:nvPr>
            <p:ph type="ftr" sz="quarter" idx="11"/>
          </p:nvPr>
        </p:nvSpPr>
        <p:spPr>
          <a:xfrm>
            <a:off x="685800" y="379941"/>
            <a:ext cx="6991492" cy="365125"/>
          </a:xfrm>
        </p:spPr>
        <p:txBody>
          <a:bodyPr/>
          <a:lstStyle/>
          <a:p>
            <a:endParaRPr lang="en-ID"/>
          </a:p>
        </p:txBody>
      </p:sp>
      <p:sp>
        <p:nvSpPr>
          <p:cNvPr id="7" name="Slide Number Placeholder 6"/>
          <p:cNvSpPr>
            <a:spLocks noGrp="1"/>
          </p:cNvSpPr>
          <p:nvPr>
            <p:ph type="sldNum" sz="quarter" idx="12"/>
          </p:nvPr>
        </p:nvSpPr>
        <p:spPr>
          <a:xfrm>
            <a:off x="10862452" y="381000"/>
            <a:ext cx="643748" cy="365125"/>
          </a:xfrm>
        </p:spPr>
        <p:txBody>
          <a:bodyPr/>
          <a:lstStyle/>
          <a:p>
            <a:fld id="{D7E13535-21B5-4467-BD3C-3D0422B4858B}" type="slidenum">
              <a:rPr lang="en-ID" smtClean="0"/>
              <a:t>‹#›</a:t>
            </a:fld>
            <a:endParaRPr lang="en-ID"/>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32415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A7845355-7769-430D-90D1-5891E1D678F2}" type="datetimeFigureOut">
              <a:rPr lang="en-ID" smtClean="0"/>
              <a:t>04/04/2019</a:t>
            </a:fld>
            <a:endParaRPr lang="en-ID"/>
          </a:p>
        </p:txBody>
      </p:sp>
      <p:sp>
        <p:nvSpPr>
          <p:cNvPr id="6" name="Footer Placeholder 5"/>
          <p:cNvSpPr>
            <a:spLocks noGrp="1"/>
          </p:cNvSpPr>
          <p:nvPr>
            <p:ph type="ftr" sz="quarter" idx="11"/>
          </p:nvPr>
        </p:nvSpPr>
        <p:spPr>
          <a:xfrm>
            <a:off x="685800" y="378883"/>
            <a:ext cx="6991492" cy="365125"/>
          </a:xfrm>
        </p:spPr>
        <p:txBody>
          <a:bodyPr/>
          <a:lstStyle/>
          <a:p>
            <a:endParaRPr lang="en-ID"/>
          </a:p>
        </p:txBody>
      </p:sp>
      <p:sp>
        <p:nvSpPr>
          <p:cNvPr id="7" name="Slide Number Placeholder 6"/>
          <p:cNvSpPr>
            <a:spLocks noGrp="1"/>
          </p:cNvSpPr>
          <p:nvPr>
            <p:ph type="sldNum" sz="quarter" idx="12"/>
          </p:nvPr>
        </p:nvSpPr>
        <p:spPr>
          <a:xfrm>
            <a:off x="10862452" y="381000"/>
            <a:ext cx="643748" cy="365125"/>
          </a:xfrm>
        </p:spPr>
        <p:txBody>
          <a:bodyPr/>
          <a:lstStyle/>
          <a:p>
            <a:fld id="{D7E13535-21B5-4467-BD3C-3D0422B4858B}" type="slidenum">
              <a:rPr lang="en-ID" smtClean="0"/>
              <a:t>‹#›</a:t>
            </a:fld>
            <a:endParaRPr lang="en-ID"/>
          </a:p>
        </p:txBody>
      </p:sp>
    </p:spTree>
    <p:extLst>
      <p:ext uri="{BB962C8B-B14F-4D97-AF65-F5344CB8AC3E}">
        <p14:creationId xmlns:p14="http://schemas.microsoft.com/office/powerpoint/2010/main" val="35839043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7845355-7769-430D-90D1-5891E1D678F2}" type="datetimeFigureOut">
              <a:rPr lang="en-ID" smtClean="0"/>
              <a:t>04/04/2019</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D7E13535-21B5-4467-BD3C-3D0422B4858B}" type="slidenum">
              <a:rPr lang="en-ID" smtClean="0"/>
              <a:t>‹#›</a:t>
            </a:fld>
            <a:endParaRPr lang="en-ID"/>
          </a:p>
        </p:txBody>
      </p:sp>
    </p:spTree>
    <p:extLst>
      <p:ext uri="{BB962C8B-B14F-4D97-AF65-F5344CB8AC3E}">
        <p14:creationId xmlns:p14="http://schemas.microsoft.com/office/powerpoint/2010/main" val="1714922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7845355-7769-430D-90D1-5891E1D678F2}" type="datetimeFigureOut">
              <a:rPr lang="en-ID" smtClean="0"/>
              <a:t>04/04/2019</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D7E13535-21B5-4467-BD3C-3D0422B4858B}" type="slidenum">
              <a:rPr lang="en-ID" smtClean="0"/>
              <a:t>‹#›</a:t>
            </a:fld>
            <a:endParaRPr lang="en-ID"/>
          </a:p>
        </p:txBody>
      </p:sp>
    </p:spTree>
    <p:extLst>
      <p:ext uri="{BB962C8B-B14F-4D97-AF65-F5344CB8AC3E}">
        <p14:creationId xmlns:p14="http://schemas.microsoft.com/office/powerpoint/2010/main" val="1722282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845355-7769-430D-90D1-5891E1D678F2}" type="datetimeFigureOut">
              <a:rPr lang="en-ID" smtClean="0"/>
              <a:t>04/04/2019</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D7E13535-21B5-4467-BD3C-3D0422B4858B}" type="slidenum">
              <a:rPr lang="en-ID" smtClean="0"/>
              <a:t>‹#›</a:t>
            </a:fld>
            <a:endParaRPr lang="en-ID"/>
          </a:p>
        </p:txBody>
      </p:sp>
    </p:spTree>
    <p:extLst>
      <p:ext uri="{BB962C8B-B14F-4D97-AF65-F5344CB8AC3E}">
        <p14:creationId xmlns:p14="http://schemas.microsoft.com/office/powerpoint/2010/main" val="394759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A7845355-7769-430D-90D1-5891E1D678F2}" type="datetimeFigureOut">
              <a:rPr lang="en-ID" smtClean="0"/>
              <a:t>04/04/2019</a:t>
            </a:fld>
            <a:endParaRPr lang="en-ID"/>
          </a:p>
        </p:txBody>
      </p:sp>
      <p:sp>
        <p:nvSpPr>
          <p:cNvPr id="5" name="Footer Placeholder 4"/>
          <p:cNvSpPr>
            <a:spLocks noGrp="1"/>
          </p:cNvSpPr>
          <p:nvPr>
            <p:ph type="ftr" sz="quarter" idx="11"/>
          </p:nvPr>
        </p:nvSpPr>
        <p:spPr>
          <a:xfrm>
            <a:off x="685800" y="381000"/>
            <a:ext cx="6991492" cy="365125"/>
          </a:xfrm>
        </p:spPr>
        <p:txBody>
          <a:bodyPr/>
          <a:lstStyle/>
          <a:p>
            <a:endParaRPr lang="en-ID"/>
          </a:p>
        </p:txBody>
      </p:sp>
      <p:sp>
        <p:nvSpPr>
          <p:cNvPr id="6" name="Slide Number Placeholder 5"/>
          <p:cNvSpPr>
            <a:spLocks noGrp="1"/>
          </p:cNvSpPr>
          <p:nvPr>
            <p:ph type="sldNum" sz="quarter" idx="12"/>
          </p:nvPr>
        </p:nvSpPr>
        <p:spPr>
          <a:xfrm>
            <a:off x="10862452" y="381000"/>
            <a:ext cx="643748" cy="365125"/>
          </a:xfrm>
        </p:spPr>
        <p:txBody>
          <a:bodyPr/>
          <a:lstStyle/>
          <a:p>
            <a:fld id="{D7E13535-21B5-4467-BD3C-3D0422B4858B}" type="slidenum">
              <a:rPr lang="en-ID" smtClean="0"/>
              <a:t>‹#›</a:t>
            </a:fld>
            <a:endParaRPr lang="en-ID"/>
          </a:p>
        </p:txBody>
      </p:sp>
    </p:spTree>
    <p:extLst>
      <p:ext uri="{BB962C8B-B14F-4D97-AF65-F5344CB8AC3E}">
        <p14:creationId xmlns:p14="http://schemas.microsoft.com/office/powerpoint/2010/main" val="178711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845355-7769-430D-90D1-5891E1D678F2}" type="datetimeFigureOut">
              <a:rPr lang="en-ID" smtClean="0"/>
              <a:t>04/04/2019</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D7E13535-21B5-4467-BD3C-3D0422B4858B}" type="slidenum">
              <a:rPr lang="en-ID" smtClean="0"/>
              <a:t>‹#›</a:t>
            </a:fld>
            <a:endParaRPr lang="en-ID"/>
          </a:p>
        </p:txBody>
      </p:sp>
    </p:spTree>
    <p:extLst>
      <p:ext uri="{BB962C8B-B14F-4D97-AF65-F5344CB8AC3E}">
        <p14:creationId xmlns:p14="http://schemas.microsoft.com/office/powerpoint/2010/main" val="1487369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A7845355-7769-430D-90D1-5891E1D678F2}" type="datetimeFigureOut">
              <a:rPr lang="en-ID" smtClean="0"/>
              <a:t>04/04/2019</a:t>
            </a:fld>
            <a:endParaRPr lang="en-ID"/>
          </a:p>
        </p:txBody>
      </p:sp>
      <p:sp>
        <p:nvSpPr>
          <p:cNvPr id="5" name="Footer Placeholder 4"/>
          <p:cNvSpPr>
            <a:spLocks noGrp="1"/>
          </p:cNvSpPr>
          <p:nvPr>
            <p:ph type="ftr" sz="quarter" idx="11"/>
          </p:nvPr>
        </p:nvSpPr>
        <p:spPr>
          <a:xfrm>
            <a:off x="685800" y="381001"/>
            <a:ext cx="6991492" cy="364065"/>
          </a:xfrm>
        </p:spPr>
        <p:txBody>
          <a:bodyPr/>
          <a:lstStyle/>
          <a:p>
            <a:endParaRPr lang="en-ID"/>
          </a:p>
        </p:txBody>
      </p:sp>
      <p:sp>
        <p:nvSpPr>
          <p:cNvPr id="6" name="Slide Number Placeholder 5"/>
          <p:cNvSpPr>
            <a:spLocks noGrp="1"/>
          </p:cNvSpPr>
          <p:nvPr>
            <p:ph type="sldNum" sz="quarter" idx="12"/>
          </p:nvPr>
        </p:nvSpPr>
        <p:spPr>
          <a:xfrm>
            <a:off x="10862452" y="381000"/>
            <a:ext cx="643748" cy="365125"/>
          </a:xfrm>
        </p:spPr>
        <p:txBody>
          <a:bodyPr/>
          <a:lstStyle/>
          <a:p>
            <a:fld id="{D7E13535-21B5-4467-BD3C-3D0422B4858B}" type="slidenum">
              <a:rPr lang="en-ID" smtClean="0"/>
              <a:t>‹#›</a:t>
            </a:fld>
            <a:endParaRPr lang="en-ID"/>
          </a:p>
        </p:txBody>
      </p:sp>
    </p:spTree>
    <p:extLst>
      <p:ext uri="{BB962C8B-B14F-4D97-AF65-F5344CB8AC3E}">
        <p14:creationId xmlns:p14="http://schemas.microsoft.com/office/powerpoint/2010/main" val="2573060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845355-7769-430D-90D1-5891E1D678F2}" type="datetimeFigureOut">
              <a:rPr lang="en-ID" smtClean="0"/>
              <a:t>04/04/2019</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D7E13535-21B5-4467-BD3C-3D0422B4858B}" type="slidenum">
              <a:rPr lang="en-ID" smtClean="0"/>
              <a:t>‹#›</a:t>
            </a:fld>
            <a:endParaRPr lang="en-ID"/>
          </a:p>
        </p:txBody>
      </p:sp>
    </p:spTree>
    <p:extLst>
      <p:ext uri="{BB962C8B-B14F-4D97-AF65-F5344CB8AC3E}">
        <p14:creationId xmlns:p14="http://schemas.microsoft.com/office/powerpoint/2010/main" val="1201977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845355-7769-430D-90D1-5891E1D678F2}" type="datetimeFigureOut">
              <a:rPr lang="en-ID" smtClean="0"/>
              <a:t>04/04/2019</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D7E13535-21B5-4467-BD3C-3D0422B4858B}" type="slidenum">
              <a:rPr lang="en-ID" smtClean="0"/>
              <a:t>‹#›</a:t>
            </a:fld>
            <a:endParaRPr lang="en-ID"/>
          </a:p>
        </p:txBody>
      </p:sp>
    </p:spTree>
    <p:extLst>
      <p:ext uri="{BB962C8B-B14F-4D97-AF65-F5344CB8AC3E}">
        <p14:creationId xmlns:p14="http://schemas.microsoft.com/office/powerpoint/2010/main" val="3599073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845355-7769-430D-90D1-5891E1D678F2}" type="datetimeFigureOut">
              <a:rPr lang="en-ID" smtClean="0"/>
              <a:t>04/04/2019</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D7E13535-21B5-4467-BD3C-3D0422B4858B}" type="slidenum">
              <a:rPr lang="en-ID" smtClean="0"/>
              <a:t>‹#›</a:t>
            </a:fld>
            <a:endParaRPr lang="en-ID"/>
          </a:p>
        </p:txBody>
      </p:sp>
    </p:spTree>
    <p:extLst>
      <p:ext uri="{BB962C8B-B14F-4D97-AF65-F5344CB8AC3E}">
        <p14:creationId xmlns:p14="http://schemas.microsoft.com/office/powerpoint/2010/main" val="2441916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845355-7769-430D-90D1-5891E1D678F2}" type="datetimeFigureOut">
              <a:rPr lang="en-ID" smtClean="0"/>
              <a:t>04/04/2019</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D7E13535-21B5-4467-BD3C-3D0422B4858B}" type="slidenum">
              <a:rPr lang="en-ID" smtClean="0"/>
              <a:t>‹#›</a:t>
            </a:fld>
            <a:endParaRPr lang="en-ID"/>
          </a:p>
        </p:txBody>
      </p:sp>
    </p:spTree>
    <p:extLst>
      <p:ext uri="{BB962C8B-B14F-4D97-AF65-F5344CB8AC3E}">
        <p14:creationId xmlns:p14="http://schemas.microsoft.com/office/powerpoint/2010/main" val="162892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845355-7769-430D-90D1-5891E1D678F2}" type="datetimeFigureOut">
              <a:rPr lang="en-ID" smtClean="0"/>
              <a:t>04/04/2019</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D7E13535-21B5-4467-BD3C-3D0422B4858B}" type="slidenum">
              <a:rPr lang="en-ID" smtClean="0"/>
              <a:t>‹#›</a:t>
            </a:fld>
            <a:endParaRPr lang="en-ID"/>
          </a:p>
        </p:txBody>
      </p:sp>
    </p:spTree>
    <p:extLst>
      <p:ext uri="{BB962C8B-B14F-4D97-AF65-F5344CB8AC3E}">
        <p14:creationId xmlns:p14="http://schemas.microsoft.com/office/powerpoint/2010/main" val="3132470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845355-7769-430D-90D1-5891E1D678F2}" type="datetimeFigureOut">
              <a:rPr lang="en-ID" smtClean="0"/>
              <a:t>04/04/2019</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D7E13535-21B5-4467-BD3C-3D0422B4858B}" type="slidenum">
              <a:rPr lang="en-ID" smtClean="0"/>
              <a:t>‹#›</a:t>
            </a:fld>
            <a:endParaRPr lang="en-ID"/>
          </a:p>
        </p:txBody>
      </p:sp>
    </p:spTree>
    <p:extLst>
      <p:ext uri="{BB962C8B-B14F-4D97-AF65-F5344CB8AC3E}">
        <p14:creationId xmlns:p14="http://schemas.microsoft.com/office/powerpoint/2010/main" val="3962667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7845355-7769-430D-90D1-5891E1D678F2}" type="datetimeFigureOut">
              <a:rPr lang="en-ID" smtClean="0"/>
              <a:t>04/04/2019</a:t>
            </a:fld>
            <a:endParaRPr lang="en-ID"/>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7E13535-21B5-4467-BD3C-3D0422B4858B}" type="slidenum">
              <a:rPr lang="en-ID" smtClean="0"/>
              <a:t>‹#›</a:t>
            </a:fld>
            <a:endParaRPr lang="en-ID"/>
          </a:p>
        </p:txBody>
      </p:sp>
    </p:spTree>
    <p:extLst>
      <p:ext uri="{BB962C8B-B14F-4D97-AF65-F5344CB8AC3E}">
        <p14:creationId xmlns:p14="http://schemas.microsoft.com/office/powerpoint/2010/main" val="411015852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5A58C-EF19-4551-9673-9DDAE7D375A4}"/>
              </a:ext>
            </a:extLst>
          </p:cNvPr>
          <p:cNvSpPr>
            <a:spLocks noGrp="1"/>
          </p:cNvSpPr>
          <p:nvPr>
            <p:ph type="ctrTitle"/>
          </p:nvPr>
        </p:nvSpPr>
        <p:spPr/>
        <p:txBody>
          <a:bodyPr/>
          <a:lstStyle/>
          <a:p>
            <a:r>
              <a:rPr lang="en-US" dirty="0"/>
              <a:t>Quotation</a:t>
            </a:r>
            <a:endParaRPr lang="en-ID" dirty="0"/>
          </a:p>
        </p:txBody>
      </p:sp>
    </p:spTree>
    <p:extLst>
      <p:ext uri="{BB962C8B-B14F-4D97-AF65-F5344CB8AC3E}">
        <p14:creationId xmlns:p14="http://schemas.microsoft.com/office/powerpoint/2010/main" val="3478212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31B5A-5C64-4E25-A260-C77A3C719F87}"/>
              </a:ext>
            </a:extLst>
          </p:cNvPr>
          <p:cNvSpPr>
            <a:spLocks noGrp="1"/>
          </p:cNvSpPr>
          <p:nvPr>
            <p:ph type="title"/>
          </p:nvPr>
        </p:nvSpPr>
        <p:spPr/>
        <p:txBody>
          <a:bodyPr/>
          <a:lstStyle/>
          <a:p>
            <a:r>
              <a:rPr lang="en-US" dirty="0"/>
              <a:t>Exercise 1</a:t>
            </a:r>
            <a:endParaRPr lang="en-ID" dirty="0"/>
          </a:p>
        </p:txBody>
      </p:sp>
      <p:sp>
        <p:nvSpPr>
          <p:cNvPr id="3" name="Content Placeholder 2">
            <a:extLst>
              <a:ext uri="{FF2B5EF4-FFF2-40B4-BE49-F238E27FC236}">
                <a16:creationId xmlns:a16="http://schemas.microsoft.com/office/drawing/2014/main" id="{88157E1A-63DF-4FE6-B84C-E49977FE107B}"/>
              </a:ext>
            </a:extLst>
          </p:cNvPr>
          <p:cNvSpPr>
            <a:spLocks noGrp="1"/>
          </p:cNvSpPr>
          <p:nvPr>
            <p:ph idx="1"/>
          </p:nvPr>
        </p:nvSpPr>
        <p:spPr/>
        <p:txBody>
          <a:bodyPr>
            <a:normAutofit/>
          </a:bodyPr>
          <a:lstStyle/>
          <a:p>
            <a:pPr marL="0" indent="0">
              <a:buNone/>
            </a:pPr>
            <a:r>
              <a:rPr lang="en-US" dirty="0"/>
              <a:t>Find synonyms for the words in italics and coloring green.</a:t>
            </a:r>
          </a:p>
          <a:p>
            <a:pPr marL="0" indent="0">
              <a:buNone/>
            </a:pPr>
            <a:endParaRPr lang="en-US" dirty="0"/>
          </a:p>
          <a:p>
            <a:pPr marL="0" indent="0">
              <a:buNone/>
            </a:pPr>
            <a:r>
              <a:rPr lang="en-ID" dirty="0"/>
              <a:t>Example: </a:t>
            </a:r>
          </a:p>
          <a:p>
            <a:pPr marL="0" indent="0">
              <a:buNone/>
            </a:pPr>
            <a:r>
              <a:rPr lang="en-US" dirty="0"/>
              <a:t>The </a:t>
            </a:r>
            <a:r>
              <a:rPr lang="en-US" i="1" dirty="0">
                <a:solidFill>
                  <a:srgbClr val="00B050"/>
                </a:solidFill>
              </a:rPr>
              <a:t>growth</a:t>
            </a:r>
            <a:r>
              <a:rPr lang="en-US" i="1" dirty="0"/>
              <a:t> </a:t>
            </a:r>
            <a:r>
              <a:rPr lang="en-US" dirty="0"/>
              <a:t>of the </a:t>
            </a:r>
            <a:r>
              <a:rPr lang="en-US" i="1" dirty="0">
                <a:solidFill>
                  <a:srgbClr val="00B050"/>
                </a:solidFill>
              </a:rPr>
              <a:t>car</a:t>
            </a:r>
            <a:r>
              <a:rPr lang="en-US" i="1" dirty="0"/>
              <a:t> </a:t>
            </a:r>
            <a:r>
              <a:rPr lang="en-US" dirty="0"/>
              <a:t>industry </a:t>
            </a:r>
            <a:r>
              <a:rPr lang="en-US" i="1" dirty="0">
                <a:solidFill>
                  <a:srgbClr val="00B050"/>
                </a:solidFill>
              </a:rPr>
              <a:t>parallels</a:t>
            </a:r>
            <a:r>
              <a:rPr lang="en-US" i="1" dirty="0"/>
              <a:t> </a:t>
            </a:r>
            <a:r>
              <a:rPr lang="en-US" dirty="0"/>
              <a:t>the </a:t>
            </a:r>
            <a:r>
              <a:rPr lang="en-ID" i="1" dirty="0">
                <a:solidFill>
                  <a:srgbClr val="00B050"/>
                </a:solidFill>
              </a:rPr>
              <a:t>development</a:t>
            </a:r>
            <a:r>
              <a:rPr lang="en-ID" i="1" dirty="0"/>
              <a:t> </a:t>
            </a:r>
            <a:r>
              <a:rPr lang="en-ID" dirty="0"/>
              <a:t>of </a:t>
            </a:r>
            <a:r>
              <a:rPr lang="en-ID" i="1" dirty="0">
                <a:solidFill>
                  <a:srgbClr val="00B050"/>
                </a:solidFill>
              </a:rPr>
              <a:t>modern </a:t>
            </a:r>
            <a:r>
              <a:rPr lang="en-ID" dirty="0"/>
              <a:t>capitalism.</a:t>
            </a:r>
          </a:p>
          <a:p>
            <a:pPr marL="0" indent="0">
              <a:buNone/>
            </a:pPr>
            <a:endParaRPr lang="en-US" dirty="0"/>
          </a:p>
          <a:p>
            <a:pPr marL="0" indent="0">
              <a:buNone/>
            </a:pPr>
            <a:r>
              <a:rPr lang="en-US" dirty="0"/>
              <a:t>The </a:t>
            </a:r>
            <a:r>
              <a:rPr lang="en-US" i="1" dirty="0">
                <a:solidFill>
                  <a:srgbClr val="00B050"/>
                </a:solidFill>
              </a:rPr>
              <a:t>rise</a:t>
            </a:r>
            <a:r>
              <a:rPr lang="en-US" i="1" dirty="0"/>
              <a:t> </a:t>
            </a:r>
            <a:r>
              <a:rPr lang="en-US" dirty="0"/>
              <a:t>of the </a:t>
            </a:r>
            <a:r>
              <a:rPr lang="en-US" i="1" dirty="0">
                <a:solidFill>
                  <a:srgbClr val="00B050"/>
                </a:solidFill>
              </a:rPr>
              <a:t>automobile</a:t>
            </a:r>
            <a:r>
              <a:rPr lang="en-US" i="1" dirty="0"/>
              <a:t> </a:t>
            </a:r>
            <a:r>
              <a:rPr lang="en-US" dirty="0"/>
              <a:t>industry </a:t>
            </a:r>
            <a:r>
              <a:rPr lang="en-US" i="1" dirty="0">
                <a:solidFill>
                  <a:srgbClr val="00B050"/>
                </a:solidFill>
              </a:rPr>
              <a:t>matches</a:t>
            </a:r>
            <a:r>
              <a:rPr lang="en-US" i="1" dirty="0"/>
              <a:t> </a:t>
            </a:r>
            <a:r>
              <a:rPr lang="en-US" dirty="0"/>
              <a:t>the </a:t>
            </a:r>
            <a:r>
              <a:rPr lang="en-US" i="1" dirty="0">
                <a:solidFill>
                  <a:srgbClr val="00B050"/>
                </a:solidFill>
              </a:rPr>
              <a:t>progress </a:t>
            </a:r>
            <a:r>
              <a:rPr lang="en-ID" dirty="0"/>
              <a:t>of </a:t>
            </a:r>
            <a:r>
              <a:rPr lang="en-ID" i="1" dirty="0">
                <a:solidFill>
                  <a:srgbClr val="00B050"/>
                </a:solidFill>
              </a:rPr>
              <a:t>contemporary</a:t>
            </a:r>
            <a:r>
              <a:rPr lang="en-ID" i="1" dirty="0"/>
              <a:t> </a:t>
            </a:r>
            <a:r>
              <a:rPr lang="en-ID" dirty="0"/>
              <a:t>capitalism.</a:t>
            </a:r>
          </a:p>
        </p:txBody>
      </p:sp>
    </p:spTree>
    <p:extLst>
      <p:ext uri="{BB962C8B-B14F-4D97-AF65-F5344CB8AC3E}">
        <p14:creationId xmlns:p14="http://schemas.microsoft.com/office/powerpoint/2010/main" val="2379690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31B5A-5C64-4E25-A260-C77A3C719F87}"/>
              </a:ext>
            </a:extLst>
          </p:cNvPr>
          <p:cNvSpPr>
            <a:spLocks noGrp="1"/>
          </p:cNvSpPr>
          <p:nvPr>
            <p:ph type="title"/>
          </p:nvPr>
        </p:nvSpPr>
        <p:spPr/>
        <p:txBody>
          <a:bodyPr/>
          <a:lstStyle/>
          <a:p>
            <a:r>
              <a:rPr lang="en-US" dirty="0"/>
              <a:t>Exercise 1</a:t>
            </a:r>
            <a:endParaRPr lang="en-ID" dirty="0"/>
          </a:p>
        </p:txBody>
      </p:sp>
      <p:sp>
        <p:nvSpPr>
          <p:cNvPr id="3" name="Content Placeholder 2">
            <a:extLst>
              <a:ext uri="{FF2B5EF4-FFF2-40B4-BE49-F238E27FC236}">
                <a16:creationId xmlns:a16="http://schemas.microsoft.com/office/drawing/2014/main" id="{88157E1A-63DF-4FE6-B84C-E49977FE107B}"/>
              </a:ext>
            </a:extLst>
          </p:cNvPr>
          <p:cNvSpPr>
            <a:spLocks noGrp="1"/>
          </p:cNvSpPr>
          <p:nvPr>
            <p:ph idx="1"/>
          </p:nvPr>
        </p:nvSpPr>
        <p:spPr/>
        <p:txBody>
          <a:bodyPr>
            <a:normAutofit/>
          </a:bodyPr>
          <a:lstStyle/>
          <a:p>
            <a:pPr marL="0" indent="0">
              <a:buNone/>
            </a:pPr>
            <a:endParaRPr lang="en-US" dirty="0"/>
          </a:p>
          <a:p>
            <a:pPr marL="457200" indent="-457200">
              <a:buAutoNum type="alphaLcParenBoth"/>
            </a:pPr>
            <a:r>
              <a:rPr lang="en-US" dirty="0"/>
              <a:t>It </a:t>
            </a:r>
            <a:r>
              <a:rPr lang="en-US" i="1" dirty="0">
                <a:solidFill>
                  <a:srgbClr val="00B050"/>
                </a:solidFill>
              </a:rPr>
              <a:t>began</a:t>
            </a:r>
            <a:r>
              <a:rPr lang="en-US" i="1" dirty="0"/>
              <a:t> </a:t>
            </a:r>
            <a:r>
              <a:rPr lang="en-US" dirty="0"/>
              <a:t>in France and Germany, but </a:t>
            </a:r>
            <a:r>
              <a:rPr lang="en-US" i="1" dirty="0">
                <a:solidFill>
                  <a:srgbClr val="00B050"/>
                </a:solidFill>
              </a:rPr>
              <a:t>took off </a:t>
            </a:r>
            <a:r>
              <a:rPr lang="en-US" dirty="0"/>
              <a:t>in the </a:t>
            </a:r>
            <a:r>
              <a:rPr lang="en-ID" dirty="0"/>
              <a:t>United States.</a:t>
            </a:r>
          </a:p>
          <a:p>
            <a:pPr marL="0" indent="0">
              <a:buNone/>
            </a:pPr>
            <a:endParaRPr lang="en-ID" dirty="0"/>
          </a:p>
          <a:p>
            <a:pPr marL="0" indent="0">
              <a:buNone/>
            </a:pPr>
            <a:r>
              <a:rPr lang="en-US" dirty="0"/>
              <a:t>(b) There Henry Ford </a:t>
            </a:r>
            <a:r>
              <a:rPr lang="en-US" i="1" dirty="0">
                <a:solidFill>
                  <a:srgbClr val="00B050"/>
                </a:solidFill>
              </a:rPr>
              <a:t>adapted</a:t>
            </a:r>
            <a:r>
              <a:rPr lang="en-US" i="1" dirty="0"/>
              <a:t> </a:t>
            </a:r>
            <a:r>
              <a:rPr lang="en-US" dirty="0"/>
              <a:t>the moving </a:t>
            </a:r>
            <a:r>
              <a:rPr lang="en-US" i="1" dirty="0">
                <a:solidFill>
                  <a:srgbClr val="00B050"/>
                </a:solidFill>
              </a:rPr>
              <a:t>production</a:t>
            </a:r>
            <a:r>
              <a:rPr lang="en-US" i="1" dirty="0"/>
              <a:t> </a:t>
            </a:r>
            <a:r>
              <a:rPr lang="en-US" dirty="0"/>
              <a:t>line from the Chicago</a:t>
            </a:r>
          </a:p>
          <a:p>
            <a:pPr marL="0" indent="0">
              <a:buNone/>
            </a:pPr>
            <a:r>
              <a:rPr lang="en-US" dirty="0"/>
              <a:t>      meat industry to </a:t>
            </a:r>
            <a:r>
              <a:rPr lang="en-US" i="1" dirty="0">
                <a:solidFill>
                  <a:srgbClr val="00B050"/>
                </a:solidFill>
              </a:rPr>
              <a:t>motor</a:t>
            </a:r>
            <a:r>
              <a:rPr lang="en-US" i="1" dirty="0"/>
              <a:t> </a:t>
            </a:r>
            <a:r>
              <a:rPr lang="en-US" dirty="0"/>
              <a:t>manufacturing, </a:t>
            </a:r>
            <a:r>
              <a:rPr lang="en-US" i="1" dirty="0">
                <a:solidFill>
                  <a:srgbClr val="00B050"/>
                </a:solidFill>
              </a:rPr>
              <a:t>thus </a:t>
            </a:r>
            <a:r>
              <a:rPr lang="en-US" dirty="0"/>
              <a:t>inventing mass production.</a:t>
            </a:r>
            <a:endParaRPr lang="en-ID" dirty="0"/>
          </a:p>
        </p:txBody>
      </p:sp>
    </p:spTree>
    <p:extLst>
      <p:ext uri="{BB962C8B-B14F-4D97-AF65-F5344CB8AC3E}">
        <p14:creationId xmlns:p14="http://schemas.microsoft.com/office/powerpoint/2010/main" val="3234596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31B5A-5C64-4E25-A260-C77A3C719F87}"/>
              </a:ext>
            </a:extLst>
          </p:cNvPr>
          <p:cNvSpPr>
            <a:spLocks noGrp="1"/>
          </p:cNvSpPr>
          <p:nvPr>
            <p:ph type="title"/>
          </p:nvPr>
        </p:nvSpPr>
        <p:spPr/>
        <p:txBody>
          <a:bodyPr/>
          <a:lstStyle/>
          <a:p>
            <a:r>
              <a:rPr lang="en-US" dirty="0"/>
              <a:t>Exercise 2</a:t>
            </a:r>
            <a:endParaRPr lang="en-ID" dirty="0"/>
          </a:p>
        </p:txBody>
      </p:sp>
      <p:sp>
        <p:nvSpPr>
          <p:cNvPr id="3" name="Content Placeholder 2">
            <a:extLst>
              <a:ext uri="{FF2B5EF4-FFF2-40B4-BE49-F238E27FC236}">
                <a16:creationId xmlns:a16="http://schemas.microsoft.com/office/drawing/2014/main" id="{88157E1A-63DF-4FE6-B84C-E49977FE107B}"/>
              </a:ext>
            </a:extLst>
          </p:cNvPr>
          <p:cNvSpPr>
            <a:spLocks noGrp="1"/>
          </p:cNvSpPr>
          <p:nvPr>
            <p:ph idx="1"/>
          </p:nvPr>
        </p:nvSpPr>
        <p:spPr/>
        <p:txBody>
          <a:bodyPr>
            <a:normAutofit/>
          </a:bodyPr>
          <a:lstStyle/>
          <a:p>
            <a:pPr marL="0" indent="0">
              <a:buNone/>
            </a:pPr>
            <a:r>
              <a:rPr lang="en-US" dirty="0"/>
              <a:t>Change the word class of the words in italics, and then rewrite </a:t>
            </a:r>
            <a:r>
              <a:rPr lang="en-ID" dirty="0"/>
              <a:t>the sentences.</a:t>
            </a:r>
          </a:p>
          <a:p>
            <a:pPr marL="0" indent="0">
              <a:buNone/>
            </a:pPr>
            <a:endParaRPr lang="en-ID" dirty="0"/>
          </a:p>
          <a:p>
            <a:pPr marL="0" indent="0">
              <a:buNone/>
            </a:pPr>
            <a:r>
              <a:rPr lang="en-ID" dirty="0"/>
              <a:t>Example:</a:t>
            </a:r>
          </a:p>
          <a:p>
            <a:pPr marL="0" indent="0">
              <a:buNone/>
            </a:pPr>
            <a:r>
              <a:rPr lang="en-US" dirty="0"/>
              <a:t>In the 1920s Alfred Sloan’s </a:t>
            </a:r>
            <a:r>
              <a:rPr lang="en-US" i="1" dirty="0">
                <a:solidFill>
                  <a:srgbClr val="00B050"/>
                </a:solidFill>
              </a:rPr>
              <a:t>management </a:t>
            </a:r>
            <a:r>
              <a:rPr lang="en-US" dirty="0"/>
              <a:t>theories </a:t>
            </a:r>
            <a:r>
              <a:rPr lang="en-US" i="1" dirty="0">
                <a:solidFill>
                  <a:srgbClr val="00B050"/>
                </a:solidFill>
              </a:rPr>
              <a:t>helped</a:t>
            </a:r>
            <a:r>
              <a:rPr lang="en-US" i="1" dirty="0"/>
              <a:t> </a:t>
            </a:r>
            <a:r>
              <a:rPr lang="en-US" dirty="0"/>
              <a:t>General Motors to become the world’s </a:t>
            </a:r>
            <a:r>
              <a:rPr lang="en-ID" i="1" dirty="0">
                <a:solidFill>
                  <a:srgbClr val="00B050"/>
                </a:solidFill>
              </a:rPr>
              <a:t>dominant</a:t>
            </a:r>
            <a:r>
              <a:rPr lang="en-ID" i="1" dirty="0"/>
              <a:t> </a:t>
            </a:r>
            <a:r>
              <a:rPr lang="en-ID" dirty="0"/>
              <a:t>car company.</a:t>
            </a:r>
          </a:p>
          <a:p>
            <a:pPr marL="0" indent="0">
              <a:buNone/>
            </a:pPr>
            <a:endParaRPr lang="en-US" dirty="0"/>
          </a:p>
          <a:p>
            <a:pPr marL="0" indent="0">
              <a:buNone/>
            </a:pPr>
            <a:r>
              <a:rPr lang="en-US" dirty="0"/>
              <a:t>In the 1920s, with </a:t>
            </a:r>
            <a:r>
              <a:rPr lang="en-US" i="1" dirty="0">
                <a:solidFill>
                  <a:srgbClr val="00B050"/>
                </a:solidFill>
              </a:rPr>
              <a:t>help</a:t>
            </a:r>
            <a:r>
              <a:rPr lang="en-US" i="1" dirty="0"/>
              <a:t> </a:t>
            </a:r>
            <a:r>
              <a:rPr lang="en-US" dirty="0"/>
              <a:t>from the </a:t>
            </a:r>
            <a:r>
              <a:rPr lang="en-US" i="1" dirty="0">
                <a:solidFill>
                  <a:srgbClr val="00B050"/>
                </a:solidFill>
              </a:rPr>
              <a:t>managerial</a:t>
            </a:r>
            <a:r>
              <a:rPr lang="en-US" i="1" dirty="0"/>
              <a:t> </a:t>
            </a:r>
            <a:r>
              <a:rPr lang="en-US" dirty="0"/>
              <a:t>theories of Alfred Sloan, General Motors </a:t>
            </a:r>
            <a:r>
              <a:rPr lang="en-US" i="1" dirty="0">
                <a:solidFill>
                  <a:srgbClr val="00B050"/>
                </a:solidFill>
              </a:rPr>
              <a:t>dominated </a:t>
            </a:r>
            <a:r>
              <a:rPr lang="en-US" dirty="0"/>
              <a:t>the world’s car </a:t>
            </a:r>
            <a:r>
              <a:rPr lang="en-ID" dirty="0"/>
              <a:t>companies.</a:t>
            </a:r>
          </a:p>
        </p:txBody>
      </p:sp>
    </p:spTree>
    <p:extLst>
      <p:ext uri="{BB962C8B-B14F-4D97-AF65-F5344CB8AC3E}">
        <p14:creationId xmlns:p14="http://schemas.microsoft.com/office/powerpoint/2010/main" val="2112499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31B5A-5C64-4E25-A260-C77A3C719F87}"/>
              </a:ext>
            </a:extLst>
          </p:cNvPr>
          <p:cNvSpPr>
            <a:spLocks noGrp="1"/>
          </p:cNvSpPr>
          <p:nvPr>
            <p:ph type="title"/>
          </p:nvPr>
        </p:nvSpPr>
        <p:spPr/>
        <p:txBody>
          <a:bodyPr/>
          <a:lstStyle/>
          <a:p>
            <a:r>
              <a:rPr lang="en-US" dirty="0"/>
              <a:t>Exercise 2</a:t>
            </a:r>
            <a:endParaRPr lang="en-ID" dirty="0"/>
          </a:p>
        </p:txBody>
      </p:sp>
      <p:sp>
        <p:nvSpPr>
          <p:cNvPr id="3" name="Content Placeholder 2">
            <a:extLst>
              <a:ext uri="{FF2B5EF4-FFF2-40B4-BE49-F238E27FC236}">
                <a16:creationId xmlns:a16="http://schemas.microsoft.com/office/drawing/2014/main" id="{88157E1A-63DF-4FE6-B84C-E49977FE107B}"/>
              </a:ext>
            </a:extLst>
          </p:cNvPr>
          <p:cNvSpPr>
            <a:spLocks noGrp="1"/>
          </p:cNvSpPr>
          <p:nvPr>
            <p:ph idx="1"/>
          </p:nvPr>
        </p:nvSpPr>
        <p:spPr/>
        <p:txBody>
          <a:bodyPr>
            <a:normAutofit/>
          </a:bodyPr>
          <a:lstStyle/>
          <a:p>
            <a:pPr marL="0" indent="0">
              <a:buNone/>
            </a:pPr>
            <a:endParaRPr lang="en-US" dirty="0"/>
          </a:p>
          <a:p>
            <a:pPr marL="457200" indent="-457200">
              <a:buAutoNum type="alphaLcParenBoth"/>
            </a:pPr>
            <a:r>
              <a:rPr lang="en-US" dirty="0"/>
              <a:t>After the Second World War the industry </a:t>
            </a:r>
            <a:r>
              <a:rPr lang="en-US" i="1" dirty="0">
                <a:solidFill>
                  <a:srgbClr val="00B050"/>
                </a:solidFill>
              </a:rPr>
              <a:t>developed</a:t>
            </a:r>
            <a:r>
              <a:rPr lang="en-US" i="1" dirty="0"/>
              <a:t> </a:t>
            </a:r>
            <a:r>
              <a:rPr lang="en-US" dirty="0"/>
              <a:t>‘planned</a:t>
            </a:r>
          </a:p>
          <a:p>
            <a:pPr marL="0" indent="0">
              <a:buNone/>
            </a:pPr>
            <a:r>
              <a:rPr lang="en-US" dirty="0"/>
              <a:t>      obsolescence’, whereby </a:t>
            </a:r>
            <a:r>
              <a:rPr lang="en-US" i="1" dirty="0">
                <a:solidFill>
                  <a:srgbClr val="00B050"/>
                </a:solidFill>
              </a:rPr>
              <a:t>frequent</a:t>
            </a:r>
            <a:r>
              <a:rPr lang="en-US" i="1" dirty="0"/>
              <a:t> </a:t>
            </a:r>
            <a:r>
              <a:rPr lang="en-US" dirty="0"/>
              <a:t>model changes encouraged customers</a:t>
            </a:r>
          </a:p>
          <a:p>
            <a:pPr marL="0" indent="0">
              <a:buNone/>
            </a:pPr>
            <a:r>
              <a:rPr lang="en-US" dirty="0"/>
              <a:t>      to buy new cars more often than they needed to.</a:t>
            </a:r>
          </a:p>
          <a:p>
            <a:pPr marL="0" indent="0">
              <a:buNone/>
            </a:pPr>
            <a:endParaRPr lang="en-US" dirty="0"/>
          </a:p>
          <a:p>
            <a:pPr marL="0" indent="0">
              <a:buNone/>
            </a:pPr>
            <a:r>
              <a:rPr lang="en-US" dirty="0"/>
              <a:t>(b) Later, from the 1970s, </a:t>
            </a:r>
            <a:r>
              <a:rPr lang="en-US" i="1" dirty="0">
                <a:solidFill>
                  <a:srgbClr val="00B050"/>
                </a:solidFill>
              </a:rPr>
              <a:t>environmentalists</a:t>
            </a:r>
            <a:r>
              <a:rPr lang="en-US" i="1" dirty="0"/>
              <a:t> </a:t>
            </a:r>
            <a:r>
              <a:rPr lang="en-US" dirty="0"/>
              <a:t>began to </a:t>
            </a:r>
            <a:r>
              <a:rPr lang="en-US" i="1" dirty="0">
                <a:solidFill>
                  <a:srgbClr val="00B050"/>
                </a:solidFill>
              </a:rPr>
              <a:t>criticize </a:t>
            </a:r>
            <a:r>
              <a:rPr lang="en-US" dirty="0"/>
              <a:t>the industry for</a:t>
            </a:r>
          </a:p>
          <a:p>
            <a:pPr marL="0" indent="0">
              <a:buNone/>
            </a:pPr>
            <a:r>
              <a:rPr lang="en-US" dirty="0">
                <a:solidFill>
                  <a:srgbClr val="00B050"/>
                </a:solidFill>
              </a:rPr>
              <a:t>      </a:t>
            </a:r>
            <a:r>
              <a:rPr lang="en-US" i="1" dirty="0">
                <a:solidFill>
                  <a:srgbClr val="00B050"/>
                </a:solidFill>
              </a:rPr>
              <a:t>producing </a:t>
            </a:r>
            <a:r>
              <a:rPr lang="en-US" dirty="0"/>
              <a:t>inefficient models which used too much fuel, contributing to</a:t>
            </a:r>
          </a:p>
          <a:p>
            <a:pPr marL="0" indent="0">
              <a:buNone/>
            </a:pPr>
            <a:r>
              <a:rPr lang="en-US" dirty="0"/>
              <a:t>      global </a:t>
            </a:r>
            <a:r>
              <a:rPr lang="en-ID" dirty="0"/>
              <a:t>warming.</a:t>
            </a:r>
          </a:p>
        </p:txBody>
      </p:sp>
    </p:spTree>
    <p:extLst>
      <p:ext uri="{BB962C8B-B14F-4D97-AF65-F5344CB8AC3E}">
        <p14:creationId xmlns:p14="http://schemas.microsoft.com/office/powerpoint/2010/main" val="3636516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31B5A-5C64-4E25-A260-C77A3C719F87}"/>
              </a:ext>
            </a:extLst>
          </p:cNvPr>
          <p:cNvSpPr>
            <a:spLocks noGrp="1"/>
          </p:cNvSpPr>
          <p:nvPr>
            <p:ph type="title"/>
          </p:nvPr>
        </p:nvSpPr>
        <p:spPr/>
        <p:txBody>
          <a:bodyPr/>
          <a:lstStyle/>
          <a:p>
            <a:r>
              <a:rPr lang="en-US" dirty="0"/>
              <a:t>Exercise 3</a:t>
            </a:r>
            <a:endParaRPr lang="en-ID" dirty="0"/>
          </a:p>
        </p:txBody>
      </p:sp>
      <p:sp>
        <p:nvSpPr>
          <p:cNvPr id="3" name="Content Placeholder 2">
            <a:extLst>
              <a:ext uri="{FF2B5EF4-FFF2-40B4-BE49-F238E27FC236}">
                <a16:creationId xmlns:a16="http://schemas.microsoft.com/office/drawing/2014/main" id="{88157E1A-63DF-4FE6-B84C-E49977FE107B}"/>
              </a:ext>
            </a:extLst>
          </p:cNvPr>
          <p:cNvSpPr>
            <a:spLocks noGrp="1"/>
          </p:cNvSpPr>
          <p:nvPr>
            <p:ph idx="1"/>
          </p:nvPr>
        </p:nvSpPr>
        <p:spPr/>
        <p:txBody>
          <a:bodyPr>
            <a:normAutofit/>
          </a:bodyPr>
          <a:lstStyle/>
          <a:p>
            <a:pPr marL="0" indent="0">
              <a:buNone/>
            </a:pPr>
            <a:r>
              <a:rPr lang="en-US" dirty="0"/>
              <a:t>Change the word order of the following sentences (other changes </a:t>
            </a:r>
            <a:r>
              <a:rPr lang="en-ID" dirty="0"/>
              <a:t>may be needed).</a:t>
            </a:r>
          </a:p>
          <a:p>
            <a:pPr marL="0" indent="0">
              <a:buNone/>
            </a:pPr>
            <a:endParaRPr lang="en-ID" dirty="0"/>
          </a:p>
          <a:p>
            <a:pPr marL="0" indent="0">
              <a:buNone/>
            </a:pPr>
            <a:r>
              <a:rPr lang="en-ID" dirty="0"/>
              <a:t>Example:</a:t>
            </a:r>
          </a:p>
          <a:p>
            <a:pPr marL="0" indent="0">
              <a:buNone/>
            </a:pPr>
            <a:r>
              <a:rPr lang="en-US" dirty="0"/>
              <a:t>At this time, trades unions became increasingly militant in defense of their</a:t>
            </a:r>
          </a:p>
          <a:p>
            <a:pPr marL="0" indent="0">
              <a:buNone/>
            </a:pPr>
            <a:r>
              <a:rPr lang="en-US" dirty="0"/>
              <a:t>members’ jobs.</a:t>
            </a:r>
          </a:p>
          <a:p>
            <a:endParaRPr lang="en-US" dirty="0"/>
          </a:p>
          <a:p>
            <a:pPr marL="0" indent="0">
              <a:buNone/>
            </a:pPr>
            <a:r>
              <a:rPr lang="en-US" dirty="0"/>
              <a:t>At this time, increasingly militant trades unions defended </a:t>
            </a:r>
            <a:r>
              <a:rPr lang="en-ID" dirty="0"/>
              <a:t>their members’ jobs.</a:t>
            </a:r>
          </a:p>
        </p:txBody>
      </p:sp>
    </p:spTree>
    <p:extLst>
      <p:ext uri="{BB962C8B-B14F-4D97-AF65-F5344CB8AC3E}">
        <p14:creationId xmlns:p14="http://schemas.microsoft.com/office/powerpoint/2010/main" val="2225040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31B5A-5C64-4E25-A260-C77A3C719F87}"/>
              </a:ext>
            </a:extLst>
          </p:cNvPr>
          <p:cNvSpPr>
            <a:spLocks noGrp="1"/>
          </p:cNvSpPr>
          <p:nvPr>
            <p:ph type="title"/>
          </p:nvPr>
        </p:nvSpPr>
        <p:spPr/>
        <p:txBody>
          <a:bodyPr/>
          <a:lstStyle/>
          <a:p>
            <a:r>
              <a:rPr lang="en-US" dirty="0"/>
              <a:t>Exercise 3</a:t>
            </a:r>
            <a:endParaRPr lang="en-ID" dirty="0"/>
          </a:p>
        </p:txBody>
      </p:sp>
      <p:sp>
        <p:nvSpPr>
          <p:cNvPr id="3" name="Content Placeholder 2">
            <a:extLst>
              <a:ext uri="{FF2B5EF4-FFF2-40B4-BE49-F238E27FC236}">
                <a16:creationId xmlns:a16="http://schemas.microsoft.com/office/drawing/2014/main" id="{88157E1A-63DF-4FE6-B84C-E49977FE107B}"/>
              </a:ext>
            </a:extLst>
          </p:cNvPr>
          <p:cNvSpPr>
            <a:spLocks noGrp="1"/>
          </p:cNvSpPr>
          <p:nvPr>
            <p:ph idx="1"/>
          </p:nvPr>
        </p:nvSpPr>
        <p:spPr/>
        <p:txBody>
          <a:bodyPr>
            <a:normAutofit/>
          </a:bodyPr>
          <a:lstStyle/>
          <a:p>
            <a:pPr marL="0" indent="0">
              <a:buNone/>
            </a:pPr>
            <a:endParaRPr lang="en-US" dirty="0"/>
          </a:p>
          <a:p>
            <a:pPr marL="457200" indent="-457200">
              <a:buAutoNum type="alphaLcParenBoth"/>
            </a:pPr>
            <a:r>
              <a:rPr lang="en-US" dirty="0"/>
              <a:t>Today the industry owns some of the strongest </a:t>
            </a:r>
            <a:r>
              <a:rPr lang="en-ID" dirty="0"/>
              <a:t>brands in the world.</a:t>
            </a:r>
          </a:p>
          <a:p>
            <a:pPr marL="0" indent="0">
              <a:buNone/>
            </a:pPr>
            <a:endParaRPr lang="en-ID" dirty="0"/>
          </a:p>
          <a:p>
            <a:pPr marL="0" indent="0">
              <a:buNone/>
            </a:pPr>
            <a:r>
              <a:rPr lang="en-US" dirty="0"/>
              <a:t>(b) However, many major car companies struggle with stagnant markets and</a:t>
            </a:r>
          </a:p>
          <a:p>
            <a:pPr marL="0" indent="0">
              <a:buNone/>
            </a:pPr>
            <a:r>
              <a:rPr lang="en-US" dirty="0"/>
              <a:t>      falling profits.</a:t>
            </a:r>
            <a:endParaRPr lang="en-ID" dirty="0"/>
          </a:p>
        </p:txBody>
      </p:sp>
    </p:spTree>
    <p:extLst>
      <p:ext uri="{BB962C8B-B14F-4D97-AF65-F5344CB8AC3E}">
        <p14:creationId xmlns:p14="http://schemas.microsoft.com/office/powerpoint/2010/main" val="1112790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31B5A-5C64-4E25-A260-C77A3C719F87}"/>
              </a:ext>
            </a:extLst>
          </p:cNvPr>
          <p:cNvSpPr>
            <a:spLocks noGrp="1"/>
          </p:cNvSpPr>
          <p:nvPr>
            <p:ph type="title"/>
          </p:nvPr>
        </p:nvSpPr>
        <p:spPr/>
        <p:txBody>
          <a:bodyPr/>
          <a:lstStyle/>
          <a:p>
            <a:r>
              <a:rPr lang="en-US" dirty="0"/>
              <a:t>Exercise 4</a:t>
            </a:r>
            <a:endParaRPr lang="en-ID" dirty="0"/>
          </a:p>
        </p:txBody>
      </p:sp>
      <p:sp>
        <p:nvSpPr>
          <p:cNvPr id="3" name="Content Placeholder 2">
            <a:extLst>
              <a:ext uri="{FF2B5EF4-FFF2-40B4-BE49-F238E27FC236}">
                <a16:creationId xmlns:a16="http://schemas.microsoft.com/office/drawing/2014/main" id="{88157E1A-63DF-4FE6-B84C-E49977FE107B}"/>
              </a:ext>
            </a:extLst>
          </p:cNvPr>
          <p:cNvSpPr>
            <a:spLocks noGrp="1"/>
          </p:cNvSpPr>
          <p:nvPr>
            <p:ph idx="1"/>
          </p:nvPr>
        </p:nvSpPr>
        <p:spPr/>
        <p:txBody>
          <a:bodyPr>
            <a:normAutofit/>
          </a:bodyPr>
          <a:lstStyle/>
          <a:p>
            <a:pPr marL="0" indent="0">
              <a:buNone/>
            </a:pPr>
            <a:r>
              <a:rPr lang="en-US" dirty="0"/>
              <a:t>Combine all these techniques to paraphrase the paragraph as </a:t>
            </a:r>
            <a:r>
              <a:rPr lang="en-ID" dirty="0"/>
              <a:t>fully as possible.</a:t>
            </a:r>
          </a:p>
          <a:p>
            <a:pPr marL="0" indent="0">
              <a:buNone/>
            </a:pPr>
            <a:r>
              <a:rPr lang="en-ID" dirty="0"/>
              <a:t>1.</a:t>
            </a:r>
          </a:p>
          <a:p>
            <a:pPr marL="0" indent="0">
              <a:buNone/>
            </a:pPr>
            <a:r>
              <a:rPr lang="en-US" sz="1700" dirty="0"/>
              <a:t>The growth of the car industry parallels the development of modern capitalism. It began in France and Germany, but took off in the United States. There Henry Ford adapted the moving production line from the Chicago meat industry to motor manufacturing, thus inventing mass production. In the 1920s Alfred Sloan’s management theories helped General Motors to become the world’s dominant car company. </a:t>
            </a:r>
            <a:r>
              <a:rPr lang="en-ID" sz="1700" dirty="0"/>
              <a:t>After </a:t>
            </a:r>
            <a:r>
              <a:rPr lang="en-US" sz="1700" dirty="0"/>
              <a:t>the Second World War the industry developed ‘planned </a:t>
            </a:r>
            <a:r>
              <a:rPr lang="en-ID" sz="1700" dirty="0"/>
              <a:t>obsolescence’, whereby frequent model changes </a:t>
            </a:r>
            <a:r>
              <a:rPr lang="en-US" sz="1700" dirty="0"/>
              <a:t>encouraged customers to buy new cars more often than they needed to. Later, from the 1970s, environmentalists began to criticize the industry for producing inefficient models which used too much fuel, contributing to global </a:t>
            </a:r>
            <a:r>
              <a:rPr lang="en-ID" sz="1700" dirty="0"/>
              <a:t>warming. </a:t>
            </a:r>
            <a:r>
              <a:rPr lang="en-US" sz="1700" dirty="0"/>
              <a:t>At this time, trades unions became increasingly militant in defense of their members’ jobs. </a:t>
            </a:r>
            <a:r>
              <a:rPr lang="en-ID" sz="1700" dirty="0"/>
              <a:t>Today the </a:t>
            </a:r>
            <a:r>
              <a:rPr lang="en-US" sz="1700" dirty="0"/>
              <a:t>industry owns some of the strongest brands in the world. However, many major car companies struggle with stagnant markets and falling profits.</a:t>
            </a:r>
            <a:endParaRPr lang="en-ID" sz="1700" dirty="0"/>
          </a:p>
        </p:txBody>
      </p:sp>
    </p:spTree>
    <p:extLst>
      <p:ext uri="{BB962C8B-B14F-4D97-AF65-F5344CB8AC3E}">
        <p14:creationId xmlns:p14="http://schemas.microsoft.com/office/powerpoint/2010/main" val="1467854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31B5A-5C64-4E25-A260-C77A3C719F87}"/>
              </a:ext>
            </a:extLst>
          </p:cNvPr>
          <p:cNvSpPr>
            <a:spLocks noGrp="1"/>
          </p:cNvSpPr>
          <p:nvPr>
            <p:ph type="title"/>
          </p:nvPr>
        </p:nvSpPr>
        <p:spPr/>
        <p:txBody>
          <a:bodyPr/>
          <a:lstStyle/>
          <a:p>
            <a:r>
              <a:rPr lang="en-US" dirty="0"/>
              <a:t>Exercise 4</a:t>
            </a:r>
            <a:endParaRPr lang="en-ID" dirty="0"/>
          </a:p>
        </p:txBody>
      </p:sp>
      <p:sp>
        <p:nvSpPr>
          <p:cNvPr id="3" name="Content Placeholder 2">
            <a:extLst>
              <a:ext uri="{FF2B5EF4-FFF2-40B4-BE49-F238E27FC236}">
                <a16:creationId xmlns:a16="http://schemas.microsoft.com/office/drawing/2014/main" id="{88157E1A-63DF-4FE6-B84C-E49977FE107B}"/>
              </a:ext>
            </a:extLst>
          </p:cNvPr>
          <p:cNvSpPr>
            <a:spLocks noGrp="1"/>
          </p:cNvSpPr>
          <p:nvPr>
            <p:ph idx="1"/>
          </p:nvPr>
        </p:nvSpPr>
        <p:spPr/>
        <p:txBody>
          <a:bodyPr>
            <a:normAutofit/>
          </a:bodyPr>
          <a:lstStyle/>
          <a:p>
            <a:pPr marL="0" indent="0">
              <a:buNone/>
            </a:pPr>
            <a:r>
              <a:rPr lang="en-US" dirty="0"/>
              <a:t>2. </a:t>
            </a:r>
          </a:p>
          <a:p>
            <a:pPr marL="0" indent="0">
              <a:buNone/>
            </a:pPr>
            <a:r>
              <a:rPr lang="en-US" sz="1700" dirty="0"/>
              <a:t>Before the last century no humans had visited Antarctica, and even today the vast continent has a winter population of fewer than 200 people. However, a recent report from a New Zealand government agency outlines the scale of the pollution problem in the ice and snow. Although untouched compared with other regions in the world, the bitter cold of Antarctica means that the normal process of decay is prevented. As a result some research stations are surrounded by the rubbish of nearly 60 years’ </a:t>
            </a:r>
            <a:r>
              <a:rPr lang="en-ID" sz="1700" dirty="0"/>
              <a:t>operations.</a:t>
            </a:r>
          </a:p>
          <a:p>
            <a:pPr marL="0" indent="0">
              <a:buNone/>
            </a:pPr>
            <a:r>
              <a:rPr lang="en-US" sz="1700" dirty="0"/>
              <a:t>Despite popular belief, the polar continent is really a desert, with less precipitation than the Sahara. In the past, snowfall slowly covered the waste left behind, like beer cans or dead ponies, but now, possibly due to global warming, the ice is thinning and these are being exposed. Over 10 years ago the countries using Antarctica agreed a treaty on waste disposal, under which everything is to be taken home, and this is slowly improving the situation. However, the scientists do not want everything removed. The remains of very early expeditions at the beginning of the twentieth century have acquired historical value and </a:t>
            </a:r>
            <a:r>
              <a:rPr lang="en-ID" sz="1700" dirty="0"/>
              <a:t>will be preserved</a:t>
            </a:r>
          </a:p>
        </p:txBody>
      </p:sp>
    </p:spTree>
    <p:extLst>
      <p:ext uri="{BB962C8B-B14F-4D97-AF65-F5344CB8AC3E}">
        <p14:creationId xmlns:p14="http://schemas.microsoft.com/office/powerpoint/2010/main" val="3968549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3F7EA1B-9754-4C52-BB76-99D05982BAE9}"/>
              </a:ext>
            </a:extLst>
          </p:cNvPr>
          <p:cNvSpPr>
            <a:spLocks noGrp="1"/>
          </p:cNvSpPr>
          <p:nvPr>
            <p:ph type="body" sz="half" idx="2"/>
          </p:nvPr>
        </p:nvSpPr>
        <p:spPr/>
        <p:txBody>
          <a:bodyPr>
            <a:normAutofit/>
          </a:bodyPr>
          <a:lstStyle/>
          <a:p>
            <a:r>
              <a:rPr lang="en-US" sz="2400" dirty="0"/>
              <a:t>THANK YOU</a:t>
            </a:r>
            <a:endParaRPr lang="en-ID" sz="2400" dirty="0"/>
          </a:p>
        </p:txBody>
      </p:sp>
    </p:spTree>
    <p:extLst>
      <p:ext uri="{BB962C8B-B14F-4D97-AF65-F5344CB8AC3E}">
        <p14:creationId xmlns:p14="http://schemas.microsoft.com/office/powerpoint/2010/main" val="2383769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310EA-672F-47CE-86E7-88ED1888EB1B}"/>
              </a:ext>
            </a:extLst>
          </p:cNvPr>
          <p:cNvSpPr>
            <a:spLocks noGrp="1"/>
          </p:cNvSpPr>
          <p:nvPr>
            <p:ph type="title"/>
          </p:nvPr>
        </p:nvSpPr>
        <p:spPr/>
        <p:txBody>
          <a:bodyPr/>
          <a:lstStyle/>
          <a:p>
            <a:r>
              <a:rPr lang="en-US" dirty="0"/>
              <a:t>Definition</a:t>
            </a:r>
            <a:endParaRPr lang="en-ID" dirty="0"/>
          </a:p>
        </p:txBody>
      </p:sp>
      <p:sp>
        <p:nvSpPr>
          <p:cNvPr id="3" name="Content Placeholder 2">
            <a:extLst>
              <a:ext uri="{FF2B5EF4-FFF2-40B4-BE49-F238E27FC236}">
                <a16:creationId xmlns:a16="http://schemas.microsoft.com/office/drawing/2014/main" id="{A3963790-5137-4A9D-B7A7-99C65F58BC65}"/>
              </a:ext>
            </a:extLst>
          </p:cNvPr>
          <p:cNvSpPr>
            <a:spLocks noGrp="1"/>
          </p:cNvSpPr>
          <p:nvPr>
            <p:ph idx="1"/>
          </p:nvPr>
        </p:nvSpPr>
        <p:spPr/>
        <p:txBody>
          <a:bodyPr/>
          <a:lstStyle/>
          <a:p>
            <a:pPr marL="0" indent="0">
              <a:buNone/>
            </a:pPr>
            <a:r>
              <a:rPr lang="en-US" dirty="0"/>
              <a:t>Quotation is a phrase or short piece of writing taken from a longer work of literature, poetry, etc. or what someone else has said (dictionary.Cambridge.org)</a:t>
            </a:r>
            <a:endParaRPr lang="en-ID" dirty="0"/>
          </a:p>
        </p:txBody>
      </p:sp>
    </p:spTree>
    <p:extLst>
      <p:ext uri="{BB962C8B-B14F-4D97-AF65-F5344CB8AC3E}">
        <p14:creationId xmlns:p14="http://schemas.microsoft.com/office/powerpoint/2010/main" val="719942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31B5A-5C64-4E25-A260-C77A3C719F87}"/>
              </a:ext>
            </a:extLst>
          </p:cNvPr>
          <p:cNvSpPr>
            <a:spLocks noGrp="1"/>
          </p:cNvSpPr>
          <p:nvPr>
            <p:ph type="title"/>
          </p:nvPr>
        </p:nvSpPr>
        <p:spPr/>
        <p:txBody>
          <a:bodyPr/>
          <a:lstStyle/>
          <a:p>
            <a:r>
              <a:rPr lang="en-US" dirty="0"/>
              <a:t>The ways</a:t>
            </a:r>
            <a:endParaRPr lang="en-ID" dirty="0"/>
          </a:p>
        </p:txBody>
      </p:sp>
      <p:sp>
        <p:nvSpPr>
          <p:cNvPr id="3" name="Content Placeholder 2">
            <a:extLst>
              <a:ext uri="{FF2B5EF4-FFF2-40B4-BE49-F238E27FC236}">
                <a16:creationId xmlns:a16="http://schemas.microsoft.com/office/drawing/2014/main" id="{88157E1A-63DF-4FE6-B84C-E49977FE107B}"/>
              </a:ext>
            </a:extLst>
          </p:cNvPr>
          <p:cNvSpPr>
            <a:spLocks noGrp="1"/>
          </p:cNvSpPr>
          <p:nvPr>
            <p:ph idx="1"/>
          </p:nvPr>
        </p:nvSpPr>
        <p:spPr/>
        <p:txBody>
          <a:bodyPr>
            <a:normAutofit lnSpcReduction="10000"/>
          </a:bodyPr>
          <a:lstStyle/>
          <a:p>
            <a:pPr marL="457200" indent="-457200">
              <a:buAutoNum type="arabicPeriod"/>
            </a:pPr>
            <a:r>
              <a:rPr lang="en-US" dirty="0"/>
              <a:t>Direct quotation</a:t>
            </a:r>
          </a:p>
          <a:p>
            <a:pPr marL="0" indent="0">
              <a:buNone/>
            </a:pPr>
            <a:r>
              <a:rPr lang="en-US" dirty="0"/>
              <a:t>      you may quote scientist’s statement for your supporting arguments. If the quotation consists of 3 (three) lines, you may write:</a:t>
            </a:r>
          </a:p>
          <a:p>
            <a:pPr marL="0" indent="0">
              <a:buNone/>
            </a:pPr>
            <a:endParaRPr lang="en-US" dirty="0"/>
          </a:p>
          <a:p>
            <a:pPr marL="0" indent="0">
              <a:buNone/>
            </a:pPr>
            <a:r>
              <a:rPr lang="en-US" sz="1600" dirty="0"/>
              <a:t>     </a:t>
            </a:r>
            <a:r>
              <a:rPr lang="en-US" sz="1600" dirty="0" err="1"/>
              <a:t>Semiotika</a:t>
            </a:r>
            <a:r>
              <a:rPr lang="en-US" sz="1600" dirty="0"/>
              <a:t> </a:t>
            </a:r>
            <a:r>
              <a:rPr lang="en-US" sz="1600" dirty="0" err="1"/>
              <a:t>mempermudah</a:t>
            </a:r>
            <a:r>
              <a:rPr lang="en-US" sz="1600" dirty="0"/>
              <a:t> </a:t>
            </a:r>
            <a:r>
              <a:rPr lang="en-US" sz="1600" dirty="0" err="1"/>
              <a:t>kehidupan</a:t>
            </a:r>
            <a:r>
              <a:rPr lang="en-US" sz="1600" dirty="0"/>
              <a:t> </a:t>
            </a:r>
            <a:r>
              <a:rPr lang="en-US" sz="1600" dirty="0" err="1"/>
              <a:t>manusia</a:t>
            </a:r>
            <a:r>
              <a:rPr lang="en-US" sz="1600" dirty="0"/>
              <a:t>. </a:t>
            </a:r>
            <a:r>
              <a:rPr lang="en-US" sz="1600" dirty="0" err="1"/>
              <a:t>Dengan</a:t>
            </a:r>
            <a:r>
              <a:rPr lang="en-US" sz="1600" dirty="0"/>
              <a:t> </a:t>
            </a:r>
            <a:r>
              <a:rPr lang="en-US" sz="1600" dirty="0" err="1"/>
              <a:t>mengetahui</a:t>
            </a:r>
            <a:r>
              <a:rPr lang="en-US" sz="1600" dirty="0"/>
              <a:t> system </a:t>
            </a:r>
            <a:r>
              <a:rPr lang="en-US" sz="1600" dirty="0" err="1"/>
              <a:t>ketandaan</a:t>
            </a:r>
            <a:r>
              <a:rPr lang="en-US" sz="1600" dirty="0"/>
              <a:t>, </a:t>
            </a:r>
            <a:r>
              <a:rPr lang="en-US" sz="1600" dirty="0" err="1"/>
              <a:t>misalnya</a:t>
            </a:r>
            <a:r>
              <a:rPr lang="en-US" sz="1600" dirty="0"/>
              <a:t>, </a:t>
            </a:r>
            <a:r>
              <a:rPr lang="en-US" sz="1600" dirty="0" err="1"/>
              <a:t>kita</a:t>
            </a:r>
            <a:r>
              <a:rPr lang="en-US" sz="1600" dirty="0"/>
              <a:t> </a:t>
            </a:r>
            <a:r>
              <a:rPr lang="en-US" sz="1600" dirty="0" err="1"/>
              <a:t>tidak</a:t>
            </a:r>
            <a:r>
              <a:rPr lang="en-US" sz="1600" dirty="0"/>
              <a:t> </a:t>
            </a:r>
            <a:r>
              <a:rPr lang="en-US" sz="1600" dirty="0" err="1"/>
              <a:t>perlu</a:t>
            </a:r>
            <a:r>
              <a:rPr lang="en-US" sz="1600" dirty="0"/>
              <a:t> </a:t>
            </a:r>
            <a:r>
              <a:rPr lang="en-US" sz="1600" dirty="0" err="1"/>
              <a:t>bertanya</a:t>
            </a:r>
            <a:r>
              <a:rPr lang="en-US" sz="1600" dirty="0"/>
              <a:t> </a:t>
            </a:r>
            <a:r>
              <a:rPr lang="en-US" sz="1600" dirty="0" err="1"/>
              <a:t>lagi</a:t>
            </a:r>
            <a:r>
              <a:rPr lang="en-US" sz="1600" dirty="0"/>
              <a:t> </a:t>
            </a:r>
            <a:r>
              <a:rPr lang="en-US" sz="1600" dirty="0" err="1"/>
              <a:t>apakah</a:t>
            </a:r>
            <a:r>
              <a:rPr lang="en-US" sz="1600" dirty="0"/>
              <a:t> </a:t>
            </a:r>
            <a:r>
              <a:rPr lang="en-US" sz="1600" dirty="0" err="1"/>
              <a:t>suatu</a:t>
            </a:r>
            <a:r>
              <a:rPr lang="en-US" sz="1600" dirty="0"/>
              <a:t> </a:t>
            </a:r>
            <a:r>
              <a:rPr lang="en-US" sz="1600" dirty="0" err="1"/>
              <a:t>tempat</a:t>
            </a:r>
            <a:r>
              <a:rPr lang="en-US" sz="1600" dirty="0"/>
              <a:t> </a:t>
            </a:r>
            <a:r>
              <a:rPr lang="en-US" sz="1600" dirty="0" err="1"/>
              <a:t>merupakan</a:t>
            </a:r>
            <a:r>
              <a:rPr lang="en-US" sz="1600" dirty="0"/>
              <a:t> </a:t>
            </a:r>
            <a:r>
              <a:rPr lang="en-US" sz="1600" dirty="0" err="1"/>
              <a:t>rumah</a:t>
            </a:r>
            <a:r>
              <a:rPr lang="en-US" sz="1600" dirty="0"/>
              <a:t> </a:t>
            </a:r>
            <a:r>
              <a:rPr lang="en-US" sz="1600" dirty="0" err="1"/>
              <a:t>makan</a:t>
            </a:r>
            <a:r>
              <a:rPr lang="en-US" sz="1600" dirty="0"/>
              <a:t>, took </a:t>
            </a:r>
            <a:r>
              <a:rPr lang="en-US" sz="1600" dirty="0" err="1"/>
              <a:t>buku</a:t>
            </a:r>
            <a:r>
              <a:rPr lang="en-US" sz="1600" dirty="0"/>
              <a:t>, hotel, </a:t>
            </a:r>
            <a:r>
              <a:rPr lang="en-US" sz="1600" dirty="0" err="1"/>
              <a:t>rumah</a:t>
            </a:r>
            <a:r>
              <a:rPr lang="en-US" sz="1600" dirty="0"/>
              <a:t> </a:t>
            </a:r>
            <a:r>
              <a:rPr lang="en-US" sz="1600" dirty="0" err="1"/>
              <a:t>sakit</a:t>
            </a:r>
            <a:r>
              <a:rPr lang="en-US" sz="1600" dirty="0"/>
              <a:t> dan </a:t>
            </a:r>
            <a:r>
              <a:rPr lang="en-US" sz="1600" dirty="0" err="1"/>
              <a:t>sebagainya</a:t>
            </a:r>
            <a:r>
              <a:rPr lang="en-US" sz="1600" dirty="0"/>
              <a:t>. </a:t>
            </a:r>
            <a:r>
              <a:rPr lang="en-US" sz="1600" dirty="0" err="1"/>
              <a:t>Meskipun</a:t>
            </a:r>
            <a:r>
              <a:rPr lang="en-US" sz="1600" dirty="0"/>
              <a:t> </a:t>
            </a:r>
            <a:r>
              <a:rPr lang="en-US" sz="1600" dirty="0" err="1"/>
              <a:t>demikian</a:t>
            </a:r>
            <a:r>
              <a:rPr lang="en-US" sz="1600" dirty="0"/>
              <a:t>, </a:t>
            </a:r>
            <a:r>
              <a:rPr lang="en-US" sz="1600" dirty="0" err="1"/>
              <a:t>semiotika</a:t>
            </a:r>
            <a:r>
              <a:rPr lang="en-US" sz="1600" dirty="0"/>
              <a:t> juga </a:t>
            </a:r>
            <a:r>
              <a:rPr lang="en-US" sz="1600" dirty="0" err="1"/>
              <a:t>menuntut</a:t>
            </a:r>
            <a:r>
              <a:rPr lang="en-US" sz="1600" dirty="0"/>
              <a:t> agar </a:t>
            </a:r>
            <a:r>
              <a:rPr lang="en-US" sz="1600" dirty="0" err="1"/>
              <a:t>kita</a:t>
            </a:r>
            <a:r>
              <a:rPr lang="en-US" sz="1600" dirty="0"/>
              <a:t> </a:t>
            </a:r>
            <a:r>
              <a:rPr lang="en-US" sz="1600" dirty="0" err="1"/>
              <a:t>belajar</a:t>
            </a:r>
            <a:r>
              <a:rPr lang="en-US" sz="1600" dirty="0"/>
              <a:t> </a:t>
            </a:r>
            <a:r>
              <a:rPr lang="en-US" sz="1600" dirty="0" err="1"/>
              <a:t>berpikir</a:t>
            </a:r>
            <a:r>
              <a:rPr lang="en-US" sz="1600" dirty="0"/>
              <a:t>, </a:t>
            </a:r>
            <a:r>
              <a:rPr lang="en-US" sz="1600" dirty="0" err="1"/>
              <a:t>sehingga</a:t>
            </a:r>
            <a:r>
              <a:rPr lang="en-US" sz="1600" dirty="0"/>
              <a:t> </a:t>
            </a:r>
            <a:r>
              <a:rPr lang="en-US" sz="1600" dirty="0" err="1"/>
              <a:t>sebagai</a:t>
            </a:r>
            <a:r>
              <a:rPr lang="en-US" sz="1600" dirty="0"/>
              <a:t> </a:t>
            </a:r>
            <a:r>
              <a:rPr lang="en-US" sz="1600" dirty="0" err="1"/>
              <a:t>pengguna</a:t>
            </a:r>
            <a:r>
              <a:rPr lang="en-US" sz="1600" dirty="0"/>
              <a:t> </a:t>
            </a:r>
            <a:r>
              <a:rPr lang="en-US" sz="1600" dirty="0" err="1"/>
              <a:t>ilmu</a:t>
            </a:r>
            <a:r>
              <a:rPr lang="en-US" sz="1600" dirty="0"/>
              <a:t> </a:t>
            </a:r>
            <a:r>
              <a:rPr lang="en-US" sz="1600" dirty="0" err="1"/>
              <a:t>ketandaan</a:t>
            </a:r>
            <a:r>
              <a:rPr lang="en-US" sz="1600" dirty="0"/>
              <a:t> </a:t>
            </a:r>
            <a:r>
              <a:rPr lang="en-US" sz="1600" dirty="0" err="1"/>
              <a:t>kita</a:t>
            </a:r>
            <a:r>
              <a:rPr lang="en-US" sz="1600" dirty="0"/>
              <a:t> </a:t>
            </a:r>
            <a:r>
              <a:rPr lang="en-US" sz="1600" dirty="0" err="1"/>
              <a:t>tidak</a:t>
            </a:r>
            <a:r>
              <a:rPr lang="en-US" sz="1600" dirty="0"/>
              <a:t> </a:t>
            </a:r>
            <a:r>
              <a:rPr lang="en-US" sz="1600" dirty="0" err="1"/>
              <a:t>tertipu</a:t>
            </a:r>
            <a:r>
              <a:rPr lang="en-US" sz="1600" dirty="0"/>
              <a:t>. </a:t>
            </a:r>
            <a:r>
              <a:rPr lang="en-US" sz="1600" dirty="0" err="1"/>
              <a:t>Menurut</a:t>
            </a:r>
            <a:r>
              <a:rPr lang="en-US" sz="1600" dirty="0"/>
              <a:t> Eco</a:t>
            </a:r>
            <a:r>
              <a:rPr lang="en-US" sz="1600" i="1" dirty="0"/>
              <a:t> </a:t>
            </a:r>
            <a:r>
              <a:rPr lang="en-US" sz="1600" dirty="0"/>
              <a:t>(1970: 4), “</a:t>
            </a:r>
            <a:r>
              <a:rPr lang="en-US" sz="1600" i="1" dirty="0"/>
              <a:t>Thus, semiotics is in principle the discipline studying everything which can be use in order to lie</a:t>
            </a:r>
            <a:r>
              <a:rPr lang="en-US" sz="1600" dirty="0"/>
              <a:t>.”</a:t>
            </a:r>
          </a:p>
          <a:p>
            <a:pPr marL="0" indent="0">
              <a:buNone/>
            </a:pPr>
            <a:r>
              <a:rPr lang="en-US" sz="1600" dirty="0"/>
              <a:t>(</a:t>
            </a:r>
            <a:r>
              <a:rPr lang="en-US" sz="1600" dirty="0" err="1"/>
              <a:t>Ratna</a:t>
            </a:r>
            <a:r>
              <a:rPr lang="en-US" sz="1600" dirty="0"/>
              <a:t>, 2010: 487-488)</a:t>
            </a:r>
          </a:p>
          <a:p>
            <a:pPr marL="0" indent="0">
              <a:buNone/>
            </a:pPr>
            <a:endParaRPr lang="en-US" sz="1600" dirty="0"/>
          </a:p>
          <a:p>
            <a:pPr marL="0" indent="0">
              <a:buNone/>
            </a:pPr>
            <a:r>
              <a:rPr lang="en-US" sz="1600" dirty="0" err="1"/>
              <a:t>Ratna</a:t>
            </a:r>
            <a:r>
              <a:rPr lang="en-US" sz="1600" dirty="0"/>
              <a:t>, </a:t>
            </a:r>
            <a:r>
              <a:rPr lang="en-US" sz="1600" dirty="0" err="1"/>
              <a:t>Nyoman</a:t>
            </a:r>
            <a:r>
              <a:rPr lang="en-US" sz="1600" dirty="0"/>
              <a:t> </a:t>
            </a:r>
            <a:r>
              <a:rPr lang="en-US" sz="1600" dirty="0" err="1"/>
              <a:t>Kutha</a:t>
            </a:r>
            <a:r>
              <a:rPr lang="en-US" sz="1600" dirty="0"/>
              <a:t>. 2010. </a:t>
            </a:r>
            <a:r>
              <a:rPr lang="en-US" sz="1600" i="1" dirty="0" err="1"/>
              <a:t>Metodologi</a:t>
            </a:r>
            <a:r>
              <a:rPr lang="en-US" sz="1600" i="1" dirty="0"/>
              <a:t> </a:t>
            </a:r>
            <a:r>
              <a:rPr lang="en-US" sz="1600" i="1" dirty="0" err="1"/>
              <a:t>Penelitian</a:t>
            </a:r>
            <a:r>
              <a:rPr lang="en-US" sz="1600" dirty="0"/>
              <a:t>: </a:t>
            </a:r>
            <a:r>
              <a:rPr lang="en-US" sz="1600" i="1" dirty="0"/>
              <a:t>Kajian </a:t>
            </a:r>
            <a:r>
              <a:rPr lang="en-US" sz="1600" i="1" dirty="0" err="1"/>
              <a:t>Budaya</a:t>
            </a:r>
            <a:r>
              <a:rPr lang="en-US" sz="1600" i="1" dirty="0"/>
              <a:t> dan </a:t>
            </a:r>
            <a:r>
              <a:rPr lang="en-US" sz="1600" i="1" dirty="0" err="1"/>
              <a:t>Ilmu</a:t>
            </a:r>
            <a:r>
              <a:rPr lang="en-US" sz="1600" i="1" dirty="0"/>
              <a:t> </a:t>
            </a:r>
            <a:r>
              <a:rPr lang="en-US" sz="1600" i="1" dirty="0" err="1"/>
              <a:t>Sosial</a:t>
            </a:r>
            <a:r>
              <a:rPr lang="en-US" sz="1600" i="1" dirty="0"/>
              <a:t> </a:t>
            </a:r>
            <a:r>
              <a:rPr lang="en-US" sz="1600" i="1" dirty="0" err="1"/>
              <a:t>Humaniora</a:t>
            </a:r>
            <a:r>
              <a:rPr lang="en-US" sz="1600" i="1" dirty="0"/>
              <a:t> pada</a:t>
            </a:r>
          </a:p>
          <a:p>
            <a:pPr marL="0" indent="0">
              <a:buNone/>
            </a:pPr>
            <a:r>
              <a:rPr lang="en-US" sz="1600" i="1" dirty="0"/>
              <a:t>     </a:t>
            </a:r>
            <a:r>
              <a:rPr lang="en-US" sz="1600" i="1" dirty="0" err="1"/>
              <a:t>Umumnya</a:t>
            </a:r>
            <a:r>
              <a:rPr lang="en-US" sz="1600" i="1" dirty="0"/>
              <a:t>. </a:t>
            </a:r>
            <a:r>
              <a:rPr lang="en-US" sz="1600" dirty="0"/>
              <a:t>Yogyakarta: </a:t>
            </a:r>
            <a:r>
              <a:rPr lang="en-US" sz="1600" dirty="0" err="1"/>
              <a:t>Pustaka</a:t>
            </a:r>
            <a:r>
              <a:rPr lang="en-US" sz="1600" dirty="0"/>
              <a:t> </a:t>
            </a:r>
            <a:r>
              <a:rPr lang="en-US" sz="1600" dirty="0" err="1"/>
              <a:t>Pelajar</a:t>
            </a:r>
            <a:r>
              <a:rPr lang="en-US" sz="1600" dirty="0"/>
              <a:t>.</a:t>
            </a:r>
            <a:endParaRPr lang="en-ID" sz="1600" dirty="0"/>
          </a:p>
        </p:txBody>
      </p:sp>
    </p:spTree>
    <p:extLst>
      <p:ext uri="{BB962C8B-B14F-4D97-AF65-F5344CB8AC3E}">
        <p14:creationId xmlns:p14="http://schemas.microsoft.com/office/powerpoint/2010/main" val="407719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B6C67F-1986-4E77-9B74-47E048C90571}"/>
              </a:ext>
            </a:extLst>
          </p:cNvPr>
          <p:cNvSpPr>
            <a:spLocks noGrp="1"/>
          </p:cNvSpPr>
          <p:nvPr>
            <p:ph idx="1"/>
          </p:nvPr>
        </p:nvSpPr>
        <p:spPr>
          <a:xfrm>
            <a:off x="685800" y="1455314"/>
            <a:ext cx="10820400" cy="4763372"/>
          </a:xfrm>
        </p:spPr>
        <p:txBody>
          <a:bodyPr/>
          <a:lstStyle/>
          <a:p>
            <a:pPr marL="0" indent="0">
              <a:buNone/>
            </a:pPr>
            <a:endParaRPr lang="en-US" dirty="0"/>
          </a:p>
          <a:p>
            <a:pPr marL="0" indent="0">
              <a:buNone/>
            </a:pPr>
            <a:r>
              <a:rPr lang="en-US" dirty="0"/>
              <a:t>When the quotation consists of more than 3 (three) lines, it is written:</a:t>
            </a:r>
          </a:p>
          <a:p>
            <a:pPr marL="0" indent="0">
              <a:buNone/>
            </a:pPr>
            <a:endParaRPr lang="en-US" dirty="0"/>
          </a:p>
          <a:p>
            <a:pPr marL="0" indent="0">
              <a:buNone/>
            </a:pPr>
            <a:r>
              <a:rPr lang="en-US" sz="1600" dirty="0"/>
              <a:t>     </a:t>
            </a:r>
            <a:r>
              <a:rPr lang="en-US" sz="1600" dirty="0" err="1"/>
              <a:t>Menurut</a:t>
            </a:r>
            <a:r>
              <a:rPr lang="en-US" sz="1600" dirty="0"/>
              <a:t> Shipley (1962: 374) </a:t>
            </a:r>
            <a:r>
              <a:rPr lang="en-US" sz="1600" dirty="0" err="1"/>
              <a:t>sebagai</a:t>
            </a:r>
            <a:r>
              <a:rPr lang="en-US" sz="1600" dirty="0"/>
              <a:t> </a:t>
            </a:r>
            <a:r>
              <a:rPr lang="en-US" sz="1600" dirty="0" err="1"/>
              <a:t>ilmu</a:t>
            </a:r>
            <a:r>
              <a:rPr lang="en-US" sz="1600" dirty="0"/>
              <a:t> </a:t>
            </a:r>
            <a:r>
              <a:rPr lang="en-US" sz="1600" dirty="0" err="1"/>
              <a:t>tanda</a:t>
            </a:r>
            <a:r>
              <a:rPr lang="en-US" sz="1600" dirty="0"/>
              <a:t>, </a:t>
            </a:r>
            <a:r>
              <a:rPr lang="en-US" sz="1600" dirty="0" err="1"/>
              <a:t>semiotika</a:t>
            </a:r>
            <a:r>
              <a:rPr lang="en-US" sz="1600" dirty="0"/>
              <a:t> </a:t>
            </a:r>
            <a:r>
              <a:rPr lang="en-US" sz="1600" dirty="0" err="1"/>
              <a:t>memiliki</a:t>
            </a:r>
            <a:r>
              <a:rPr lang="en-US" sz="1600" dirty="0"/>
              <a:t> </a:t>
            </a:r>
            <a:r>
              <a:rPr lang="en-US" sz="1600" dirty="0" err="1"/>
              <a:t>sejarah</a:t>
            </a:r>
            <a:r>
              <a:rPr lang="en-US" sz="1600" dirty="0"/>
              <a:t> yang </a:t>
            </a:r>
            <a:r>
              <a:rPr lang="en-US" sz="1600" dirty="0" err="1"/>
              <a:t>cukup</a:t>
            </a:r>
            <a:r>
              <a:rPr lang="en-US" sz="1600" dirty="0"/>
              <a:t> Panjang:</a:t>
            </a:r>
          </a:p>
          <a:p>
            <a:pPr marL="0" indent="0">
              <a:buNone/>
            </a:pPr>
            <a:r>
              <a:rPr lang="en-US" sz="1600" dirty="0"/>
              <a:t>              </a:t>
            </a:r>
          </a:p>
          <a:p>
            <a:pPr marL="0" indent="0">
              <a:buNone/>
            </a:pPr>
            <a:r>
              <a:rPr lang="en-US" sz="1600" dirty="0"/>
              <a:t>                </a:t>
            </a:r>
            <a:r>
              <a:rPr lang="en-US" sz="1600" i="1" dirty="0"/>
              <a:t>The term was used by the Greek physicians to refer to that portion of medicine which dealt with</a:t>
            </a:r>
          </a:p>
          <a:p>
            <a:pPr marL="0" indent="0">
              <a:buNone/>
            </a:pPr>
            <a:r>
              <a:rPr lang="en-US" sz="1600" i="1" dirty="0"/>
              <a:t>                diagnosis. In the Stoic philosophy semiotic </a:t>
            </a:r>
            <a:r>
              <a:rPr lang="en-US" sz="1600" dirty="0"/>
              <a:t>(</a:t>
            </a:r>
            <a:r>
              <a:rPr lang="en-US" sz="1600" i="1" dirty="0" err="1"/>
              <a:t>semeiotike</a:t>
            </a:r>
            <a:r>
              <a:rPr lang="en-US" sz="1600" dirty="0"/>
              <a:t>), </a:t>
            </a:r>
            <a:r>
              <a:rPr lang="en-US" sz="1600" i="1" dirty="0"/>
              <a:t>which included logic, theory of knowledge</a:t>
            </a:r>
          </a:p>
          <a:p>
            <a:pPr marL="0" indent="0">
              <a:buNone/>
            </a:pPr>
            <a:r>
              <a:rPr lang="en-US" sz="1600" i="1" dirty="0"/>
              <a:t>                and rhetoric, was regarded as one of the three branches of philosophy, co-ordinate with physics</a:t>
            </a:r>
          </a:p>
          <a:p>
            <a:pPr marL="0" indent="0">
              <a:buNone/>
            </a:pPr>
            <a:r>
              <a:rPr lang="en-US" sz="1600" i="1" dirty="0"/>
              <a:t>                and ethnics.</a:t>
            </a:r>
          </a:p>
          <a:p>
            <a:pPr marL="0" indent="0">
              <a:buNone/>
            </a:pPr>
            <a:endParaRPr lang="en-US" sz="1600" i="1" dirty="0"/>
          </a:p>
          <a:p>
            <a:pPr marL="0" indent="0">
              <a:buNone/>
            </a:pPr>
            <a:r>
              <a:rPr lang="en-US" sz="1600" dirty="0"/>
              <a:t>(</a:t>
            </a:r>
            <a:r>
              <a:rPr lang="en-US" sz="1600" dirty="0" err="1"/>
              <a:t>Ratna</a:t>
            </a:r>
            <a:r>
              <a:rPr lang="en-US" sz="1600" dirty="0"/>
              <a:t>, 2010: 487)</a:t>
            </a:r>
          </a:p>
        </p:txBody>
      </p:sp>
    </p:spTree>
    <p:extLst>
      <p:ext uri="{BB962C8B-B14F-4D97-AF65-F5344CB8AC3E}">
        <p14:creationId xmlns:p14="http://schemas.microsoft.com/office/powerpoint/2010/main" val="1443822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B6C67F-1986-4E77-9B74-47E048C90571}"/>
              </a:ext>
            </a:extLst>
          </p:cNvPr>
          <p:cNvSpPr>
            <a:spLocks noGrp="1"/>
          </p:cNvSpPr>
          <p:nvPr>
            <p:ph idx="1"/>
          </p:nvPr>
        </p:nvSpPr>
        <p:spPr>
          <a:xfrm>
            <a:off x="685800" y="1455314"/>
            <a:ext cx="10820400" cy="4763372"/>
          </a:xfrm>
        </p:spPr>
        <p:txBody>
          <a:bodyPr>
            <a:normAutofit lnSpcReduction="10000"/>
          </a:bodyPr>
          <a:lstStyle/>
          <a:p>
            <a:pPr marL="0" indent="0">
              <a:buNone/>
            </a:pPr>
            <a:endParaRPr lang="en-US" dirty="0"/>
          </a:p>
          <a:p>
            <a:pPr marL="0" indent="0">
              <a:buNone/>
            </a:pPr>
            <a:r>
              <a:rPr lang="en-US" dirty="0"/>
              <a:t>2. Indirect Quotation</a:t>
            </a:r>
          </a:p>
          <a:p>
            <a:pPr marL="0" indent="0">
              <a:buNone/>
            </a:pPr>
            <a:r>
              <a:rPr lang="en-US" dirty="0"/>
              <a:t>       Indirect quotation, called </a:t>
            </a:r>
            <a:r>
              <a:rPr lang="en-US" dirty="0" err="1"/>
              <a:t>pharaphrasing</a:t>
            </a:r>
            <a:r>
              <a:rPr lang="en-US" dirty="0"/>
              <a:t>, differs from the source to express the same meaning (Bailey, 2003: 29). To avoid the risk of plagiarism, paraphrasing focuses on techniques of note-making and summary writing. Paraphrasing:</a:t>
            </a:r>
          </a:p>
          <a:p>
            <a:pPr marL="0" indent="0">
              <a:buNone/>
            </a:pPr>
            <a:endParaRPr lang="en-US" dirty="0"/>
          </a:p>
          <a:p>
            <a:pPr marL="457200" indent="-457200">
              <a:buAutoNum type="arabicParenBoth"/>
            </a:pPr>
            <a:r>
              <a:rPr lang="en-US" dirty="0"/>
              <a:t>Does not aim to shorten the length of a text;</a:t>
            </a:r>
          </a:p>
          <a:p>
            <a:pPr marL="457200" indent="-457200">
              <a:buAutoNum type="arabicParenBoth"/>
            </a:pPr>
            <a:r>
              <a:rPr lang="en-US" dirty="0"/>
              <a:t>Restates the meaning of the text;</a:t>
            </a:r>
          </a:p>
          <a:p>
            <a:pPr marL="457200" indent="-457200">
              <a:buAutoNum type="arabicParenBoth"/>
            </a:pPr>
            <a:r>
              <a:rPr lang="en-US" dirty="0"/>
              <a:t>Is significantly different from the wording of the original, without altering the meaning at all.</a:t>
            </a:r>
          </a:p>
          <a:p>
            <a:pPr marL="457200" indent="-457200">
              <a:buAutoNum type="arabicParenBoth"/>
            </a:pPr>
            <a:endParaRPr lang="en-US" dirty="0"/>
          </a:p>
          <a:p>
            <a:pPr marL="0" indent="0">
              <a:buNone/>
            </a:pPr>
            <a:r>
              <a:rPr lang="en-US" dirty="0"/>
              <a:t>(Bailey, 2003: 29) </a:t>
            </a:r>
          </a:p>
        </p:txBody>
      </p:sp>
    </p:spTree>
    <p:extLst>
      <p:ext uri="{BB962C8B-B14F-4D97-AF65-F5344CB8AC3E}">
        <p14:creationId xmlns:p14="http://schemas.microsoft.com/office/powerpoint/2010/main" val="2439446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B6C67F-1986-4E77-9B74-47E048C90571}"/>
              </a:ext>
            </a:extLst>
          </p:cNvPr>
          <p:cNvSpPr>
            <a:spLocks noGrp="1"/>
          </p:cNvSpPr>
          <p:nvPr>
            <p:ph idx="1"/>
          </p:nvPr>
        </p:nvSpPr>
        <p:spPr>
          <a:xfrm>
            <a:off x="685800" y="1455314"/>
            <a:ext cx="10820400" cy="4763372"/>
          </a:xfrm>
        </p:spPr>
        <p:txBody>
          <a:bodyPr/>
          <a:lstStyle/>
          <a:p>
            <a:pPr marL="0" indent="0">
              <a:buNone/>
            </a:pPr>
            <a:endParaRPr lang="en-US" dirty="0"/>
          </a:p>
          <a:p>
            <a:pPr marL="0" indent="0">
              <a:buNone/>
            </a:pPr>
            <a:r>
              <a:rPr lang="en-US" dirty="0"/>
              <a:t>The example taken from Bailey (2003):</a:t>
            </a:r>
          </a:p>
          <a:p>
            <a:pPr marL="0" indent="0">
              <a:buNone/>
            </a:pPr>
            <a:endParaRPr lang="en-US" sz="1600" dirty="0"/>
          </a:p>
          <a:p>
            <a:pPr marL="0" indent="0">
              <a:buNone/>
            </a:pPr>
            <a:r>
              <a:rPr lang="en-US" sz="1600" dirty="0"/>
              <a:t>           </a:t>
            </a:r>
            <a:r>
              <a:rPr lang="en-US" sz="1600" dirty="0">
                <a:solidFill>
                  <a:srgbClr val="FF0000"/>
                </a:solidFill>
              </a:rPr>
              <a:t>Evidence</a:t>
            </a:r>
            <a:r>
              <a:rPr lang="en-US" sz="1600" dirty="0"/>
              <a:t> of </a:t>
            </a:r>
            <a:r>
              <a:rPr lang="en-US" sz="1600" dirty="0">
                <a:solidFill>
                  <a:srgbClr val="0070C0"/>
                </a:solidFill>
              </a:rPr>
              <a:t>a lost civilization </a:t>
            </a:r>
            <a:r>
              <a:rPr lang="en-US" sz="1600" dirty="0"/>
              <a:t>has been </a:t>
            </a:r>
            <a:r>
              <a:rPr lang="en-US" sz="1600" dirty="0">
                <a:solidFill>
                  <a:srgbClr val="FFFF00"/>
                </a:solidFill>
              </a:rPr>
              <a:t>found</a:t>
            </a:r>
            <a:r>
              <a:rPr lang="en-US" sz="1600" dirty="0"/>
              <a:t> off </a:t>
            </a:r>
            <a:r>
              <a:rPr lang="en-US" sz="1600" dirty="0">
                <a:solidFill>
                  <a:srgbClr val="00B050"/>
                </a:solidFill>
              </a:rPr>
              <a:t>the coast </a:t>
            </a:r>
            <a:r>
              <a:rPr lang="en-US" sz="1600" dirty="0"/>
              <a:t>of China.</a:t>
            </a:r>
          </a:p>
          <a:p>
            <a:pPr marL="0" indent="0">
              <a:buNone/>
            </a:pPr>
            <a:endParaRPr lang="en-US" sz="1600" dirty="0"/>
          </a:p>
          <a:p>
            <a:pPr marL="0" indent="0">
              <a:buNone/>
            </a:pPr>
            <a:r>
              <a:rPr lang="en-US" sz="1600" dirty="0"/>
              <a:t>Could be paraphrased</a:t>
            </a:r>
          </a:p>
          <a:p>
            <a:pPr marL="0" indent="0">
              <a:buNone/>
            </a:pPr>
            <a:endParaRPr lang="en-US" sz="1600" dirty="0"/>
          </a:p>
          <a:p>
            <a:pPr marL="0" indent="0">
              <a:buNone/>
            </a:pPr>
            <a:r>
              <a:rPr lang="en-US" sz="1600" dirty="0"/>
              <a:t>           </a:t>
            </a:r>
            <a:r>
              <a:rPr lang="en-US" sz="1600" dirty="0">
                <a:solidFill>
                  <a:srgbClr val="FF0000"/>
                </a:solidFill>
              </a:rPr>
              <a:t>Remains </a:t>
            </a:r>
            <a:r>
              <a:rPr lang="en-US" sz="1600" dirty="0"/>
              <a:t>of </a:t>
            </a:r>
            <a:r>
              <a:rPr lang="en-US" sz="1600" dirty="0">
                <a:solidFill>
                  <a:srgbClr val="0070C0"/>
                </a:solidFill>
              </a:rPr>
              <a:t>an ancient society </a:t>
            </a:r>
            <a:r>
              <a:rPr lang="en-US" sz="1600" dirty="0"/>
              <a:t>have been </a:t>
            </a:r>
            <a:r>
              <a:rPr lang="en-US" sz="1600" dirty="0">
                <a:solidFill>
                  <a:srgbClr val="FFFF00"/>
                </a:solidFill>
              </a:rPr>
              <a:t>discovered</a:t>
            </a:r>
            <a:r>
              <a:rPr lang="en-US" sz="1600" dirty="0"/>
              <a:t> in </a:t>
            </a:r>
            <a:r>
              <a:rPr lang="en-US" sz="1600" dirty="0">
                <a:solidFill>
                  <a:srgbClr val="00B050"/>
                </a:solidFill>
              </a:rPr>
              <a:t>the sea near </a:t>
            </a:r>
            <a:r>
              <a:rPr lang="en-US" sz="1600" dirty="0"/>
              <a:t>China.</a:t>
            </a:r>
          </a:p>
        </p:txBody>
      </p:sp>
    </p:spTree>
    <p:extLst>
      <p:ext uri="{BB962C8B-B14F-4D97-AF65-F5344CB8AC3E}">
        <p14:creationId xmlns:p14="http://schemas.microsoft.com/office/powerpoint/2010/main" val="3588252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B6C67F-1986-4E77-9B74-47E048C90571}"/>
              </a:ext>
            </a:extLst>
          </p:cNvPr>
          <p:cNvSpPr>
            <a:spLocks noGrp="1"/>
          </p:cNvSpPr>
          <p:nvPr>
            <p:ph idx="1"/>
          </p:nvPr>
        </p:nvSpPr>
        <p:spPr>
          <a:xfrm>
            <a:off x="685800" y="1455314"/>
            <a:ext cx="10820400" cy="4763372"/>
          </a:xfrm>
        </p:spPr>
        <p:txBody>
          <a:bodyPr>
            <a:normAutofit fontScale="92500" lnSpcReduction="20000"/>
          </a:bodyPr>
          <a:lstStyle/>
          <a:p>
            <a:pPr marL="0" indent="0">
              <a:buNone/>
            </a:pPr>
            <a:endParaRPr lang="en-US" dirty="0"/>
          </a:p>
          <a:p>
            <a:pPr marL="0" indent="0">
              <a:buNone/>
            </a:pPr>
            <a:r>
              <a:rPr lang="en-US" dirty="0"/>
              <a:t>Learn the text and decide which is the better paraphrase (a) or (b):</a:t>
            </a:r>
          </a:p>
          <a:p>
            <a:pPr marL="0" indent="0">
              <a:buNone/>
            </a:pPr>
            <a:endParaRPr lang="en-US" dirty="0"/>
          </a:p>
          <a:p>
            <a:pPr marL="0" indent="0">
              <a:buNone/>
            </a:pPr>
            <a:r>
              <a:rPr lang="en-US" sz="1600" dirty="0"/>
              <a:t>          </a:t>
            </a:r>
            <a:r>
              <a:rPr lang="en-US" sz="1700" dirty="0"/>
              <a:t> Ancient Egypt collapsed in about 2180 BC. Studies conducted of the mud from the River Nile</a:t>
            </a:r>
          </a:p>
          <a:p>
            <a:pPr marL="0" indent="0">
              <a:buNone/>
            </a:pPr>
            <a:r>
              <a:rPr lang="en-US" sz="1700" dirty="0"/>
              <a:t>          showed that at this time the mountainous regions which feed the Nile suffered from a prolonged</a:t>
            </a:r>
          </a:p>
          <a:p>
            <a:pPr marL="0" indent="0">
              <a:buNone/>
            </a:pPr>
            <a:r>
              <a:rPr lang="en-US" sz="1700" dirty="0"/>
              <a:t>          drought. This would have had a devastating effect on the ability of Egyptian society to </a:t>
            </a:r>
            <a:r>
              <a:rPr lang="en-ID" sz="1700" dirty="0"/>
              <a:t>feed itself.</a:t>
            </a:r>
          </a:p>
          <a:p>
            <a:pPr marL="0" indent="0">
              <a:buNone/>
            </a:pPr>
            <a:endParaRPr lang="en-ID" sz="1700" dirty="0"/>
          </a:p>
          <a:p>
            <a:pPr marL="0" indent="0">
              <a:buNone/>
            </a:pPr>
            <a:r>
              <a:rPr lang="en-US" sz="1700" dirty="0"/>
              <a:t>         (a) The sudden ending of Egyptian civilization over 4,000 years ago was probably</a:t>
            </a:r>
          </a:p>
          <a:p>
            <a:pPr marL="0" indent="0">
              <a:buNone/>
            </a:pPr>
            <a:r>
              <a:rPr lang="en-US" sz="1700" dirty="0"/>
              <a:t>               caused by changes in the weather in the region to the south. Without the</a:t>
            </a:r>
          </a:p>
          <a:p>
            <a:pPr marL="0" indent="0">
              <a:buNone/>
            </a:pPr>
            <a:r>
              <a:rPr lang="en-US" sz="1700" dirty="0"/>
              <a:t>               regular river flooding there would not have been enough </a:t>
            </a:r>
            <a:r>
              <a:rPr lang="en-ID" sz="1700" dirty="0"/>
              <a:t>food.</a:t>
            </a:r>
          </a:p>
          <a:p>
            <a:pPr marL="0" indent="0">
              <a:buNone/>
            </a:pPr>
            <a:endParaRPr lang="en-US" sz="1700" dirty="0"/>
          </a:p>
          <a:p>
            <a:pPr marL="0" indent="0">
              <a:buNone/>
            </a:pPr>
            <a:r>
              <a:rPr lang="en-US" sz="1700" dirty="0"/>
              <a:t>         (b) Research into deposits of the Egyptian Nile indicate that a long dry period in</a:t>
            </a:r>
          </a:p>
          <a:p>
            <a:pPr marL="0" indent="0">
              <a:buNone/>
            </a:pPr>
            <a:r>
              <a:rPr lang="en-US" sz="1700" dirty="0"/>
              <a:t>               the mountains at the river’s source may have led to a lack of water for</a:t>
            </a:r>
          </a:p>
          <a:p>
            <a:pPr marL="0" indent="0">
              <a:buNone/>
            </a:pPr>
            <a:r>
              <a:rPr lang="en-US" sz="1700" dirty="0"/>
              <a:t>               irrigation around 2180 BC, which was when the collapse of </a:t>
            </a:r>
            <a:r>
              <a:rPr lang="en-ID" sz="1700" dirty="0"/>
              <a:t>Egyptian society</a:t>
            </a:r>
          </a:p>
          <a:p>
            <a:pPr marL="0" indent="0">
              <a:buNone/>
            </a:pPr>
            <a:r>
              <a:rPr lang="en-ID" sz="1700" dirty="0"/>
              <a:t>               began.</a:t>
            </a:r>
            <a:r>
              <a:rPr lang="en-US" sz="1600" dirty="0"/>
              <a:t> </a:t>
            </a:r>
          </a:p>
        </p:txBody>
      </p:sp>
    </p:spTree>
    <p:extLst>
      <p:ext uri="{BB962C8B-B14F-4D97-AF65-F5344CB8AC3E}">
        <p14:creationId xmlns:p14="http://schemas.microsoft.com/office/powerpoint/2010/main" val="686460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31B5A-5C64-4E25-A260-C77A3C719F87}"/>
              </a:ext>
            </a:extLst>
          </p:cNvPr>
          <p:cNvSpPr>
            <a:spLocks noGrp="1"/>
          </p:cNvSpPr>
          <p:nvPr>
            <p:ph type="title"/>
          </p:nvPr>
        </p:nvSpPr>
        <p:spPr/>
        <p:txBody>
          <a:bodyPr/>
          <a:lstStyle/>
          <a:p>
            <a:r>
              <a:rPr lang="en-US" dirty="0"/>
              <a:t>techniques</a:t>
            </a:r>
            <a:endParaRPr lang="en-ID" dirty="0"/>
          </a:p>
        </p:txBody>
      </p:sp>
      <p:sp>
        <p:nvSpPr>
          <p:cNvPr id="3" name="Content Placeholder 2">
            <a:extLst>
              <a:ext uri="{FF2B5EF4-FFF2-40B4-BE49-F238E27FC236}">
                <a16:creationId xmlns:a16="http://schemas.microsoft.com/office/drawing/2014/main" id="{88157E1A-63DF-4FE6-B84C-E49977FE107B}"/>
              </a:ext>
            </a:extLst>
          </p:cNvPr>
          <p:cNvSpPr>
            <a:spLocks noGrp="1"/>
          </p:cNvSpPr>
          <p:nvPr>
            <p:ph idx="1"/>
          </p:nvPr>
        </p:nvSpPr>
        <p:spPr/>
        <p:txBody>
          <a:bodyPr>
            <a:normAutofit/>
          </a:bodyPr>
          <a:lstStyle/>
          <a:p>
            <a:pPr marL="457200" indent="-457200">
              <a:buAutoNum type="arabicPeriod"/>
            </a:pPr>
            <a:r>
              <a:rPr lang="en-US" dirty="0"/>
              <a:t>Changing vocabulary</a:t>
            </a:r>
          </a:p>
          <a:p>
            <a:pPr marL="0" indent="0">
              <a:buNone/>
            </a:pPr>
            <a:r>
              <a:rPr lang="en-US" dirty="0"/>
              <a:t>      study &gt; research			society &gt; civilization</a:t>
            </a:r>
          </a:p>
          <a:p>
            <a:pPr marL="0" indent="0">
              <a:buNone/>
            </a:pPr>
            <a:r>
              <a:rPr lang="en-US" dirty="0"/>
              <a:t>      mud &gt; deposits</a:t>
            </a:r>
          </a:p>
          <a:p>
            <a:pPr marL="0" indent="0">
              <a:buNone/>
            </a:pPr>
            <a:endParaRPr lang="en-US" dirty="0"/>
          </a:p>
          <a:p>
            <a:pPr marL="0" indent="0">
              <a:buNone/>
            </a:pPr>
            <a:r>
              <a:rPr lang="en-US" sz="1600" dirty="0"/>
              <a:t>        </a:t>
            </a:r>
            <a:r>
              <a:rPr lang="en-US" dirty="0"/>
              <a:t>However not all words and phrases can be paraphrased. For example, </a:t>
            </a:r>
          </a:p>
          <a:p>
            <a:pPr marL="0" indent="0">
              <a:buNone/>
            </a:pPr>
            <a:r>
              <a:rPr lang="en-US" dirty="0"/>
              <a:t>      </a:t>
            </a:r>
            <a:r>
              <a:rPr lang="en-US" i="1" dirty="0"/>
              <a:t>economics, socialism </a:t>
            </a:r>
            <a:r>
              <a:rPr lang="en-US" dirty="0"/>
              <a:t>or </a:t>
            </a:r>
            <a:r>
              <a:rPr lang="en-US" i="1" dirty="0"/>
              <a:t>global warming </a:t>
            </a:r>
            <a:r>
              <a:rPr lang="en-US" dirty="0"/>
              <a:t>have no effective synonyms.</a:t>
            </a:r>
          </a:p>
          <a:p>
            <a:pPr marL="0" indent="0">
              <a:buNone/>
            </a:pPr>
            <a:endParaRPr lang="en-US" dirty="0"/>
          </a:p>
          <a:p>
            <a:pPr marL="0" indent="0">
              <a:buNone/>
            </a:pPr>
            <a:endParaRPr lang="en-ID" dirty="0"/>
          </a:p>
        </p:txBody>
      </p:sp>
    </p:spTree>
    <p:extLst>
      <p:ext uri="{BB962C8B-B14F-4D97-AF65-F5344CB8AC3E}">
        <p14:creationId xmlns:p14="http://schemas.microsoft.com/office/powerpoint/2010/main" val="2215942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31B5A-5C64-4E25-A260-C77A3C719F87}"/>
              </a:ext>
            </a:extLst>
          </p:cNvPr>
          <p:cNvSpPr>
            <a:spLocks noGrp="1"/>
          </p:cNvSpPr>
          <p:nvPr>
            <p:ph type="title"/>
          </p:nvPr>
        </p:nvSpPr>
        <p:spPr/>
        <p:txBody>
          <a:bodyPr/>
          <a:lstStyle/>
          <a:p>
            <a:r>
              <a:rPr lang="en-US" dirty="0"/>
              <a:t>techniques</a:t>
            </a:r>
            <a:endParaRPr lang="en-ID" dirty="0"/>
          </a:p>
        </p:txBody>
      </p:sp>
      <p:sp>
        <p:nvSpPr>
          <p:cNvPr id="3" name="Content Placeholder 2">
            <a:extLst>
              <a:ext uri="{FF2B5EF4-FFF2-40B4-BE49-F238E27FC236}">
                <a16:creationId xmlns:a16="http://schemas.microsoft.com/office/drawing/2014/main" id="{88157E1A-63DF-4FE6-B84C-E49977FE107B}"/>
              </a:ext>
            </a:extLst>
          </p:cNvPr>
          <p:cNvSpPr>
            <a:spLocks noGrp="1"/>
          </p:cNvSpPr>
          <p:nvPr>
            <p:ph idx="1"/>
          </p:nvPr>
        </p:nvSpPr>
        <p:spPr/>
        <p:txBody>
          <a:bodyPr>
            <a:normAutofit/>
          </a:bodyPr>
          <a:lstStyle/>
          <a:p>
            <a:pPr marL="457200" indent="-457200">
              <a:buAutoNum type="arabicPeriod" startAt="2"/>
            </a:pPr>
            <a:r>
              <a:rPr lang="en-US" dirty="0"/>
              <a:t>Changing word class</a:t>
            </a:r>
          </a:p>
          <a:p>
            <a:pPr marL="0" indent="0">
              <a:buNone/>
            </a:pPr>
            <a:r>
              <a:rPr lang="en-US" dirty="0"/>
              <a:t>      </a:t>
            </a:r>
          </a:p>
          <a:p>
            <a:pPr marL="0" indent="0">
              <a:buNone/>
            </a:pPr>
            <a:r>
              <a:rPr lang="en-US" dirty="0"/>
              <a:t>      Egypt (n) &gt; Egyptian (adj) </a:t>
            </a:r>
          </a:p>
          <a:p>
            <a:pPr marL="0" indent="0">
              <a:buNone/>
            </a:pPr>
            <a:r>
              <a:rPr lang="en-US" dirty="0"/>
              <a:t>      mountainous (adj), </a:t>
            </a:r>
            <a:r>
              <a:rPr lang="en-US" i="1" dirty="0"/>
              <a:t>mountainous regions</a:t>
            </a:r>
            <a:r>
              <a:rPr lang="en-US" dirty="0"/>
              <a:t> &gt; mountain (n), </a:t>
            </a:r>
            <a:r>
              <a:rPr lang="en-US" i="1" dirty="0"/>
              <a:t>in the mountain</a:t>
            </a:r>
          </a:p>
          <a:p>
            <a:pPr marL="0" indent="0">
              <a:buNone/>
            </a:pPr>
            <a:endParaRPr lang="en-US" dirty="0"/>
          </a:p>
          <a:p>
            <a:pPr marL="457200" indent="-457200">
              <a:buAutoNum type="arabicPeriod" startAt="3"/>
            </a:pPr>
            <a:r>
              <a:rPr lang="en-US" dirty="0"/>
              <a:t>Changing word order</a:t>
            </a:r>
          </a:p>
          <a:p>
            <a:pPr marL="0" indent="0">
              <a:buNone/>
            </a:pPr>
            <a:r>
              <a:rPr lang="en-US" dirty="0"/>
              <a:t>   </a:t>
            </a:r>
          </a:p>
          <a:p>
            <a:pPr marL="0" indent="0">
              <a:buNone/>
            </a:pPr>
            <a:r>
              <a:rPr lang="en-US" dirty="0"/>
              <a:t>      Ancient Egypt collapsed &gt; the collapse of Egyptian society began</a:t>
            </a:r>
          </a:p>
          <a:p>
            <a:pPr marL="0" indent="0">
              <a:buNone/>
            </a:pPr>
            <a:endParaRPr lang="en-ID" dirty="0"/>
          </a:p>
        </p:txBody>
      </p:sp>
    </p:spTree>
    <p:extLst>
      <p:ext uri="{BB962C8B-B14F-4D97-AF65-F5344CB8AC3E}">
        <p14:creationId xmlns:p14="http://schemas.microsoft.com/office/powerpoint/2010/main" val="298203111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113</TotalTime>
  <Words>1327</Words>
  <Application>Microsoft Office PowerPoint</Application>
  <PresentationFormat>Widescreen</PresentationFormat>
  <Paragraphs>123</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Century Gothic</vt:lpstr>
      <vt:lpstr>Vapor Trail</vt:lpstr>
      <vt:lpstr>Quotation</vt:lpstr>
      <vt:lpstr>Definition</vt:lpstr>
      <vt:lpstr>The ways</vt:lpstr>
      <vt:lpstr>PowerPoint Presentation</vt:lpstr>
      <vt:lpstr>PowerPoint Presentation</vt:lpstr>
      <vt:lpstr>PowerPoint Presentation</vt:lpstr>
      <vt:lpstr>PowerPoint Presentation</vt:lpstr>
      <vt:lpstr>techniques</vt:lpstr>
      <vt:lpstr>techniques</vt:lpstr>
      <vt:lpstr>Exercise 1</vt:lpstr>
      <vt:lpstr>Exercise 1</vt:lpstr>
      <vt:lpstr>Exercise 2</vt:lpstr>
      <vt:lpstr>Exercise 2</vt:lpstr>
      <vt:lpstr>Exercise 3</vt:lpstr>
      <vt:lpstr>Exercise 3</vt:lpstr>
      <vt:lpstr>Exercise 4</vt:lpstr>
      <vt:lpstr>Exercise 4</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Quotation</dc:title>
  <dc:creator>Retno</dc:creator>
  <cp:lastModifiedBy>Retno</cp:lastModifiedBy>
  <cp:revision>15</cp:revision>
  <dcterms:created xsi:type="dcterms:W3CDTF">2019-04-03T19:43:52Z</dcterms:created>
  <dcterms:modified xsi:type="dcterms:W3CDTF">2019-04-03T21:37:02Z</dcterms:modified>
</cp:coreProperties>
</file>