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Enterprise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1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Dalam proses pemodelan ada beberapa jenis aktivitas berbeda yang dilakukan, yang tidak selalu dilakukan secara linier, tetapi iteratif dan sangat interaktif:</a:t>
            </a:r>
          </a:p>
          <a:p>
            <a:pPr lvl="1"/>
            <a:r>
              <a:rPr lang="en-US" smtClean="0"/>
              <a:t>Seorang Arsitek mendiskusikan keputusan rancangan dan versi awal model dengan berbagai </a:t>
            </a:r>
            <a:r>
              <a:rPr lang="en-US" i="1" smtClean="0"/>
              <a:t>stakeholder </a:t>
            </a:r>
            <a:r>
              <a:rPr lang="en-US" smtClean="0"/>
              <a:t>dan kemudian mengulangi beberapa aktivitas, dalam urutan berbeda, atau bahkan melewati aktivitas tertentu.</a:t>
            </a:r>
          </a:p>
          <a:p>
            <a:endParaRPr lang="en-US" smtClean="0"/>
          </a:p>
          <a:p>
            <a:r>
              <a:rPr lang="en-US" smtClean="0"/>
              <a:t>Berikut aktivitas dalam proses pemodelan: </a:t>
            </a:r>
            <a:r>
              <a:rPr lang="en-US" i="1" smtClean="0"/>
              <a:t>(lihat slide berikut)</a:t>
            </a:r>
            <a:endParaRPr lang="en-US" i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Aktivitas dasar pemodelan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59471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1# menetapkan tujuan, lingkup, dan fokus</a:t>
            </a:r>
            <a:endParaRPr lang="en-US" smtClean="0"/>
          </a:p>
          <a:p>
            <a:pPr lvl="1"/>
            <a:r>
              <a:rPr lang="en-US" smtClean="0"/>
              <a:t>Modelling is a goal-driven activity.</a:t>
            </a:r>
          </a:p>
          <a:p>
            <a:pPr lvl="1"/>
            <a:r>
              <a:rPr lang="en-US" smtClean="0"/>
              <a:t>Typical purposes of enterprise architecture models are to provide: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insight into processes, IT infrastructure, and their alignment,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a basis for business process redesign,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a basis for application (re)design,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a basis for infrastructure (re)design,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a basis for business–IT alignment.</a:t>
            </a:r>
          </a:p>
          <a:p>
            <a:pPr marL="630238" lvl="1" indent="-238125"/>
            <a:r>
              <a:rPr lang="en-US" smtClean="0"/>
              <a:t>You have to decide on the scope and focus of the model:</a:t>
            </a:r>
          </a:p>
          <a:p>
            <a:pPr marL="1087057" lvl="2" indent="-457200">
              <a:buFont typeface="+mj-lt"/>
              <a:buAutoNum type="arabicParenR"/>
            </a:pPr>
            <a:r>
              <a:rPr lang="en-US" smtClean="0"/>
              <a:t>what part of reality will be described in the model (e.g., only the primary processes),</a:t>
            </a:r>
          </a:p>
          <a:p>
            <a:pPr marL="1087057" lvl="2" indent="-457200">
              <a:buFont typeface="+mj-lt"/>
              <a:buAutoNum type="arabicParenR"/>
            </a:pPr>
            <a:r>
              <a:rPr lang="en-US" smtClean="0"/>
              <a:t>what aspects will be described,</a:t>
            </a:r>
          </a:p>
          <a:p>
            <a:pPr marL="1087057" lvl="2" indent="-457200">
              <a:buFont typeface="+mj-lt"/>
              <a:buAutoNum type="arabicParenR"/>
            </a:pPr>
            <a:r>
              <a:rPr lang="en-US" smtClean="0"/>
              <a:t>with what level of detail?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2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/>
          <a:lstStyle/>
          <a:p>
            <a:pPr>
              <a:buNone/>
            </a:pPr>
            <a:r>
              <a:rPr lang="en-US" b="1" smtClean="0"/>
              <a:t>2# memilih </a:t>
            </a:r>
            <a:r>
              <a:rPr lang="en-US" b="1" i="1" smtClean="0"/>
              <a:t>viewpoint </a:t>
            </a:r>
            <a:r>
              <a:rPr lang="en-US" b="1" smtClean="0"/>
              <a:t>untuk membuat model</a:t>
            </a:r>
          </a:p>
          <a:p>
            <a:pPr lvl="1"/>
            <a:r>
              <a:rPr lang="en-US" smtClean="0"/>
              <a:t>Architects create models using viewpoints, that give a set of concepts and relations to be used during the modelling process.</a:t>
            </a:r>
          </a:p>
          <a:p>
            <a:pPr lvl="1"/>
            <a:r>
              <a:rPr lang="en-US" smtClean="0"/>
              <a:t>they guide you in determining what information should be included in the model, given the stakeholder, the purpose for which the model is created and the focus.</a:t>
            </a:r>
          </a:p>
          <a:p>
            <a:pPr lvl="1"/>
            <a:r>
              <a:rPr lang="en-US" smtClean="0"/>
              <a:t>We typically use thedesign viewpoints to create a model, but this can also be done using the other types of viewpoints.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1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3# membuat dan menstruktur model</a:t>
            </a:r>
          </a:p>
          <a:p>
            <a:pPr lvl="1"/>
            <a:r>
              <a:rPr lang="en-US" smtClean="0"/>
              <a:t>In this stage you gather the required information, and create, structure, and visualise the enterprise architecture model: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Enterprise architecture is hardly ever performed in a green field situation: typically, business process models, information models, or infrastructure models about (parts of) the enterprise already exist.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You can elicit the additional information you need by using interviews or by discussing scenarios of the situation ‘to be’ with stakeholders.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Based on this information, you create and structure a model. The purpose of structuring the model is to reduce its (visual) complexity, which makes it easier to recognise and understand.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You create a model via one or more (visual) representations, in accordance with a selected viewpoint.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40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4# memvisualkan model</a:t>
            </a:r>
          </a:p>
          <a:p>
            <a:pPr lvl="1"/>
            <a:r>
              <a:rPr lang="en-US" smtClean="0"/>
              <a:t>Depending on the types of stakeholders and their needs, you select one or more appropriate ways to visualise the model.</a:t>
            </a:r>
          </a:p>
          <a:p>
            <a:endParaRPr lang="en-US" b="1" smtClean="0"/>
          </a:p>
          <a:p>
            <a:pPr>
              <a:buNone/>
            </a:pPr>
            <a:r>
              <a:rPr lang="en-US" b="1" smtClean="0"/>
              <a:t>5# menggunakan model</a:t>
            </a:r>
          </a:p>
          <a:p>
            <a:pPr lvl="1"/>
            <a:r>
              <a:rPr lang="en-US" smtClean="0"/>
              <a:t>At this stage, you use the representation of the model to communicate with the stakeholders.</a:t>
            </a:r>
          </a:p>
          <a:p>
            <a:pPr lvl="1"/>
            <a:r>
              <a:rPr lang="en-US" smtClean="0"/>
              <a:t>The typical steps in using visual representations are: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Validation. You can validate a model indirectly, by checking whether the stakeholders agree that the views created from this model are correct representations of the actual or intended situation.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Obtaining commitment from the key stakeholders. After reaching  agreement, the key stakeholders have to commit themselves to the (potential) impact of what is described.</a:t>
            </a:r>
          </a:p>
          <a:p>
            <a:pPr marL="1088136" lvl="2" indent="-457200">
              <a:buFont typeface="+mj-lt"/>
              <a:buAutoNum type="arabicParenR"/>
            </a:pPr>
            <a:r>
              <a:rPr lang="en-US" smtClean="0"/>
              <a:t>Informing the other stakeholders.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28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/>
          <a:lstStyle/>
          <a:p>
            <a:pPr>
              <a:buNone/>
            </a:pPr>
            <a:r>
              <a:rPr lang="en-US" b="1" smtClean="0"/>
              <a:t>6# memelihara model</a:t>
            </a:r>
          </a:p>
          <a:p>
            <a:pPr lvl="1"/>
            <a:r>
              <a:rPr lang="en-US" smtClean="0"/>
              <a:t>A modelling process is iterative.</a:t>
            </a:r>
          </a:p>
          <a:p>
            <a:pPr lvl="1"/>
            <a:r>
              <a:rPr lang="en-US" smtClean="0"/>
              <a:t>These iterations help in getting a clear understanding of the purpose of the modelling process, the concerns of the individual stakeholders, and the degree to which the model helps in achieving this purpose.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3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Terdapat banyak cara bagi Arsitek untuk membuat atau mengubah konten sebuah model.</a:t>
            </a:r>
          </a:p>
          <a:p>
            <a:endParaRPr lang="en-US" smtClean="0"/>
          </a:p>
          <a:p>
            <a:r>
              <a:rPr lang="en-US" smtClean="0"/>
              <a:t>Namun ada sejumlah tindakan/aksi dasar pemodelan, yaitu: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Menemukan kandidat elemen dalam model.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Memperbaiki elemen dalam model.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Membuang sebuah elemen model.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Membuat abstrak dari kosep atau relasi.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Mentranslasi elemen.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Mendokumentasi tindakan/aksi pemodelan.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0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03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Panduan utama pemodelan adalah sebagai berikut:</a:t>
            </a:r>
          </a:p>
          <a:p>
            <a:pPr marL="624078" indent="-514350">
              <a:buFont typeface="+mj-lt"/>
              <a:buAutoNum type="arabicParenR"/>
            </a:pPr>
            <a:r>
              <a:rPr lang="en-US" smtClean="0"/>
              <a:t>Sebuah model harus bisa menjawab pertanyaan2.</a:t>
            </a:r>
          </a:p>
          <a:p>
            <a:pPr marL="624078" indent="-514350">
              <a:buFont typeface="+mj-lt"/>
              <a:buAutoNum type="arabicParenR"/>
            </a:pPr>
            <a:r>
              <a:rPr lang="en-US" smtClean="0"/>
              <a:t>Buat perbedaan jelas antara model dan visualisasinya.</a:t>
            </a:r>
          </a:p>
          <a:p>
            <a:pPr marL="624078" indent="-514350">
              <a:buFont typeface="+mj-lt"/>
              <a:buAutoNum type="arabicParenR"/>
            </a:pPr>
            <a:r>
              <a:rPr lang="en-US" i="1" smtClean="0"/>
              <a:t>Maxim of Quantity</a:t>
            </a:r>
            <a:r>
              <a:rPr lang="en-US" smtClean="0"/>
              <a:t>:</a:t>
            </a:r>
          </a:p>
          <a:p>
            <a:pPr marL="1117854" lvl="2" indent="-514350"/>
            <a:r>
              <a:rPr lang="en-US" smtClean="0"/>
              <a:t>Buat model seinformatif mungkin.</a:t>
            </a:r>
          </a:p>
          <a:p>
            <a:pPr marL="1117854" lvl="2" indent="-514350"/>
            <a:r>
              <a:rPr lang="en-US" smtClean="0"/>
              <a:t>Jangan buat model yang informasinya tidak diperlukan.</a:t>
            </a:r>
          </a:p>
          <a:p>
            <a:pPr marL="624078" indent="-514350">
              <a:buFont typeface="+mj-lt"/>
              <a:buAutoNum type="arabicParenR"/>
            </a:pPr>
            <a:r>
              <a:rPr lang="en-US" i="1" smtClean="0"/>
              <a:t>Maxim of Quality</a:t>
            </a:r>
            <a:r>
              <a:rPr lang="en-US" smtClean="0"/>
              <a:t>:</a:t>
            </a:r>
          </a:p>
          <a:p>
            <a:pPr marL="1117854" lvl="2" indent="-514350"/>
            <a:r>
              <a:rPr lang="en-US" smtClean="0"/>
              <a:t>Jangan buat model yang diyakini palsu.</a:t>
            </a:r>
          </a:p>
          <a:p>
            <a:pPr marL="1117854" lvl="2" indent="-514350"/>
            <a:r>
              <a:rPr lang="en-US" smtClean="0"/>
              <a:t>Jangan buat model bila tidak cukup fakta/bukti.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08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5"/>
            </a:pPr>
            <a:r>
              <a:rPr lang="en-US" i="1" smtClean="0"/>
              <a:t>Maxim of Relevance</a:t>
            </a:r>
            <a:r>
              <a:rPr lang="en-US" smtClean="0"/>
              <a:t>:</a:t>
            </a:r>
          </a:p>
          <a:p>
            <a:pPr marL="1117854" lvl="2" indent="-514350"/>
            <a:r>
              <a:rPr lang="en-US" smtClean="0"/>
              <a:t>Buat model yang relevan (misal, buat model untuk hal2 yang berkaitan dengan tujuan pemodelan).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i="1" smtClean="0"/>
              <a:t>Maxim of Manner</a:t>
            </a:r>
            <a:r>
              <a:rPr lang="en-US" smtClean="0"/>
              <a:t>:</a:t>
            </a:r>
          </a:p>
          <a:p>
            <a:pPr marL="1117854" lvl="2" indent="-514350"/>
            <a:r>
              <a:rPr lang="en-US" smtClean="0"/>
              <a:t>Hindari ekspresi yang tidak jelas.</a:t>
            </a:r>
          </a:p>
          <a:p>
            <a:pPr marL="1117854" lvl="2" indent="-514350"/>
            <a:r>
              <a:rPr lang="en-US" smtClean="0"/>
              <a:t>Hindari keraguan.</a:t>
            </a:r>
          </a:p>
          <a:p>
            <a:pPr marL="1117854" lvl="2" indent="-514350"/>
            <a:r>
              <a:rPr lang="en-US" smtClean="0"/>
              <a:t>Buat singkat (hindari konsep dan relasi yang tidak perlu).</a:t>
            </a:r>
          </a:p>
          <a:p>
            <a:pPr marL="1117854" lvl="2" indent="-514350"/>
            <a:r>
              <a:rPr lang="en-US" smtClean="0"/>
              <a:t>Buat berurutan.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smtClean="0"/>
              <a:t>Buat model secara iteratif.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smtClean="0"/>
              <a:t>Buat model secara dinamis.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Mahasiswa mampu </a:t>
            </a:r>
            <a:r>
              <a:rPr lang="en-US" b="1" smtClean="0"/>
              <a:t>menjelaskan </a:t>
            </a:r>
            <a:r>
              <a:rPr lang="en-US" smtClean="0"/>
              <a:t>bahasa, </a:t>
            </a:r>
            <a:r>
              <a:rPr lang="en-US" b="1" smtClean="0"/>
              <a:t>pedoman</a:t>
            </a:r>
            <a:r>
              <a:rPr lang="en-US" smtClean="0"/>
              <a:t>, dan visualisasi yang digunakan sebagai dasar pembuatan sebuah </a:t>
            </a:r>
            <a:r>
              <a:rPr lang="en-US" b="1" smtClean="0"/>
              <a:t>pemodelan arsitektur </a:t>
            </a:r>
            <a:r>
              <a:rPr lang="en-US" b="1" i="1" smtClean="0"/>
              <a:t>enterprise</a:t>
            </a:r>
            <a:r>
              <a:rPr lang="en-US" i="1" smtClean="0"/>
              <a:t>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21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/>
          <a:lstStyle/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Ekonomis dalam model.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Ekonomis dalam view.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Buat konsep dapat dikenali.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Buat struktur dapat dikenali.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Buat model yang konsisten.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Jaga model yang berhubungan konsisten.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Buat model dengan tepat dan lengkap sesuai kebutuhan.</a:t>
            </a:r>
          </a:p>
          <a:p>
            <a:pPr marL="624078" indent="-514350">
              <a:buFont typeface="+mj-lt"/>
              <a:buAutoNum type="arabicParenR" startAt="9"/>
            </a:pPr>
            <a:r>
              <a:rPr lang="en-US" smtClean="0"/>
              <a:t>Perlakukan pertimbangan yang berbeda secara </a:t>
            </a:r>
            <a:r>
              <a:rPr lang="en-US" i="1" smtClean="0"/>
              <a:t>orthogonal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91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Pendekatan pemodelan iteratif membantu mengatasi kompleksitas pemodelan </a:t>
            </a:r>
            <a:r>
              <a:rPr lang="en-US" i="1" smtClean="0"/>
              <a:t>enterprise architecture </a:t>
            </a:r>
            <a:r>
              <a:rPr lang="en-US" smtClean="0"/>
              <a:t>melalui penggunaan level abstraksi yang berbeda.</a:t>
            </a:r>
          </a:p>
          <a:p>
            <a:endParaRPr lang="en-US" smtClean="0"/>
          </a:p>
          <a:p>
            <a:r>
              <a:rPr lang="en-US" smtClean="0"/>
              <a:t>Dengan level ini pertama buatlah konsep dan relasi inti dalam model </a:t>
            </a:r>
            <a:r>
              <a:rPr lang="en-US" i="1" smtClean="0"/>
              <a:t>enterprise architecture </a:t>
            </a:r>
            <a:r>
              <a:rPr lang="en-US" smtClean="0"/>
              <a:t>model, sebelum memberikan detil lebih lanjut: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Dapatkan konsep inti dan relasi inti untuk abstraksi level tertinggi.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Tetapkan penggunaan level abstraksi yang dibatasi 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Tentukan level abstraksi berdasarkan tujuan pemodelan.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Buat level abstraksi konsisten.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Pemodelan dan Abstraksi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135441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Untuk model yang memiliki banyak konsep dan relasi, menstruktur model membantu untuk:</a:t>
            </a:r>
          </a:p>
          <a:p>
            <a:pPr lvl="1"/>
            <a:r>
              <a:rPr lang="en-US" smtClean="0"/>
              <a:t>Mengurangi kompleksitas visual model sehingga memudahkan stakeholder untuk mengenali dan memahami model.</a:t>
            </a:r>
          </a:p>
          <a:p>
            <a:pPr lvl="1"/>
            <a:r>
              <a:rPr lang="en-US" smtClean="0"/>
              <a:t>Menemukan struktur berulang, pola, atau inkonsistensi.</a:t>
            </a:r>
          </a:p>
          <a:p>
            <a:endParaRPr lang="en-US" smtClean="0"/>
          </a:p>
          <a:p>
            <a:r>
              <a:rPr lang="en-US" smtClean="0"/>
              <a:t>Model arsitektur dapat berisi jenis struktur yang berbeda:</a:t>
            </a:r>
          </a:p>
          <a:p>
            <a:pPr lvl="1"/>
            <a:r>
              <a:rPr lang="en-US" i="1" smtClean="0"/>
              <a:t>functionality: functional decomposition;</a:t>
            </a:r>
          </a:p>
          <a:p>
            <a:pPr lvl="1"/>
            <a:r>
              <a:rPr lang="en-US" i="1" smtClean="0"/>
              <a:t>time: temporal structure, data flow, control flow;</a:t>
            </a:r>
          </a:p>
          <a:p>
            <a:pPr lvl="1"/>
            <a:r>
              <a:rPr lang="en-US" i="1" smtClean="0"/>
              <a:t>usage: dependencies, call graphs;</a:t>
            </a:r>
          </a:p>
          <a:p>
            <a:pPr lvl="1"/>
            <a:r>
              <a:rPr lang="en-US" i="1" smtClean="0"/>
              <a:t>location: physical distribution;</a:t>
            </a:r>
          </a:p>
          <a:p>
            <a:pPr lvl="1"/>
            <a:r>
              <a:rPr lang="en-US" i="1" smtClean="0"/>
              <a:t>data structure: type/class hierarchies;</a:t>
            </a:r>
          </a:p>
          <a:p>
            <a:pPr lvl="1"/>
            <a:r>
              <a:rPr lang="en-US" i="1" smtClean="0"/>
              <a:t>work: units of implementation, module structure.</a:t>
            </a:r>
            <a:endParaRPr lang="en-US" i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Menstruktur model dan visualisasi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034274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Prinsip struktur yang penting dan sering digunakan: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Buat model yang gampang dipahami.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Pisahkan </a:t>
            </a:r>
            <a:r>
              <a:rPr lang="en-US" i="1" smtClean="0"/>
              <a:t>behaviour </a:t>
            </a:r>
            <a:r>
              <a:rPr lang="en-US" smtClean="0"/>
              <a:t>internal dan eksternal.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Gunakan </a:t>
            </a:r>
            <a:r>
              <a:rPr lang="en-US" i="1" smtClean="0"/>
              <a:t>layer</a:t>
            </a:r>
            <a:r>
              <a:rPr lang="en-US" smtClean="0"/>
              <a:t>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Kelompokkan berdasarkan tahapan (</a:t>
            </a:r>
            <a:r>
              <a:rPr lang="en-US" i="1" smtClean="0"/>
              <a:t>phase</a:t>
            </a:r>
            <a:r>
              <a:rPr lang="en-US" smtClean="0"/>
              <a:t>).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Kelompokkan berdasarkan produk atau layanan.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Kelompokkan berdasarkan informasi yang digunakan.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Kelompokkan berdasarkan distribusi fisikal.</a:t>
            </a:r>
          </a:p>
          <a:p>
            <a:pPr marL="880110" lvl="1" indent="-514350">
              <a:buFont typeface="+mj-lt"/>
              <a:buAutoNum type="arabicParenR"/>
            </a:pPr>
            <a:r>
              <a:rPr lang="en-US" smtClean="0"/>
              <a:t>Pisahkan bagian yang independen.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48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0" y="-1"/>
            <a:ext cx="9144000" cy="6747029"/>
            <a:chOff x="0" y="-1"/>
            <a:chExt cx="9144000" cy="674702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"/>
              <a:ext cx="9144000" cy="6747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Rectangle 2"/>
            <p:cNvSpPr/>
            <p:nvPr/>
          </p:nvSpPr>
          <p:spPr>
            <a:xfrm>
              <a:off x="762000" y="4191000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62000" y="6248400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0664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Readability  </a:t>
            </a:r>
            <a:r>
              <a:rPr lang="en-US" dirty="0" smtClean="0"/>
              <a:t>dan </a:t>
            </a:r>
            <a:r>
              <a:rPr lang="en-US" i="1" dirty="0" smtClean="0"/>
              <a:t>usability 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45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r>
              <a:rPr lang="en-US" smtClean="0"/>
              <a:t>Arsitektur enterprise digunakan untuk menggambarkan fungsi2 utama di bagian2 yang berbeda dalam perusahaan.</a:t>
            </a:r>
          </a:p>
          <a:p>
            <a:endParaRPr lang="en-US" smtClean="0"/>
          </a:p>
          <a:p>
            <a:r>
              <a:rPr lang="en-US" smtClean="0"/>
              <a:t>Untuk itu model harus </a:t>
            </a:r>
            <a:r>
              <a:rPr lang="en-US" i="1" smtClean="0"/>
              <a:t>readable </a:t>
            </a:r>
            <a:r>
              <a:rPr lang="en-US" smtClean="0"/>
              <a:t>dan </a:t>
            </a:r>
            <a:r>
              <a:rPr lang="en-US" i="1" smtClean="0"/>
              <a:t>usable </a:t>
            </a:r>
            <a:r>
              <a:rPr lang="en-US" smtClean="0"/>
              <a:t>oleh para stakeholder yang membutuhkannya.</a:t>
            </a:r>
          </a:p>
          <a:p>
            <a:endParaRPr lang="en-US" smtClean="0"/>
          </a:p>
          <a:p>
            <a:r>
              <a:rPr lang="en-US" i="1" smtClean="0"/>
              <a:t>Readability </a:t>
            </a:r>
            <a:r>
              <a:rPr lang="en-US" smtClean="0"/>
              <a:t>dan </a:t>
            </a:r>
            <a:r>
              <a:rPr lang="en-US" i="1" smtClean="0"/>
              <a:t>usability </a:t>
            </a:r>
            <a:r>
              <a:rPr lang="en-US" smtClean="0"/>
              <a:t>sebuah model ditentukan oleh kompleksitas model tersebut.</a:t>
            </a:r>
          </a:p>
          <a:p>
            <a:endParaRPr lang="en-US" smtClean="0"/>
          </a:p>
          <a:p>
            <a:r>
              <a:rPr lang="en-US" smtClean="0"/>
              <a:t>Agar model bisa readability and usability, visualisasi model harus menggambarkan hubungan elemen2 model dengan jelas.</a:t>
            </a:r>
          </a:p>
        </p:txBody>
      </p:sp>
    </p:spTree>
    <p:extLst>
      <p:ext uri="{BB962C8B-B14F-4D97-AF65-F5344CB8AC3E}">
        <p14:creationId xmlns:p14="http://schemas.microsoft.com/office/powerpoint/2010/main" val="144669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r>
              <a:rPr lang="en-US" smtClean="0"/>
              <a:t>Saat membuat visualisasi model arsitektur enterprise ada dua hal yang menjadi masalah:</a:t>
            </a:r>
          </a:p>
          <a:p>
            <a:pPr lvl="1"/>
            <a:r>
              <a:rPr lang="en-US" smtClean="0"/>
              <a:t>Pertama, visualisasi harus mencantumkan informasi sebanyak mungkin sesuai dengan tujuan dan maksud untuk memenuhi keninginan </a:t>
            </a:r>
            <a:r>
              <a:rPr lang="en-US" i="1" smtClean="0"/>
              <a:t>stakeholder</a:t>
            </a:r>
            <a:r>
              <a:rPr lang="en-US" smtClean="0"/>
              <a:t>. </a:t>
            </a:r>
          </a:p>
          <a:p>
            <a:pPr lvl="1"/>
            <a:r>
              <a:rPr lang="en-US" smtClean="0"/>
              <a:t>Kedua, para </a:t>
            </a:r>
            <a:r>
              <a:rPr lang="en-US" i="1" smtClean="0"/>
              <a:t>stakeholder </a:t>
            </a:r>
            <a:r>
              <a:rPr lang="en-US" smtClean="0"/>
              <a:t>visualisasi hanya dapat menangkap kompleksitas visual yang terbatas dari model.</a:t>
            </a:r>
          </a:p>
          <a:p>
            <a:endParaRPr lang="en-US" smtClean="0"/>
          </a:p>
          <a:p>
            <a:r>
              <a:rPr lang="en-US" smtClean="0"/>
              <a:t>Menyeimbangkan kedua hal di atas menjadi tantangan yang penting saat menciptakan sebuah model.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46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Dilakukan dengan membatasi jumlah konsep dan relasi yang nampak pada model.</a:t>
            </a:r>
          </a:p>
          <a:p>
            <a:endParaRPr lang="en-US" smtClean="0"/>
          </a:p>
          <a:p>
            <a:r>
              <a:rPr lang="en-US" smtClean="0"/>
              <a:t>Memiliki beberapa view model yang berbeda adalah cara untuk mengurangi kompleksitas visual dan konseptual </a:t>
            </a:r>
            <a:r>
              <a:rPr lang="en-US" smtClean="0">
                <a:sym typeface="Wingdings"/>
              </a:rPr>
              <a:t> untuk setiap </a:t>
            </a:r>
            <a:r>
              <a:rPr lang="en-US" smtClean="0"/>
              <a:t>stakeholder hanya dibuat view model yang relevan untuk situasi </a:t>
            </a:r>
            <a:r>
              <a:rPr lang="en-US" i="1" smtClean="0"/>
              <a:t>stakeholder</a:t>
            </a:r>
            <a:r>
              <a:rPr lang="en-US" smtClean="0"/>
              <a:t> tersebut.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Mengurangi kompleksitas visual model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876741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397691"/>
          </a:xfrm>
        </p:spPr>
        <p:txBody>
          <a:bodyPr>
            <a:normAutofit/>
          </a:bodyPr>
          <a:lstStyle/>
          <a:p>
            <a:r>
              <a:rPr lang="en-US" smtClean="0"/>
              <a:t>Solusi lain adalah menggunakan abstraksi:</a:t>
            </a:r>
          </a:p>
          <a:p>
            <a:pPr lvl="1"/>
            <a:r>
              <a:rPr lang="en-US" smtClean="0"/>
              <a:t>Manusia bisa memahami model yang berisi tidak lebih dari 30 elemen.</a:t>
            </a:r>
          </a:p>
          <a:p>
            <a:pPr lvl="1"/>
            <a:r>
              <a:rPr lang="en-US" smtClean="0"/>
              <a:t>Manusia hanya bisa memproses 7 +/- 2 elemen pada satu waktu.</a:t>
            </a:r>
          </a:p>
          <a:p>
            <a:endParaRPr lang="en-US" smtClean="0"/>
          </a:p>
          <a:p>
            <a:r>
              <a:rPr lang="en-US" smtClean="0"/>
              <a:t>Buatlah model dengan level abstraksi yang berbeda:</a:t>
            </a:r>
          </a:p>
          <a:p>
            <a:pPr lvl="1"/>
            <a:r>
              <a:rPr lang="en-US" smtClean="0"/>
              <a:t>Pada level tertinggi, hanya perlihatkan konsep inti dan relasi inti saja yang penting bagi arsitektur enterprise dan tidak perlu detil.</a:t>
            </a:r>
          </a:p>
          <a:p>
            <a:pPr lvl="1"/>
            <a:r>
              <a:rPr lang="en-US" smtClean="0"/>
              <a:t>Konsep dan relasi lebih detil diperlihatkan pada obyek komposit. </a:t>
            </a:r>
          </a:p>
          <a:p>
            <a:endParaRPr lang="en-US" smtClean="0"/>
          </a:p>
          <a:p>
            <a:r>
              <a:rPr lang="en-US" smtClean="0"/>
              <a:t>Untuk menjaga model arsitektur enterprise tidak boleh memiliki lebih dari 3 level abstraksi.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i="1" dirty="0" smtClean="0"/>
              <a:t>Readability </a:t>
            </a:r>
            <a:r>
              <a:rPr lang="en-US" dirty="0" smtClean="0"/>
              <a:t>dan </a:t>
            </a:r>
            <a:r>
              <a:rPr lang="en-US" i="1" dirty="0" smtClean="0"/>
              <a:t>usability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17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85801"/>
            <a:ext cx="82296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Prinsip2 dalam visualisasi model yang kompleks:</a:t>
            </a:r>
          </a:p>
          <a:p>
            <a:pPr>
              <a:buNone/>
            </a:pPr>
            <a:endParaRPr lang="en-US" smtClean="0"/>
          </a:p>
          <a:p>
            <a:r>
              <a:rPr lang="en-US" b="1" i="1" smtClean="0"/>
              <a:t>Proximity</a:t>
            </a:r>
            <a:r>
              <a:rPr lang="en-US" smtClean="0"/>
              <a:t>: menghubungkan obyek yang saling berdekatan.</a:t>
            </a:r>
          </a:p>
          <a:p>
            <a:r>
              <a:rPr lang="en-US" b="1" i="1" smtClean="0"/>
              <a:t>Continuity</a:t>
            </a:r>
            <a:r>
              <a:rPr lang="en-US" smtClean="0"/>
              <a:t>: sebuah garis dianggap sebagai penghubung arah.</a:t>
            </a:r>
          </a:p>
          <a:p>
            <a:r>
              <a:rPr lang="en-US" b="1" i="1" smtClean="0"/>
              <a:t>Closure</a:t>
            </a:r>
            <a:r>
              <a:rPr lang="en-US" smtClean="0"/>
              <a:t>: menganggap obyek yang belum lengkap sebagai lengkap dan obyek asimetris sebagai simetris.</a:t>
            </a:r>
          </a:p>
          <a:p>
            <a:r>
              <a:rPr lang="en-US" b="1" i="1" smtClean="0"/>
              <a:t>Similarity</a:t>
            </a:r>
            <a:r>
              <a:rPr lang="en-US" smtClean="0"/>
              <a:t>: menganggap obyek yang serupa sebagai satu kesatuan dalam sebuah unit.</a:t>
            </a:r>
          </a:p>
          <a:p>
            <a:r>
              <a:rPr lang="en-US" b="1" i="1" smtClean="0"/>
              <a:t>Common fate</a:t>
            </a:r>
            <a:r>
              <a:rPr lang="en-US" smtClean="0"/>
              <a:t>: menganggap obyek berbeda yang bergerak atau memiliki fungsi yang serupa sebagai sebuah unit.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88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066800"/>
            <a:ext cx="6629400" cy="512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20828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Aturan penggambaran diterapkan untuk memudahkan memahami model.</a:t>
            </a:r>
          </a:p>
          <a:p>
            <a:r>
              <a:rPr lang="en-US" smtClean="0"/>
              <a:t>Untuk pengguna berpengalaman, ini dapat menjadi petunjuk yang membantu memahami model.</a:t>
            </a:r>
          </a:p>
          <a:p>
            <a:r>
              <a:rPr lang="en-US" smtClean="0"/>
              <a:t>Aturan ini tidak mempengaruhi arti formal dari model.</a:t>
            </a:r>
          </a:p>
          <a:p>
            <a:r>
              <a:rPr lang="en-US" smtClean="0"/>
              <a:t>Dalam pemrograman aturan yang umum adalah penamaan dan indentasi untuk memudahkan mendeteksi struktur persarangan dalam kode program.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Aturan penggambaran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6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397691"/>
          </a:xfrm>
        </p:spPr>
        <p:txBody>
          <a:bodyPr/>
          <a:lstStyle/>
          <a:p>
            <a:pPr>
              <a:buNone/>
            </a:pPr>
            <a:r>
              <a:rPr lang="en-US" b="1" smtClean="0"/>
              <a:t>Penggunaan Layout</a:t>
            </a:r>
          </a:p>
          <a:p>
            <a:r>
              <a:rPr lang="en-US" smtClean="0"/>
              <a:t>Layout adalah atribut visual yang penting dari sebuah model.</a:t>
            </a:r>
          </a:p>
          <a:p>
            <a:r>
              <a:rPr lang="en-US" smtClean="0"/>
              <a:t>Layout yang baik dapat dipahami dengan cepat dan secara mudah: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Menggunakan </a:t>
            </a:r>
            <a:r>
              <a:rPr lang="en-US" i="1" smtClean="0"/>
              <a:t>white space</a:t>
            </a:r>
            <a:r>
              <a:rPr lang="en-US" smtClean="0"/>
              <a:t>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Membedakan kasus2 normal dan </a:t>
            </a:r>
            <a:r>
              <a:rPr lang="en-US" i="1" smtClean="0"/>
              <a:t>exceptional</a:t>
            </a:r>
            <a:r>
              <a:rPr lang="en-US" smtClean="0"/>
              <a:t>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Menggunakan </a:t>
            </a:r>
            <a:r>
              <a:rPr lang="en-US" i="1" smtClean="0"/>
              <a:t>symmetry </a:t>
            </a:r>
            <a:r>
              <a:rPr lang="en-US" smtClean="0"/>
              <a:t>untuk menekankan kemiripan.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Mengurutkan waktu dari kiri ke kanan.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Menghindari persinggungan garis.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6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63332" y="326968"/>
            <a:ext cx="7704668" cy="6334298"/>
            <a:chOff x="1439332" y="-1"/>
            <a:chExt cx="7704668" cy="685800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39332" y="-1"/>
              <a:ext cx="7704668" cy="6858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Rectangle 2"/>
            <p:cNvSpPr/>
            <p:nvPr/>
          </p:nvSpPr>
          <p:spPr>
            <a:xfrm>
              <a:off x="2209800" y="4724400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209800" y="6553200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8352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Penggunaan simbol</a:t>
            </a:r>
          </a:p>
          <a:p>
            <a:r>
              <a:rPr lang="en-US" smtClean="0"/>
              <a:t>Bentuk obyek biasanya sesuai dengan properti intrinsik obyek tersebut (misal: bentuk silinder untuk data store, actor digambarkan sebagai </a:t>
            </a:r>
            <a:r>
              <a:rPr lang="en-US" i="1" smtClean="0"/>
              <a:t>stick figure</a:t>
            </a:r>
            <a:r>
              <a:rPr lang="en-US" smtClean="0"/>
              <a:t>).</a:t>
            </a:r>
          </a:p>
          <a:p>
            <a:r>
              <a:rPr lang="en-US" smtClean="0"/>
              <a:t>Ada yang menggunakan simbol realistik 3D untuk obyek nyata (misal: silinder, figur manusia, simbol pabrik, grafis komputer) maupun bentuk geometri sederhana untuk konsep abstrak (misal: proses, fungsi, komponen, dll.).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Gunakan bentuk yang sama untuk konsep yang serupa.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Gunakan garis tebal untuk menekankan relasi yang penting.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64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35084" y="725978"/>
            <a:ext cx="9144000" cy="5890823"/>
            <a:chOff x="0" y="-1"/>
            <a:chExt cx="9144000" cy="627320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"/>
              <a:ext cx="9144000" cy="627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Rectangle 2"/>
            <p:cNvSpPr/>
            <p:nvPr/>
          </p:nvSpPr>
          <p:spPr>
            <a:xfrm>
              <a:off x="838200" y="5715000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7684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Penggunaan warna</a:t>
            </a:r>
          </a:p>
          <a:p>
            <a:r>
              <a:rPr lang="en-US" smtClean="0"/>
              <a:t>Warna memberikan sinyal visual yang sangat kuat.</a:t>
            </a:r>
          </a:p>
          <a:p>
            <a:r>
              <a:rPr lang="en-US" smtClean="0"/>
              <a:t>Atribut visual yang sangat dipengaruhi oleh nilai budaya, atau warna perusahaan.</a:t>
            </a:r>
          </a:p>
          <a:p>
            <a:r>
              <a:rPr lang="en-US" smtClean="0"/>
              <a:t>Arti tambahan dapat dengan mudah diberikan pada warna tertentu.</a:t>
            </a:r>
          </a:p>
          <a:p>
            <a:r>
              <a:rPr lang="en-US" smtClean="0"/>
              <a:t>Penggunaan warna yang berbeda untuk sebuah obyek dengan atribut tertentu dapat memberi arti pada warna di seluruh models untuk menjelaskan arsitektur tertentu: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Penggunaan warna untuk penekanan.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Penggunaan warna untuk kesamaan.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Penggunaan warna untuk menyampaikan emosi.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Batasi jumlah warna.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95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Penggunaan teks</a:t>
            </a:r>
          </a:p>
          <a:p>
            <a:r>
              <a:rPr lang="en-US" smtClean="0"/>
              <a:t>Banyak bahasa pemodelan menggabungkan kekuatan teks dan grafis.</a:t>
            </a:r>
          </a:p>
          <a:p>
            <a:r>
              <a:rPr lang="en-US" smtClean="0"/>
              <a:t>Teks baik digunakan untuk memberikan interpretasi dan asosiasi serta stimulasi pemikiran.</a:t>
            </a:r>
          </a:p>
          <a:p>
            <a:r>
              <a:rPr lang="en-US" smtClean="0"/>
              <a:t>Dalam menggunakan teks harus berhati-hati saat memberikan judul, </a:t>
            </a:r>
            <a:r>
              <a:rPr lang="en-US" i="1" smtClean="0"/>
              <a:t>subscript</a:t>
            </a:r>
            <a:r>
              <a:rPr lang="en-US" smtClean="0"/>
              <a:t>, dan anotasi yang tepat.</a:t>
            </a:r>
          </a:p>
          <a:p>
            <a:r>
              <a:rPr lang="en-US" smtClean="0"/>
              <a:t>Teks penting untuk mempercepat pembuatan model mental yang tepat, serta menjadi titik awal yang bagus untuk analisis.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Gunakan terminologi yang domain-specific.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smtClean="0"/>
              <a:t>Gunakan konvensi penamaan.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26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5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r>
              <a:rPr lang="en-US" i="1" dirty="0" smtClean="0"/>
              <a:t>Conceptual integrity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kompleksitasnya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Ide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i="1" dirty="0" smtClean="0"/>
              <a:t>conceptual integrity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r>
              <a:rPr lang="en-US" dirty="0" smtClean="0"/>
              <a:t>,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orang lain.</a:t>
            </a:r>
          </a:p>
          <a:p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3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3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dirty="0" smtClean="0"/>
              <a:t>model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model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enterprise architecture</a:t>
            </a:r>
            <a:r>
              <a:rPr lang="en-US" dirty="0" smtClean="0"/>
              <a:t>,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Infrastruktur</a:t>
            </a:r>
            <a:r>
              <a:rPr lang="en-US" dirty="0" smtClean="0"/>
              <a:t> TI,</a:t>
            </a:r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7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169091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enterprise architecture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 smtClean="0"/>
              <a:t>Produk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Proses </a:t>
            </a:r>
            <a:r>
              <a:rPr lang="en-US" dirty="0" err="1" smtClean="0"/>
              <a:t>bisnis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 smtClean="0"/>
              <a:t>Aplikasi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TI,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 smtClean="0"/>
              <a:t>dan</a:t>
            </a:r>
            <a:r>
              <a:rPr lang="en-US" dirty="0" smtClean="0"/>
              <a:t> hubungan2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9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proses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i="1" dirty="0" smtClean="0"/>
              <a:t>knowledge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model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persetujuan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)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tool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model.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Pemodelan sebagai proses transformasi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69942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9820" y="1295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63141" y="5105400"/>
            <a:ext cx="781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Knowledge goals and modelling guidelines steer the modelling process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4890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</TotalTime>
  <Words>1883</Words>
  <Application>Microsoft Office PowerPoint</Application>
  <PresentationFormat>Widescreen</PresentationFormat>
  <Paragraphs>205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 Light</vt:lpstr>
      <vt:lpstr>Rockwell</vt:lpstr>
      <vt:lpstr>Wingdings</vt:lpstr>
      <vt:lpstr>Atlas</vt:lpstr>
      <vt:lpstr>Pedoman Pemodelan Enterprise</vt:lpstr>
      <vt:lpstr>Capaian pembelajaran</vt:lpstr>
      <vt:lpstr>Topik bahasan</vt:lpstr>
      <vt:lpstr>PowerPoint Presentation</vt:lpstr>
      <vt:lpstr>Proses pemodelan</vt:lpstr>
      <vt:lpstr>PowerPoint Presentation</vt:lpstr>
      <vt:lpstr>PowerPoint Presentation</vt:lpstr>
      <vt:lpstr>Pemodelan sebagai proses transformasi</vt:lpstr>
      <vt:lpstr>PowerPoint Presentation</vt:lpstr>
      <vt:lpstr>Aktivitas dasar pemodelan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Jenis – Jenis aksi pemodelan</vt:lpstr>
      <vt:lpstr>Panduan untuk pemodelan</vt:lpstr>
      <vt:lpstr>PowerPoint Presentation</vt:lpstr>
      <vt:lpstr>PowerPoint Presentation</vt:lpstr>
      <vt:lpstr>PowerPoint Presentation</vt:lpstr>
      <vt:lpstr>Pemodelan dan Abstraksi</vt:lpstr>
      <vt:lpstr>Menstruktur model dan visualisasi</vt:lpstr>
      <vt:lpstr>PowerPoint Presentation</vt:lpstr>
      <vt:lpstr>PowerPoint Presentation</vt:lpstr>
      <vt:lpstr>Readability  dan usability  model</vt:lpstr>
      <vt:lpstr>PowerPoint Presentation</vt:lpstr>
      <vt:lpstr>PowerPoint Presentation</vt:lpstr>
      <vt:lpstr>Mengurangi kompleksitas visual model</vt:lpstr>
      <vt:lpstr>PowerPoint Presentation</vt:lpstr>
      <vt:lpstr>PowerPoint Presentation</vt:lpstr>
      <vt:lpstr>PowerPoint Presentation</vt:lpstr>
      <vt:lpstr>Aturan penggambaran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Pedoman Pemodelan Enterprise</dc:title>
  <dc:creator>mel pangrib</dc:creator>
  <cp:lastModifiedBy>mel pangrib</cp:lastModifiedBy>
  <cp:revision>1</cp:revision>
  <dcterms:created xsi:type="dcterms:W3CDTF">2019-03-27T02:10:01Z</dcterms:created>
  <dcterms:modified xsi:type="dcterms:W3CDTF">2019-03-27T02:15:56Z</dcterms:modified>
</cp:coreProperties>
</file>