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1036A4-8635-4E22-BA3F-CF6D53933BEB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BC0D7-EB3D-4672-A8D0-6681640BC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28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A658A-044E-41E6-B98A-A057E132A75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10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428737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dirty="0" err="1"/>
              <a:t>Metodologi</a:t>
            </a:r>
            <a:r>
              <a:rPr lang="en-US" sz="4800" dirty="0"/>
              <a:t> </a:t>
            </a:r>
            <a:r>
              <a:rPr lang="en-US" sz="4800" dirty="0" err="1"/>
              <a:t>Penelitian</a:t>
            </a:r>
            <a:r>
              <a:rPr lang="en-US" sz="4800" dirty="0"/>
              <a:t> </a:t>
            </a:r>
            <a:r>
              <a:rPr lang="en-US" sz="4800" dirty="0" err="1"/>
              <a:t>pada</a:t>
            </a:r>
            <a:r>
              <a:rPr lang="en-US" sz="4800" dirty="0"/>
              <a:t> </a:t>
            </a:r>
            <a:r>
              <a:rPr lang="en-US" sz="4800" dirty="0" err="1"/>
              <a:t>Bidang</a:t>
            </a:r>
            <a:r>
              <a:rPr lang="en-US" sz="4800" dirty="0"/>
              <a:t> </a:t>
            </a:r>
            <a:r>
              <a:rPr lang="en-US" sz="4800" dirty="0" err="1"/>
              <a:t>Ilmu</a:t>
            </a:r>
            <a:r>
              <a:rPr lang="en-US" sz="4800" dirty="0"/>
              <a:t> </a:t>
            </a:r>
            <a:r>
              <a:rPr lang="en-US" sz="4800" dirty="0" err="1"/>
              <a:t>Komputer</a:t>
            </a:r>
            <a:r>
              <a:rPr lang="en-US" sz="4800" dirty="0"/>
              <a:t> </a:t>
            </a:r>
            <a:r>
              <a:rPr lang="en-US" sz="4800" dirty="0" err="1"/>
              <a:t>dan</a:t>
            </a:r>
            <a:r>
              <a:rPr lang="en-US" sz="4800" dirty="0"/>
              <a:t> </a:t>
            </a:r>
            <a:r>
              <a:rPr lang="en-US" sz="4800" dirty="0" err="1"/>
              <a:t>Teknologi</a:t>
            </a:r>
            <a:r>
              <a:rPr lang="en-US" sz="4800" dirty="0"/>
              <a:t> </a:t>
            </a:r>
            <a:r>
              <a:rPr lang="en-US" sz="4800" dirty="0" err="1"/>
              <a:t>Informasi</a:t>
            </a:r>
            <a:r>
              <a:rPr lang="en-US" sz="4800" dirty="0"/>
              <a:t> (2)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886200"/>
            <a:ext cx="6400800" cy="757246"/>
          </a:xfrm>
        </p:spPr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Sufa’atin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1422" y="5072074"/>
            <a:ext cx="47149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Referensi</a:t>
            </a:r>
            <a:r>
              <a:rPr lang="en-US" dirty="0"/>
              <a:t> : </a:t>
            </a:r>
            <a:r>
              <a:rPr lang="en-US" dirty="0" err="1"/>
              <a:t>Metodologi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(</a:t>
            </a:r>
            <a:r>
              <a:rPr lang="en-US" dirty="0" err="1"/>
              <a:t>Konsep</a:t>
            </a:r>
            <a:r>
              <a:rPr lang="en-US" dirty="0"/>
              <a:t>, </a:t>
            </a:r>
            <a:r>
              <a:rPr lang="en-US" dirty="0" err="1"/>
              <a:t>Teknik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)  </a:t>
            </a:r>
            <a:r>
              <a:rPr lang="en-US" dirty="0" err="1"/>
              <a:t>Zainal</a:t>
            </a:r>
            <a:r>
              <a:rPr lang="en-US" dirty="0"/>
              <a:t> A. </a:t>
            </a:r>
            <a:r>
              <a:rPr lang="en-US" dirty="0" err="1"/>
              <a:t>Hasibuan</a:t>
            </a:r>
            <a:r>
              <a:rPr lang="en-US" dirty="0"/>
              <a:t>, Ph.D. </a:t>
            </a:r>
            <a:r>
              <a:rPr lang="en-US" dirty="0" err="1"/>
              <a:t>Fakultas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Universitas</a:t>
            </a:r>
            <a:r>
              <a:rPr lang="en-US" dirty="0"/>
              <a:t> Indonesia. 2007.</a:t>
            </a:r>
          </a:p>
        </p:txBody>
      </p:sp>
    </p:spTree>
    <p:extLst>
      <p:ext uri="{BB962C8B-B14F-4D97-AF65-F5344CB8AC3E}">
        <p14:creationId xmlns:p14="http://schemas.microsoft.com/office/powerpoint/2010/main" val="370813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577" y="357166"/>
            <a:ext cx="11430000" cy="61436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v-SE" sz="3600" dirty="0"/>
              <a:t>Suatu metodologi berbeda satu sama lain karena adanya penekanan yang berbeda-beda, </a:t>
            </a:r>
            <a:r>
              <a:rPr lang="en-US" sz="3600" dirty="0" err="1"/>
              <a:t>misalnya</a:t>
            </a:r>
            <a:r>
              <a:rPr lang="en-US" sz="3600" dirty="0"/>
              <a:t> :</a:t>
            </a:r>
          </a:p>
          <a:p>
            <a:pPr algn="just"/>
            <a:r>
              <a:rPr lang="en-US" sz="3600" dirty="0" err="1"/>
              <a:t>Penekanan</a:t>
            </a:r>
            <a:r>
              <a:rPr lang="en-US" sz="3600" dirty="0"/>
              <a:t> </a:t>
            </a:r>
            <a:r>
              <a:rPr lang="en-US" sz="3600" dirty="0" err="1"/>
              <a:t>terhadap</a:t>
            </a:r>
            <a:r>
              <a:rPr lang="en-US" sz="3600" dirty="0"/>
              <a:t> </a:t>
            </a:r>
            <a:r>
              <a:rPr lang="en-US" sz="3600" dirty="0" err="1"/>
              <a:t>dimensi</a:t>
            </a:r>
            <a:r>
              <a:rPr lang="en-US" sz="3600" dirty="0"/>
              <a:t> </a:t>
            </a:r>
            <a:r>
              <a:rPr lang="en-US" sz="3600" dirty="0" err="1"/>
              <a:t>manusianya</a:t>
            </a:r>
            <a:endParaRPr lang="en-US" sz="3600" dirty="0"/>
          </a:p>
          <a:p>
            <a:pPr algn="just"/>
            <a:r>
              <a:rPr lang="en-US" sz="3600" dirty="0" err="1"/>
              <a:t>Penekanan</a:t>
            </a:r>
            <a:r>
              <a:rPr lang="en-US" sz="3600" dirty="0"/>
              <a:t> </a:t>
            </a:r>
            <a:r>
              <a:rPr lang="en-US" sz="3600" dirty="0" err="1"/>
              <a:t>terhadap</a:t>
            </a:r>
            <a:r>
              <a:rPr lang="en-US" sz="3600" dirty="0"/>
              <a:t> </a:t>
            </a:r>
            <a:r>
              <a:rPr lang="en-US" sz="3600" dirty="0" err="1"/>
              <a:t>pendekatan</a:t>
            </a:r>
            <a:r>
              <a:rPr lang="en-US" sz="3600" dirty="0"/>
              <a:t> </a:t>
            </a:r>
            <a:r>
              <a:rPr lang="en-US" sz="3600" dirty="0" err="1"/>
              <a:t>keilmiahannya</a:t>
            </a:r>
            <a:endParaRPr lang="en-US" sz="3600" dirty="0"/>
          </a:p>
          <a:p>
            <a:pPr algn="just"/>
            <a:r>
              <a:rPr lang="nn-NO" sz="3600" dirty="0"/>
              <a:t>Penekanan terhadap pendekatan yang prakmatis</a:t>
            </a:r>
          </a:p>
          <a:p>
            <a:pPr algn="just"/>
            <a:r>
              <a:rPr lang="nn-NO" sz="3600" dirty="0"/>
              <a:t>Penekanan terhadap pendekatan yang otomatis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8226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89" y="875211"/>
            <a:ext cx="11247120" cy="46765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v-SE" sz="2000" dirty="0" smtClean="0"/>
              <a:t>Berbagai kriteria yang dapat digunakan untuk kesuksesan suatu Sistem Informasi:</a:t>
            </a:r>
          </a:p>
          <a:p>
            <a:pPr algn="just"/>
            <a:r>
              <a:rPr lang="en-US" sz="2000" dirty="0" err="1" smtClean="0"/>
              <a:t>Penggunaan</a:t>
            </a:r>
            <a:r>
              <a:rPr lang="en-US" sz="2000" dirty="0" smtClean="0"/>
              <a:t> </a:t>
            </a:r>
            <a:r>
              <a:rPr lang="en-US" sz="2000" dirty="0" err="1" smtClean="0"/>
              <a:t>komputer</a:t>
            </a:r>
            <a:r>
              <a:rPr lang="en-US" sz="2000" dirty="0" smtClean="0"/>
              <a:t> yang </a:t>
            </a:r>
            <a:r>
              <a:rPr lang="en-US" sz="2000" dirty="0" err="1" smtClean="0"/>
              <a:t>dominan</a:t>
            </a:r>
            <a:endParaRPr lang="en-US" sz="2000" dirty="0" smtClean="0"/>
          </a:p>
          <a:p>
            <a:pPr algn="just"/>
            <a:r>
              <a:rPr lang="en-US" sz="2000" dirty="0" err="1" smtClean="0"/>
              <a:t>Dokumentasi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baik</a:t>
            </a:r>
            <a:endParaRPr lang="en-US" sz="2000" dirty="0" smtClean="0"/>
          </a:p>
          <a:p>
            <a:pPr algn="just"/>
            <a:r>
              <a:rPr lang="en-US" sz="2000" dirty="0" err="1" smtClean="0"/>
              <a:t>Harganya</a:t>
            </a:r>
            <a:r>
              <a:rPr lang="en-US" sz="2000" dirty="0" smtClean="0"/>
              <a:t> yang paling </a:t>
            </a:r>
            <a:r>
              <a:rPr lang="en-US" sz="2000" dirty="0" err="1" smtClean="0"/>
              <a:t>murah</a:t>
            </a:r>
            <a:endParaRPr lang="en-US" sz="2000" dirty="0" smtClean="0"/>
          </a:p>
          <a:p>
            <a:pPr algn="just"/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implementasi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singkat</a:t>
            </a:r>
            <a:endParaRPr lang="en-US" sz="2000" dirty="0" smtClean="0"/>
          </a:p>
          <a:p>
            <a:pPr algn="just"/>
            <a:r>
              <a:rPr lang="en-US" sz="2000" dirty="0" smtClean="0"/>
              <a:t>Yang </a:t>
            </a:r>
            <a:r>
              <a:rPr lang="en-US" sz="2000" dirty="0" err="1" smtClean="0"/>
              <a:t>mudah</a:t>
            </a:r>
            <a:r>
              <a:rPr lang="en-US" sz="2000" dirty="0" smtClean="0"/>
              <a:t> </a:t>
            </a:r>
            <a:r>
              <a:rPr lang="en-US" sz="2000" dirty="0" err="1" smtClean="0"/>
              <a:t>beradaptasi</a:t>
            </a:r>
            <a:endParaRPr lang="en-US" sz="2000" dirty="0" smtClean="0"/>
          </a:p>
          <a:p>
            <a:pPr algn="just"/>
            <a:r>
              <a:rPr lang="nl-NL" sz="2000" dirty="0" smtClean="0"/>
              <a:t>Penggunaan teknik dan tools yang baik</a:t>
            </a:r>
          </a:p>
          <a:p>
            <a:pPr algn="just"/>
            <a:r>
              <a:rPr lang="en-US" sz="2000" dirty="0" err="1" smtClean="0"/>
              <a:t>Disukai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7739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697" y="1110342"/>
            <a:ext cx="11377749" cy="484632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 smtClean="0"/>
              <a:t>Ada </a:t>
            </a:r>
            <a:r>
              <a:rPr lang="en-US" sz="2000" dirty="0" err="1" smtClean="0"/>
              <a:t>sekitar</a:t>
            </a:r>
            <a:r>
              <a:rPr lang="en-US" sz="2000" dirty="0" smtClean="0"/>
              <a:t> 1000 </a:t>
            </a:r>
            <a:r>
              <a:rPr lang="en-US" sz="2000" dirty="0" err="1" smtClean="0"/>
              <a:t>metodologi</a:t>
            </a:r>
            <a:r>
              <a:rPr lang="en-US" sz="2000" dirty="0" smtClean="0"/>
              <a:t> </a:t>
            </a:r>
            <a:r>
              <a:rPr lang="en-US" sz="2000" dirty="0" err="1" smtClean="0"/>
              <a:t>pengembangan</a:t>
            </a:r>
            <a:r>
              <a:rPr lang="en-US" sz="2000" dirty="0" smtClean="0"/>
              <a:t> SI. </a:t>
            </a:r>
            <a:r>
              <a:rPr lang="en-US" sz="2000" dirty="0" err="1" smtClean="0"/>
              <a:t>Metodologi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yang </a:t>
            </a:r>
            <a:r>
              <a:rPr lang="en-US" sz="2000" dirty="0" err="1" smtClean="0"/>
              <a:t>mirip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 lain,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spesifik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.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komponen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metodologi</a:t>
            </a:r>
            <a:r>
              <a:rPr lang="en-US" sz="2000" dirty="0" smtClean="0"/>
              <a:t>:</a:t>
            </a:r>
          </a:p>
          <a:p>
            <a:pPr algn="just"/>
            <a:r>
              <a:rPr lang="en-US" sz="2000" dirty="0" err="1" smtClean="0"/>
              <a:t>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project </a:t>
            </a:r>
            <a:r>
              <a:rPr lang="en-US" sz="2000" dirty="0" err="1" smtClean="0"/>
              <a:t>dipecah</a:t>
            </a:r>
            <a:r>
              <a:rPr lang="en-US" sz="2000" dirty="0" smtClean="0"/>
              <a:t> </a:t>
            </a:r>
            <a:r>
              <a:rPr lang="en-US" sz="2000" dirty="0" err="1" smtClean="0"/>
              <a:t>kedalam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tahapan</a:t>
            </a:r>
            <a:r>
              <a:rPr lang="en-US" sz="2000" dirty="0" smtClean="0"/>
              <a:t> ?</a:t>
            </a:r>
          </a:p>
          <a:p>
            <a:pPr algn="just"/>
            <a:r>
              <a:rPr lang="fi-FI" sz="2000" dirty="0" smtClean="0"/>
              <a:t>Apa yang dikerjakan pada setiap tahapan ?</a:t>
            </a:r>
          </a:p>
          <a:p>
            <a:pPr algn="just"/>
            <a:r>
              <a:rPr lang="en-US" sz="2000" dirty="0" err="1" smtClean="0"/>
              <a:t>Apa</a:t>
            </a:r>
            <a:r>
              <a:rPr lang="en-US" sz="2000" dirty="0" smtClean="0"/>
              <a:t> </a:t>
            </a:r>
            <a:r>
              <a:rPr lang="en-US" sz="2000" dirty="0" err="1" smtClean="0"/>
              <a:t>keluaran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dihasilkan</a:t>
            </a:r>
            <a:r>
              <a:rPr lang="en-US" sz="2000" dirty="0" smtClean="0"/>
              <a:t> ?</a:t>
            </a:r>
          </a:p>
          <a:p>
            <a:pPr algn="just"/>
            <a:r>
              <a:rPr lang="fi-FI" sz="2000" dirty="0" smtClean="0"/>
              <a:t>Kapan setiap tahapan tersebut dikerjakan ?</a:t>
            </a:r>
          </a:p>
          <a:p>
            <a:pPr algn="just"/>
            <a:r>
              <a:rPr lang="en-US" sz="2000" dirty="0" err="1" smtClean="0"/>
              <a:t>Apa</a:t>
            </a:r>
            <a:r>
              <a:rPr lang="en-US" sz="2000" dirty="0" smtClean="0"/>
              <a:t> </a:t>
            </a:r>
            <a:r>
              <a:rPr lang="en-US" sz="2000" dirty="0" err="1" smtClean="0"/>
              <a:t>batasan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diterapkan</a:t>
            </a:r>
            <a:r>
              <a:rPr lang="en-US" sz="2000" dirty="0" smtClean="0"/>
              <a:t> ?</a:t>
            </a:r>
          </a:p>
          <a:p>
            <a:pPr algn="just"/>
            <a:r>
              <a:rPr lang="en-US" sz="2000" dirty="0" err="1" smtClean="0"/>
              <a:t>Siapa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terlibat</a:t>
            </a:r>
            <a:r>
              <a:rPr lang="en-US" sz="2000" dirty="0" smtClean="0"/>
              <a:t> ?</a:t>
            </a:r>
          </a:p>
          <a:p>
            <a:pPr algn="just"/>
            <a:r>
              <a:rPr lang="en-US" sz="2000" dirty="0" err="1" smtClean="0"/>
              <a:t>Bagaimana</a:t>
            </a:r>
            <a:r>
              <a:rPr lang="en-US" sz="2000" dirty="0" smtClean="0"/>
              <a:t> project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dikelola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di </a:t>
            </a:r>
            <a:r>
              <a:rPr lang="en-US" sz="2000" dirty="0" err="1" smtClean="0"/>
              <a:t>kontrol</a:t>
            </a:r>
            <a:r>
              <a:rPr lang="en-US" sz="2000" dirty="0" smtClean="0"/>
              <a:t> ?</a:t>
            </a:r>
          </a:p>
          <a:p>
            <a:pPr algn="just"/>
            <a:r>
              <a:rPr lang="en-US" sz="2000" dirty="0" err="1" smtClean="0"/>
              <a:t>Alat</a:t>
            </a:r>
            <a:r>
              <a:rPr lang="en-US" sz="2000" dirty="0" smtClean="0"/>
              <a:t> </a:t>
            </a:r>
            <a:r>
              <a:rPr lang="en-US" sz="2000" dirty="0" err="1" smtClean="0"/>
              <a:t>pendukung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1176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535576"/>
            <a:ext cx="11129554" cy="49116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 err="1" smtClean="0"/>
              <a:t>Disamping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,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metodologi</a:t>
            </a:r>
            <a:r>
              <a:rPr lang="en-US" sz="2000" dirty="0" smtClean="0"/>
              <a:t> </a:t>
            </a:r>
            <a:r>
              <a:rPr lang="en-US" sz="2000" dirty="0" err="1" smtClean="0"/>
              <a:t>idealnya</a:t>
            </a:r>
            <a:r>
              <a:rPr lang="en-US" sz="2000" dirty="0" smtClean="0"/>
              <a:t> </a:t>
            </a:r>
            <a:r>
              <a:rPr lang="en-US" sz="2000" dirty="0" err="1" smtClean="0"/>
              <a:t>mengandung</a:t>
            </a:r>
            <a:r>
              <a:rPr lang="en-US" sz="2000" dirty="0" smtClean="0"/>
              <a:t> </a:t>
            </a:r>
            <a:r>
              <a:rPr lang="en-US" sz="2000" dirty="0" err="1" smtClean="0"/>
              <a:t>unsur</a:t>
            </a:r>
            <a:r>
              <a:rPr lang="en-US" sz="2000" dirty="0" smtClean="0"/>
              <a:t> “</a:t>
            </a:r>
            <a:r>
              <a:rPr lang="en-US" sz="2000" dirty="0" err="1" smtClean="0"/>
              <a:t>philosopis</a:t>
            </a:r>
            <a:r>
              <a:rPr lang="en-US" sz="2000" dirty="0" smtClean="0"/>
              <a:t>”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teori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asumsi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metodologi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. </a:t>
            </a:r>
            <a:r>
              <a:rPr lang="en-US" sz="2000" dirty="0" err="1" smtClean="0"/>
              <a:t>Metodologi</a:t>
            </a:r>
            <a:r>
              <a:rPr lang="en-US" sz="2000" dirty="0" smtClean="0"/>
              <a:t> </a:t>
            </a:r>
            <a:r>
              <a:rPr lang="en-US" sz="2000" dirty="0" err="1" smtClean="0"/>
              <a:t>pengembangan</a:t>
            </a:r>
            <a:r>
              <a:rPr lang="en-US" sz="2000" dirty="0" smtClean="0"/>
              <a:t> SI yang </a:t>
            </a:r>
            <a:r>
              <a:rPr lang="en-US" sz="2000" dirty="0" err="1" smtClean="0"/>
              <a:t>dikomersialkan</a:t>
            </a:r>
            <a:r>
              <a:rPr lang="en-US" sz="2000" dirty="0" smtClean="0"/>
              <a:t>, </a:t>
            </a:r>
            <a:r>
              <a:rPr lang="en-US" sz="2000" dirty="0" err="1" smtClean="0"/>
              <a:t>umumnya</a:t>
            </a:r>
            <a:r>
              <a:rPr lang="en-US" sz="2000" dirty="0" smtClean="0"/>
              <a:t> </a:t>
            </a:r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:</a:t>
            </a:r>
          </a:p>
          <a:p>
            <a:pPr algn="just"/>
            <a:r>
              <a:rPr lang="en-US" sz="2000" dirty="0" smtClean="0"/>
              <a:t>Manuals</a:t>
            </a:r>
          </a:p>
          <a:p>
            <a:pPr algn="just"/>
            <a:r>
              <a:rPr lang="en-US" sz="2000" dirty="0" smtClean="0"/>
              <a:t>Education and training</a:t>
            </a:r>
          </a:p>
          <a:p>
            <a:pPr algn="just"/>
            <a:r>
              <a:rPr lang="en-US" sz="2000" dirty="0" smtClean="0"/>
              <a:t>Consultancy support</a:t>
            </a:r>
          </a:p>
          <a:p>
            <a:pPr algn="just"/>
            <a:r>
              <a:rPr lang="en-US" sz="2000" dirty="0" smtClean="0"/>
              <a:t>CASE tools</a:t>
            </a:r>
          </a:p>
          <a:p>
            <a:pPr algn="just"/>
            <a:r>
              <a:rPr lang="en-US" sz="2000" dirty="0" smtClean="0"/>
              <a:t>Pro forma documents</a:t>
            </a:r>
          </a:p>
          <a:p>
            <a:pPr algn="just"/>
            <a:r>
              <a:rPr lang="en-US" sz="2000" dirty="0" smtClean="0"/>
              <a:t>Model building templates, and so on</a:t>
            </a:r>
          </a:p>
        </p:txBody>
      </p:sp>
    </p:spTree>
    <p:extLst>
      <p:ext uri="{BB962C8B-B14F-4D97-AF65-F5344CB8AC3E}">
        <p14:creationId xmlns:p14="http://schemas.microsoft.com/office/powerpoint/2010/main" val="159094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829" y="274638"/>
            <a:ext cx="9622971" cy="796908"/>
          </a:xfrm>
        </p:spPr>
        <p:txBody>
          <a:bodyPr/>
          <a:lstStyle/>
          <a:p>
            <a:r>
              <a:rPr lang="en-US" b="1" dirty="0" smtClean="0"/>
              <a:t>MANFAAT METODOLOGI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829" y="1214422"/>
            <a:ext cx="11495314" cy="5429288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000" dirty="0" err="1" smtClean="0"/>
              <a:t>Metodologi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paham</a:t>
            </a:r>
            <a:r>
              <a:rPr lang="en-US" sz="2000" dirty="0" smtClean="0"/>
              <a:t>,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bertanggungjawab</a:t>
            </a:r>
            <a:r>
              <a:rPr lang="en-US" sz="2000" dirty="0" smtClean="0"/>
              <a:t>,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i="1" dirty="0" smtClean="0"/>
              <a:t>comfortable, </a:t>
            </a:r>
            <a:r>
              <a:rPr lang="en-US" sz="2000" i="1" dirty="0" err="1" smtClean="0"/>
              <a:t>dan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lebih</a:t>
            </a:r>
            <a:r>
              <a:rPr lang="en-US" sz="2000" i="1" dirty="0" smtClean="0"/>
              <a:t> responsible.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000" dirty="0" err="1" smtClean="0"/>
              <a:t>Metodologi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i="1" dirty="0" err="1" smtClean="0"/>
              <a:t>knowladgetable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berpengetahuan</a:t>
            </a:r>
            <a:r>
              <a:rPr lang="en-US" sz="2000" i="1" dirty="0" smtClean="0"/>
              <a:t>) </a:t>
            </a:r>
            <a:r>
              <a:rPr lang="en-US" sz="2000" i="1" dirty="0" err="1" smtClean="0"/>
              <a:t>dan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lebih</a:t>
            </a:r>
            <a:r>
              <a:rPr lang="en-US" sz="2000" i="1" dirty="0" smtClean="0"/>
              <a:t> </a:t>
            </a:r>
            <a:r>
              <a:rPr lang="sv-SE" sz="2000" dirty="0" smtClean="0"/>
              <a:t>berguna dalam beragumen karena selalu berdasarkan fakta dan tidak </a:t>
            </a:r>
            <a:r>
              <a:rPr lang="fi-FI" sz="2000" dirty="0" smtClean="0"/>
              <a:t>berdasarkan pada instuisi-instuisi maupun bisikan-bisikan.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metodologi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memaparkan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lagi</a:t>
            </a:r>
            <a:r>
              <a:rPr lang="en-US" sz="2000" dirty="0" smtClean="0"/>
              <a:t> </a:t>
            </a:r>
            <a:r>
              <a:rPr lang="en-US" sz="2000" dirty="0" err="1" smtClean="0"/>
              <a:t>gambaran</a:t>
            </a:r>
            <a:r>
              <a:rPr lang="en-US" sz="2000" dirty="0" smtClean="0"/>
              <a:t> </a:t>
            </a:r>
            <a:r>
              <a:rPr lang="en-US" sz="2000" dirty="0" err="1" smtClean="0"/>
              <a:t>berupa</a:t>
            </a:r>
            <a:r>
              <a:rPr lang="en-US" sz="2000" dirty="0" smtClean="0"/>
              <a:t> saran, ide </a:t>
            </a:r>
            <a:r>
              <a:rPr lang="en-US" sz="2000" dirty="0" err="1" smtClean="0"/>
              <a:t>maupun</a:t>
            </a:r>
            <a:r>
              <a:rPr lang="en-US" sz="2000" dirty="0" smtClean="0"/>
              <a:t> </a:t>
            </a:r>
            <a:r>
              <a:rPr lang="en-US" sz="2000" dirty="0" err="1" smtClean="0"/>
              <a:t>masukan-masukan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bisa</a:t>
            </a:r>
            <a:r>
              <a:rPr lang="en-US" sz="2000" dirty="0" smtClean="0"/>
              <a:t> di-</a:t>
            </a:r>
            <a:r>
              <a:rPr lang="en-US" sz="2000" i="1" dirty="0" smtClean="0"/>
              <a:t>elaborate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dipondasikan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fakta-fakta</a:t>
            </a:r>
            <a:r>
              <a:rPr lang="en-US" sz="2000" dirty="0" smtClean="0"/>
              <a:t>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memunculkan</a:t>
            </a:r>
            <a:r>
              <a:rPr lang="en-US" sz="2000" dirty="0" smtClean="0"/>
              <a:t> ide-ide </a:t>
            </a:r>
            <a:r>
              <a:rPr lang="en-US" sz="2000" dirty="0" err="1" smtClean="0"/>
              <a:t>baru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1887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4"/>
                </a:solidFill>
              </a:rPr>
              <a:t>Tugas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</a:p>
          <a:p>
            <a:pPr lvl="1"/>
            <a:r>
              <a:rPr lang="en-US" dirty="0" err="1" smtClean="0">
                <a:solidFill>
                  <a:schemeClr val="accent4"/>
                </a:solidFill>
              </a:rPr>
              <a:t>Apakah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err="1" smtClean="0">
                <a:solidFill>
                  <a:schemeClr val="accent4"/>
                </a:solidFill>
              </a:rPr>
              <a:t>perbedaan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err="1" smtClean="0">
                <a:solidFill>
                  <a:schemeClr val="accent4"/>
                </a:solidFill>
              </a:rPr>
              <a:t>dari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err="1" smtClean="0">
                <a:solidFill>
                  <a:schemeClr val="accent4"/>
                </a:solidFill>
              </a:rPr>
              <a:t>metode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err="1" smtClean="0">
                <a:solidFill>
                  <a:schemeClr val="accent4"/>
                </a:solidFill>
              </a:rPr>
              <a:t>dan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err="1" smtClean="0">
                <a:solidFill>
                  <a:schemeClr val="accent4"/>
                </a:solidFill>
              </a:rPr>
              <a:t>metodologi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err="1" smtClean="0">
                <a:solidFill>
                  <a:schemeClr val="accent4"/>
                </a:solidFill>
              </a:rPr>
              <a:t>penelitian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err="1" smtClean="0">
                <a:solidFill>
                  <a:schemeClr val="accent4"/>
                </a:solidFill>
              </a:rPr>
              <a:t>serta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err="1" smtClean="0">
                <a:solidFill>
                  <a:schemeClr val="accent4"/>
                </a:solidFill>
              </a:rPr>
              <a:t>berikanlah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err="1" smtClean="0">
                <a:solidFill>
                  <a:schemeClr val="accent4"/>
                </a:solidFill>
              </a:rPr>
              <a:t>contoh</a:t>
            </a:r>
            <a:r>
              <a:rPr lang="en-US" dirty="0" err="1" smtClean="0">
                <a:solidFill>
                  <a:schemeClr val="accent4"/>
                </a:solidFill>
              </a:rPr>
              <a:t>nya</a:t>
            </a:r>
            <a:r>
              <a:rPr lang="en-US" dirty="0" smtClean="0">
                <a:solidFill>
                  <a:schemeClr val="accent4"/>
                </a:solidFill>
              </a:rPr>
              <a:t> !</a:t>
            </a:r>
          </a:p>
          <a:p>
            <a:pPr lvl="1"/>
            <a:r>
              <a:rPr lang="en-US" dirty="0" err="1" smtClean="0">
                <a:solidFill>
                  <a:schemeClr val="accent4"/>
                </a:solidFill>
              </a:rPr>
              <a:t>Dalam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err="1" smtClean="0">
                <a:solidFill>
                  <a:schemeClr val="accent4"/>
                </a:solidFill>
              </a:rPr>
              <a:t>suatu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err="1" smtClean="0">
                <a:solidFill>
                  <a:schemeClr val="accent4"/>
                </a:solidFill>
              </a:rPr>
              <a:t>penelitian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err="1" smtClean="0">
                <a:solidFill>
                  <a:schemeClr val="accent4"/>
                </a:solidFill>
              </a:rPr>
              <a:t>mengapa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err="1" smtClean="0">
                <a:solidFill>
                  <a:schemeClr val="accent4"/>
                </a:solidFill>
              </a:rPr>
              <a:t>kita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err="1" smtClean="0">
                <a:solidFill>
                  <a:schemeClr val="accent4"/>
                </a:solidFill>
              </a:rPr>
              <a:t>membutuhkan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err="1" smtClean="0">
                <a:solidFill>
                  <a:schemeClr val="accent4"/>
                </a:solidFill>
              </a:rPr>
              <a:t>metodologi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err="1" smtClean="0">
                <a:solidFill>
                  <a:schemeClr val="accent4"/>
                </a:solidFill>
              </a:rPr>
              <a:t>penelitian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err="1" smtClean="0">
                <a:solidFill>
                  <a:schemeClr val="accent4"/>
                </a:solidFill>
              </a:rPr>
              <a:t>jelaskan</a:t>
            </a:r>
            <a:r>
              <a:rPr lang="en-US" dirty="0" smtClean="0">
                <a:solidFill>
                  <a:schemeClr val="accent4"/>
                </a:solidFill>
              </a:rPr>
              <a:t> !</a:t>
            </a:r>
          </a:p>
          <a:p>
            <a:pPr lvl="1"/>
            <a:endParaRPr lang="en-US" dirty="0" smtClean="0">
              <a:solidFill>
                <a:schemeClr val="accent4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07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METODE PENELITIAN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98172"/>
            <a:ext cx="11118426" cy="3226526"/>
          </a:xfrm>
        </p:spPr>
        <p:txBody>
          <a:bodyPr>
            <a:normAutofit/>
          </a:bodyPr>
          <a:lstStyle/>
          <a:p>
            <a:pPr algn="just"/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r>
              <a:rPr lang="en-US" b="1" dirty="0" err="1" smtClean="0"/>
              <a:t>ialah</a:t>
            </a:r>
            <a:r>
              <a:rPr lang="en-US" b="1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yang </a:t>
            </a:r>
            <a:r>
              <a:rPr lang="en-US" dirty="0" err="1" smtClean="0"/>
              <a:t>terarah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.</a:t>
            </a:r>
          </a:p>
          <a:p>
            <a:pPr algn="just"/>
            <a:r>
              <a:rPr lang="fi-FI" b="1" dirty="0" smtClean="0"/>
              <a:t>Metode ilmiah atau proses ilmiah </a:t>
            </a:r>
            <a:r>
              <a:rPr lang="fi-FI" dirty="0" smtClean="0"/>
              <a:t>merupakan proses keilmuan untuk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sistematis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33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562" y="1045029"/>
            <a:ext cx="10175044" cy="52921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dirty="0" err="1"/>
              <a:t>Metode</a:t>
            </a:r>
            <a:r>
              <a:rPr lang="en-US" sz="3200" dirty="0"/>
              <a:t> </a:t>
            </a:r>
            <a:r>
              <a:rPr lang="en-US" sz="3200" dirty="0" err="1"/>
              <a:t>penelitian</a:t>
            </a:r>
            <a:r>
              <a:rPr lang="en-US" sz="3200" dirty="0"/>
              <a:t> yang </a:t>
            </a:r>
            <a:r>
              <a:rPr lang="en-US" sz="3200" dirty="0" err="1"/>
              <a:t>tepat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benar</a:t>
            </a:r>
            <a:r>
              <a:rPr lang="en-US" sz="3200" dirty="0"/>
              <a:t> </a:t>
            </a:r>
            <a:r>
              <a:rPr lang="en-US" sz="3200" dirty="0" err="1"/>
              <a:t>semakin</a:t>
            </a:r>
            <a:r>
              <a:rPr lang="en-US" sz="3200" dirty="0"/>
              <a:t> </a:t>
            </a:r>
            <a:r>
              <a:rPr lang="en-US" sz="3200" dirty="0" err="1"/>
              <a:t>dirasakan</a:t>
            </a:r>
            <a:r>
              <a:rPr lang="en-US" sz="3200" dirty="0"/>
              <a:t> </a:t>
            </a:r>
            <a:r>
              <a:rPr lang="en-US" sz="3200" dirty="0" err="1"/>
              <a:t>urgensinya</a:t>
            </a:r>
            <a:r>
              <a:rPr lang="en-US" sz="3200" dirty="0"/>
              <a:t> </a:t>
            </a:r>
            <a:r>
              <a:rPr lang="en-US" sz="3200" dirty="0" err="1"/>
              <a:t>bagi</a:t>
            </a:r>
            <a:r>
              <a:rPr lang="en-US" sz="3200" dirty="0"/>
              <a:t> </a:t>
            </a:r>
            <a:r>
              <a:rPr lang="en-US" sz="3200" dirty="0" err="1"/>
              <a:t>keberhasilan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penelitian</a:t>
            </a:r>
            <a:r>
              <a:rPr lang="en-US" sz="3200" dirty="0"/>
              <a:t>. </a:t>
            </a:r>
            <a:r>
              <a:rPr lang="en-US" sz="3200" dirty="0" err="1"/>
              <a:t>Salah</a:t>
            </a:r>
            <a:r>
              <a:rPr lang="en-US" sz="3200" dirty="0"/>
              <a:t> </a:t>
            </a:r>
            <a:r>
              <a:rPr lang="en-US" sz="3200" dirty="0" err="1"/>
              <a:t>satu</a:t>
            </a:r>
            <a:r>
              <a:rPr lang="en-US" sz="3200" dirty="0"/>
              <a:t> </a:t>
            </a:r>
            <a:r>
              <a:rPr lang="en-US" sz="3200" dirty="0" err="1"/>
              <a:t>hal</a:t>
            </a:r>
            <a:r>
              <a:rPr lang="en-US" sz="3200" dirty="0"/>
              <a:t> yang </a:t>
            </a:r>
            <a:r>
              <a:rPr lang="en-US" sz="3200" dirty="0" err="1"/>
              <a:t>penting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setiap</a:t>
            </a:r>
            <a:r>
              <a:rPr lang="en-US" sz="3200" dirty="0"/>
              <a:t> </a:t>
            </a:r>
            <a:r>
              <a:rPr lang="en-US" sz="3200" dirty="0" err="1"/>
              <a:t>penelitian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perumusan</a:t>
            </a:r>
            <a:r>
              <a:rPr lang="en-US" sz="3200" dirty="0"/>
              <a:t> </a:t>
            </a:r>
            <a:r>
              <a:rPr lang="en-US" sz="3200" dirty="0" err="1"/>
              <a:t>metodologi</a:t>
            </a:r>
            <a:r>
              <a:rPr lang="en-US" sz="3200" dirty="0"/>
              <a:t> </a:t>
            </a:r>
            <a:r>
              <a:rPr lang="en-US" sz="3200" dirty="0" err="1"/>
              <a:t>penelitian</a:t>
            </a:r>
            <a:r>
              <a:rPr lang="en-US" sz="3200" dirty="0"/>
              <a:t>. </a:t>
            </a:r>
          </a:p>
          <a:p>
            <a:pPr marL="0" indent="0" algn="ctr">
              <a:buNone/>
            </a:pPr>
            <a:r>
              <a:rPr lang="en-US" sz="3200" dirty="0" err="1"/>
              <a:t>Melalui</a:t>
            </a:r>
            <a:r>
              <a:rPr lang="en-US" sz="3200" dirty="0"/>
              <a:t> </a:t>
            </a:r>
            <a:r>
              <a:rPr lang="en-US" sz="3200" dirty="0" err="1"/>
              <a:t>metodologi</a:t>
            </a:r>
            <a:r>
              <a:rPr lang="en-US" sz="3200" dirty="0"/>
              <a:t>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jelas</a:t>
            </a:r>
            <a:r>
              <a:rPr lang="en-US" sz="3200" dirty="0"/>
              <a:t> </a:t>
            </a:r>
            <a:r>
              <a:rPr lang="en-US" sz="3200" dirty="0" err="1"/>
              <a:t>tergambar</a:t>
            </a:r>
            <a:r>
              <a:rPr lang="en-US" sz="3200" dirty="0"/>
              <a:t> </a:t>
            </a:r>
            <a:r>
              <a:rPr lang="en-US" sz="3200" dirty="0" err="1"/>
              <a:t>bagaimana</a:t>
            </a:r>
            <a:r>
              <a:rPr lang="en-US" sz="3200" dirty="0"/>
              <a:t> </a:t>
            </a:r>
            <a:r>
              <a:rPr lang="en-US" sz="3200" dirty="0" err="1"/>
              <a:t>penelitian</a:t>
            </a:r>
            <a:r>
              <a:rPr lang="en-US" sz="3200" dirty="0"/>
              <a:t> </a:t>
            </a:r>
            <a:r>
              <a:rPr lang="en-US" sz="3200" dirty="0" err="1"/>
              <a:t>tersebut</a:t>
            </a:r>
            <a:r>
              <a:rPr lang="en-US" sz="3200" dirty="0"/>
              <a:t> </a:t>
            </a:r>
            <a:r>
              <a:rPr lang="en-US" sz="3200" dirty="0" err="1"/>
              <a:t>dilaksanakan</a:t>
            </a:r>
            <a:r>
              <a:rPr lang="en-US" sz="3200" dirty="0"/>
              <a:t> yang </a:t>
            </a:r>
            <a:r>
              <a:rPr lang="en-US" sz="3200" dirty="0" err="1"/>
              <a:t>disusun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tertata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sistimatis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676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6" y="285728"/>
            <a:ext cx="11181805" cy="4678158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 smtClean="0"/>
              <a:t>Selain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metodologi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dilihat</a:t>
            </a:r>
            <a:r>
              <a:rPr lang="en-US" sz="2400" dirty="0" smtClean="0"/>
              <a:t>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landasan</a:t>
            </a:r>
            <a:r>
              <a:rPr lang="en-US" sz="2400" dirty="0" smtClean="0"/>
              <a:t> </a:t>
            </a: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rancangan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(</a:t>
            </a:r>
            <a:r>
              <a:rPr lang="en-US" sz="2400" b="1" i="1" dirty="0" smtClean="0"/>
              <a:t>research design</a:t>
            </a:r>
            <a:r>
              <a:rPr lang="en-US" sz="2400" i="1" dirty="0" smtClean="0"/>
              <a:t>), model yang </a:t>
            </a:r>
            <a:r>
              <a:rPr lang="en-US" sz="2400" i="1" dirty="0" err="1" smtClean="0"/>
              <a:t>digunakan</a:t>
            </a:r>
            <a:r>
              <a:rPr lang="en-US" sz="2400" i="1" dirty="0" smtClean="0"/>
              <a:t> (</a:t>
            </a:r>
            <a:r>
              <a:rPr lang="en-US" sz="2400" i="1" dirty="0" err="1" smtClean="0"/>
              <a:t>didahului</a:t>
            </a:r>
            <a:r>
              <a:rPr lang="en-US" sz="2400" i="1" dirty="0" smtClean="0"/>
              <a:t> </a:t>
            </a:r>
            <a:r>
              <a:rPr lang="da-DK" sz="2400" dirty="0" smtClean="0"/>
              <a:t>dengan rancangan percobaan/penelitian eksperimen) maupun teknik–teknik yang </a:t>
            </a:r>
            <a:r>
              <a:rPr lang="en-US" sz="2400" dirty="0" err="1" smtClean="0"/>
              <a:t>lumrah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pengumpulan</a:t>
            </a:r>
            <a:r>
              <a:rPr lang="en-US" sz="2400" dirty="0" smtClean="0"/>
              <a:t>, </a:t>
            </a:r>
            <a:r>
              <a:rPr lang="en-US" sz="2400" dirty="0" err="1" smtClean="0"/>
              <a:t>pengolahan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analisa</a:t>
            </a:r>
            <a:r>
              <a:rPr lang="en-US" sz="2400" dirty="0" smtClean="0"/>
              <a:t> data. </a:t>
            </a:r>
          </a:p>
          <a:p>
            <a:pPr algn="just"/>
            <a:r>
              <a:rPr lang="en-US" sz="2400" dirty="0" err="1" smtClean="0"/>
              <a:t>Metode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lain </a:t>
            </a:r>
            <a:r>
              <a:rPr lang="en-US" sz="2400" b="1" dirty="0" err="1" smtClean="0"/>
              <a:t>metode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sejarah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metode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deskriptif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metode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survei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menyelidiki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gejala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fakta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secara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faktual</a:t>
            </a:r>
            <a:r>
              <a:rPr lang="en-US" sz="2400" b="1" dirty="0" smtClean="0"/>
              <a:t>), </a:t>
            </a:r>
            <a:r>
              <a:rPr lang="en-US" sz="2400" b="1" dirty="0" err="1" smtClean="0"/>
              <a:t>metode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percobaan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eksperimen</a:t>
            </a:r>
            <a:r>
              <a:rPr lang="en-US" sz="2400" b="1" dirty="0" smtClean="0"/>
              <a:t>), </a:t>
            </a:r>
            <a:r>
              <a:rPr lang="en-US" sz="2400" b="1" dirty="0" err="1" smtClean="0"/>
              <a:t>metode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studi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kasus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suatu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objek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spesifik</a:t>
            </a:r>
            <a:r>
              <a:rPr lang="en-US" sz="2400" b="1" dirty="0" smtClean="0"/>
              <a:t>), </a:t>
            </a:r>
            <a:r>
              <a:rPr lang="en-US" sz="2400" b="1" dirty="0" err="1" smtClean="0"/>
              <a:t>metode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kooperatif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menjawab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keadaan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sebab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akibat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menganalisis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faktor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penyebab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utama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serta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studi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kepustakaan</a:t>
            </a:r>
            <a:r>
              <a:rPr lang="en-US" sz="24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379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25" y="285728"/>
            <a:ext cx="11299371" cy="4299335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dipilih</a:t>
            </a:r>
            <a:r>
              <a:rPr lang="en-US" sz="2400" dirty="0" smtClean="0"/>
              <a:t> </a:t>
            </a:r>
            <a:r>
              <a:rPr lang="en-US" sz="2400" dirty="0" err="1" smtClean="0"/>
              <a:t>berhubungan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erat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prosedur</a:t>
            </a:r>
            <a:r>
              <a:rPr lang="en-US" sz="2400" dirty="0" smtClean="0"/>
              <a:t>, </a:t>
            </a:r>
            <a:r>
              <a:rPr lang="en-US" sz="2400" dirty="0" err="1" smtClean="0"/>
              <a:t>alat</a:t>
            </a:r>
            <a:r>
              <a:rPr lang="en-US" sz="2400" dirty="0" smtClean="0"/>
              <a:t>,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desain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. </a:t>
            </a:r>
            <a:r>
              <a:rPr lang="en-US" sz="2400" dirty="0" err="1" smtClean="0"/>
              <a:t>Desain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cocok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dipilih</a:t>
            </a:r>
            <a:r>
              <a:rPr lang="en-US" sz="2400" dirty="0" smtClean="0"/>
              <a:t>. </a:t>
            </a:r>
            <a:r>
              <a:rPr lang="en-US" sz="2400" dirty="0" err="1" smtClean="0"/>
              <a:t>Prosedur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alat</a:t>
            </a:r>
            <a:r>
              <a:rPr lang="en-US" sz="2400" dirty="0" smtClean="0"/>
              <a:t> (</a:t>
            </a:r>
            <a:r>
              <a:rPr lang="en-US" sz="2400" i="1" dirty="0" smtClean="0"/>
              <a:t>tools) yang </a:t>
            </a:r>
            <a:r>
              <a:rPr lang="en-US" sz="2400" i="1" dirty="0" err="1" smtClean="0"/>
              <a:t>digunakan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dalam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penelitian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harus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cocok</a:t>
            </a:r>
            <a:r>
              <a:rPr lang="en-US" sz="2400" i="1" dirty="0" smtClean="0"/>
              <a:t> </a:t>
            </a:r>
            <a:r>
              <a:rPr lang="en-US" sz="2400" dirty="0" smtClean="0"/>
              <a:t>pula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metodologi</a:t>
            </a:r>
            <a:r>
              <a:rPr lang="en-US" sz="2400" dirty="0" smtClean="0"/>
              <a:t>. </a:t>
            </a:r>
            <a:r>
              <a:rPr lang="en-US" sz="2400" dirty="0" err="1" smtClean="0"/>
              <a:t>Metodologi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 </a:t>
            </a:r>
            <a:r>
              <a:rPr lang="en-US" sz="2400" dirty="0" err="1" smtClean="0"/>
              <a:t>berasal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kata </a:t>
            </a:r>
            <a:r>
              <a:rPr lang="en-US" sz="2400" i="1" dirty="0" err="1" smtClean="0"/>
              <a:t>metodos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dan</a:t>
            </a:r>
            <a:r>
              <a:rPr lang="en-US" sz="2400" i="1" dirty="0" smtClean="0"/>
              <a:t> logos yang </a:t>
            </a:r>
            <a:r>
              <a:rPr lang="en-US" sz="2400" i="1" dirty="0" err="1" smtClean="0"/>
              <a:t>berarti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ilmu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dari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metode</a:t>
            </a:r>
            <a:r>
              <a:rPr lang="en-US" sz="2400" i="1" dirty="0" smtClean="0"/>
              <a:t>. </a:t>
            </a:r>
            <a:r>
              <a:rPr lang="en-US" sz="2400" i="1" dirty="0" err="1" smtClean="0"/>
              <a:t>Bila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kita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melakukan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penelitian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berarti</a:t>
            </a:r>
            <a:r>
              <a:rPr lang="en-US" sz="2400" i="1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menguraikan</a:t>
            </a:r>
            <a:r>
              <a:rPr lang="en-US" sz="2400" dirty="0" smtClean="0"/>
              <a:t> </a:t>
            </a:r>
            <a:r>
              <a:rPr lang="en-US" sz="2400" dirty="0" err="1" smtClean="0"/>
              <a:t>cara-cara</a:t>
            </a:r>
            <a:r>
              <a:rPr lang="en-US" sz="2400" dirty="0" smtClean="0"/>
              <a:t> </a:t>
            </a:r>
            <a:r>
              <a:rPr lang="en-US" sz="2400" dirty="0" err="1" smtClean="0"/>
              <a:t>meneliti</a:t>
            </a:r>
            <a:r>
              <a:rPr lang="en-US" sz="2400" dirty="0" smtClean="0"/>
              <a:t> </a:t>
            </a:r>
            <a:r>
              <a:rPr lang="en-US" sz="2400" b="1" dirty="0" err="1" smtClean="0"/>
              <a:t>disebut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juga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metodologi</a:t>
            </a:r>
            <a:r>
              <a:rPr lang="en-US" sz="2400" dirty="0" smtClean="0"/>
              <a:t>.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tahapan-tahapan</a:t>
            </a:r>
            <a:r>
              <a:rPr lang="en-US" sz="2400" dirty="0" smtClean="0"/>
              <a:t> </a:t>
            </a:r>
            <a:r>
              <a:rPr lang="sv-SE" sz="2400" dirty="0" smtClean="0"/>
              <a:t>tersebut ada </a:t>
            </a:r>
            <a:r>
              <a:rPr lang="sv-SE" sz="2400" b="1" dirty="0" smtClean="0"/>
              <a:t>metode, teknik, dan alat (</a:t>
            </a:r>
            <a:r>
              <a:rPr lang="sv-SE" sz="2400" b="1" i="1" dirty="0" smtClean="0"/>
              <a:t>tools)</a:t>
            </a:r>
            <a:r>
              <a:rPr lang="sv-SE" sz="2400" i="1" dirty="0" smtClean="0"/>
              <a:t> yang bisa kita gunakan.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686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954" y="285728"/>
            <a:ext cx="11155680" cy="5056981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Metodologi</a:t>
            </a:r>
            <a:r>
              <a:rPr lang="en-US" sz="2400" b="1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formula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penerapan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langkah-langkah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. </a:t>
            </a:r>
          </a:p>
          <a:p>
            <a:r>
              <a:rPr lang="en-US" sz="2400" b="1" dirty="0" err="1" smtClean="0"/>
              <a:t>Sedangkan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metodologi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penelitian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ilmu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komputer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sistem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informasi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teknologi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informasi</a:t>
            </a:r>
            <a:r>
              <a:rPr lang="en-US" sz="2400" b="1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“</a:t>
            </a:r>
            <a:r>
              <a:rPr lang="en-US" sz="2400" dirty="0" err="1" smtClean="0"/>
              <a:t>langkah-langkah</a:t>
            </a:r>
            <a:r>
              <a:rPr lang="en-US" sz="2400" dirty="0" smtClean="0"/>
              <a:t>/</a:t>
            </a:r>
            <a:r>
              <a:rPr lang="en-US" sz="2400" dirty="0" err="1" smtClean="0"/>
              <a:t>tahapan</a:t>
            </a:r>
            <a:r>
              <a:rPr lang="en-US" sz="2400" dirty="0" smtClean="0"/>
              <a:t> </a:t>
            </a:r>
            <a:r>
              <a:rPr lang="en-US" sz="2400" dirty="0" err="1" smtClean="0"/>
              <a:t>perencanaan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bantuan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, </a:t>
            </a:r>
            <a:r>
              <a:rPr lang="en-US" sz="2400" dirty="0" err="1" smtClean="0"/>
              <a:t>teknik</a:t>
            </a:r>
            <a:r>
              <a:rPr lang="en-US" sz="2400" dirty="0" smtClean="0"/>
              <a:t>, </a:t>
            </a:r>
            <a:r>
              <a:rPr lang="en-US" sz="2400" dirty="0" err="1" smtClean="0"/>
              <a:t>alat</a:t>
            </a:r>
            <a:r>
              <a:rPr lang="en-US" sz="2400" dirty="0" smtClean="0"/>
              <a:t> (</a:t>
            </a:r>
            <a:r>
              <a:rPr lang="en-US" sz="2400" i="1" dirty="0" smtClean="0"/>
              <a:t>tools) </a:t>
            </a:r>
            <a:r>
              <a:rPr lang="en-US" sz="2400" i="1" dirty="0" err="1" smtClean="0"/>
              <a:t>dan</a:t>
            </a:r>
            <a:r>
              <a:rPr lang="en-US" sz="2400" i="1" dirty="0" smtClean="0"/>
              <a:t> </a:t>
            </a:r>
            <a:r>
              <a:rPr lang="en-US" sz="2400" dirty="0" err="1" smtClean="0"/>
              <a:t>dokumentasi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meminimalkan</a:t>
            </a:r>
            <a:r>
              <a:rPr lang="en-US" sz="2400" dirty="0" smtClean="0"/>
              <a:t> </a:t>
            </a:r>
            <a:r>
              <a:rPr lang="en-US" sz="2400" dirty="0" err="1" smtClean="0"/>
              <a:t>resiko</a:t>
            </a:r>
            <a:r>
              <a:rPr lang="en-US" sz="2400" dirty="0" smtClean="0"/>
              <a:t> </a:t>
            </a:r>
            <a:r>
              <a:rPr lang="en-US" sz="2400" dirty="0" err="1" smtClean="0"/>
              <a:t>kegagalan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menekankan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proses/</a:t>
            </a:r>
            <a:r>
              <a:rPr lang="en-US" sz="2400" dirty="0" err="1" smtClean="0"/>
              <a:t>sasaran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di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CS/IS/IT.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057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697" y="1724296"/>
            <a:ext cx="11612879" cy="380129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nn-NO" sz="4000" b="1" dirty="0"/>
              <a:t>Metodologi penelitian </a:t>
            </a:r>
            <a:r>
              <a:rPr lang="nn-NO" sz="4000" dirty="0"/>
              <a:t>merupakan langkah-langkah yang ada dalam penelitian</a:t>
            </a:r>
          </a:p>
          <a:p>
            <a:pPr marL="0" indent="0" algn="ctr">
              <a:buNone/>
            </a:pPr>
            <a:r>
              <a:rPr lang="en-US" sz="4000" dirty="0" err="1"/>
              <a:t>Sedangkan</a:t>
            </a:r>
            <a:r>
              <a:rPr lang="en-US" sz="4000" dirty="0"/>
              <a:t> </a:t>
            </a:r>
            <a:r>
              <a:rPr lang="en-US" sz="4000" b="1" dirty="0" err="1"/>
              <a:t>metode</a:t>
            </a:r>
            <a:r>
              <a:rPr lang="en-US" sz="4000" b="1" dirty="0"/>
              <a:t> </a:t>
            </a:r>
            <a:r>
              <a:rPr lang="en-US" sz="4000" b="1" dirty="0" err="1"/>
              <a:t>penelitian</a:t>
            </a:r>
            <a:r>
              <a:rPr lang="en-US" sz="4000" b="1" dirty="0"/>
              <a:t> </a:t>
            </a:r>
            <a:r>
              <a:rPr lang="en-US" sz="4000" dirty="0" err="1"/>
              <a:t>adalah</a:t>
            </a:r>
            <a:r>
              <a:rPr lang="en-US" sz="4000" dirty="0"/>
              <a:t> </a:t>
            </a:r>
            <a:r>
              <a:rPr lang="en-US" sz="4000" dirty="0" err="1"/>
              <a:t>cara</a:t>
            </a:r>
            <a:r>
              <a:rPr lang="en-US" sz="4000" dirty="0"/>
              <a:t> </a:t>
            </a:r>
            <a:r>
              <a:rPr lang="en-US" sz="4000" dirty="0" err="1"/>
              <a:t>dari</a:t>
            </a:r>
            <a:r>
              <a:rPr lang="en-US" sz="4000" dirty="0"/>
              <a:t> </a:t>
            </a:r>
            <a:r>
              <a:rPr lang="en-US" sz="4000" dirty="0" err="1"/>
              <a:t>setiap</a:t>
            </a:r>
            <a:r>
              <a:rPr lang="en-US" sz="4000" dirty="0"/>
              <a:t> </a:t>
            </a:r>
            <a:r>
              <a:rPr lang="en-US" sz="4000" dirty="0" err="1"/>
              <a:t>langkah</a:t>
            </a:r>
            <a:r>
              <a:rPr lang="en-US" sz="4000" dirty="0"/>
              <a:t> yang </a:t>
            </a:r>
            <a:r>
              <a:rPr lang="en-US" sz="4000" dirty="0" err="1"/>
              <a:t>ada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221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445" y="1306286"/>
            <a:ext cx="11168743" cy="36967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 err="1" smtClean="0"/>
              <a:t>Langkah-langkah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metodologi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sebaiknya</a:t>
            </a:r>
            <a:r>
              <a:rPr lang="en-US" sz="2000" dirty="0" smtClean="0"/>
              <a:t> </a:t>
            </a:r>
            <a:r>
              <a:rPr lang="en-US" sz="2000" dirty="0" err="1" smtClean="0"/>
              <a:t>disesuaikan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b="1" dirty="0" err="1" smtClean="0"/>
              <a:t>metode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prosedur</a:t>
            </a:r>
            <a:r>
              <a:rPr lang="en-US" sz="2000" b="1" dirty="0" smtClean="0"/>
              <a:t>, </a:t>
            </a:r>
            <a:r>
              <a:rPr lang="en-US" sz="2000" b="1" i="1" dirty="0" smtClean="0"/>
              <a:t>tools </a:t>
            </a:r>
            <a:r>
              <a:rPr lang="en-US" sz="2000" i="1" dirty="0" err="1" smtClean="0"/>
              <a:t>dan</a:t>
            </a:r>
            <a:r>
              <a:rPr lang="en-US" sz="2000" i="1" dirty="0" smtClean="0"/>
              <a:t> lain </a:t>
            </a:r>
            <a:r>
              <a:rPr lang="en-US" sz="2000" i="1" dirty="0" err="1" smtClean="0"/>
              <a:t>sebagainya</a:t>
            </a:r>
            <a:r>
              <a:rPr lang="en-US" sz="2000" i="1" dirty="0" smtClean="0"/>
              <a:t>. Hal </a:t>
            </a:r>
            <a:r>
              <a:rPr lang="en-US" sz="2000" i="1" dirty="0" err="1" smtClean="0"/>
              <a:t>ini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berguna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untuk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membantu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dalam</a:t>
            </a:r>
            <a:r>
              <a:rPr lang="en-US" sz="2000" i="1" dirty="0" smtClean="0"/>
              <a:t> </a:t>
            </a:r>
            <a:r>
              <a:rPr lang="en-US" sz="2000" dirty="0" err="1" smtClean="0"/>
              <a:t>memecahkan</a:t>
            </a:r>
            <a:r>
              <a:rPr lang="en-US" sz="2000" dirty="0" smtClean="0"/>
              <a:t> </a:t>
            </a:r>
            <a:r>
              <a:rPr lang="en-US" sz="2000" dirty="0" err="1" smtClean="0"/>
              <a:t>permasalahan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membantu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menangani</a:t>
            </a:r>
            <a:r>
              <a:rPr lang="en-US" sz="2000" dirty="0" smtClean="0"/>
              <a:t>, </a:t>
            </a:r>
            <a:r>
              <a:rPr lang="en-US" sz="2000" dirty="0" err="1" smtClean="0"/>
              <a:t>mengontrol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mengevaluasi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proses </a:t>
            </a:r>
            <a:r>
              <a:rPr lang="en-US" sz="2000" dirty="0" err="1" smtClean="0"/>
              <a:t>riset</a:t>
            </a:r>
            <a:r>
              <a:rPr lang="en-US" sz="2000" dirty="0" smtClean="0"/>
              <a:t>/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.</a:t>
            </a:r>
          </a:p>
          <a:p>
            <a:pPr marL="0" indent="0" algn="ctr">
              <a:buNone/>
            </a:pPr>
            <a:r>
              <a:rPr lang="en-US" sz="2000" dirty="0" err="1" smtClean="0"/>
              <a:t>Metodologi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sistematis</a:t>
            </a:r>
            <a:r>
              <a:rPr lang="en-US" sz="2000" dirty="0" smtClean="0"/>
              <a:t>,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ilmiah</a:t>
            </a:r>
            <a:r>
              <a:rPr lang="en-US" sz="2000" dirty="0" smtClean="0"/>
              <a:t>, </a:t>
            </a:r>
            <a:r>
              <a:rPr lang="en-US" sz="2000" dirty="0" err="1" smtClean="0"/>
              <a:t>maupun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teori</a:t>
            </a:r>
            <a:r>
              <a:rPr lang="en-US" sz="2000" dirty="0" smtClean="0"/>
              <a:t>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. </a:t>
            </a:r>
            <a:r>
              <a:rPr lang="en-US" sz="2000" dirty="0" err="1" smtClean="0"/>
              <a:t>Metodologi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berupa</a:t>
            </a:r>
            <a:r>
              <a:rPr lang="en-US" sz="2000" dirty="0" smtClean="0"/>
              <a:t> </a:t>
            </a:r>
            <a:r>
              <a:rPr lang="en-US" sz="2000" dirty="0" err="1" smtClean="0"/>
              <a:t>pemahaman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metode-metode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pemahaman</a:t>
            </a:r>
            <a:r>
              <a:rPr lang="en-US" sz="2000" dirty="0" smtClean="0"/>
              <a:t> </a:t>
            </a:r>
            <a:r>
              <a:rPr lang="en-US" sz="2000" dirty="0" err="1" smtClean="0"/>
              <a:t>teknik-teknik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. </a:t>
            </a:r>
            <a:r>
              <a:rPr lang="en-US" sz="2000" dirty="0" err="1" smtClean="0"/>
              <a:t>Metodologi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berisi</a:t>
            </a:r>
            <a:r>
              <a:rPr lang="en-US" sz="2000" dirty="0" smtClean="0"/>
              <a:t> </a:t>
            </a:r>
            <a:r>
              <a:rPr lang="en-US" sz="2000" dirty="0" err="1" smtClean="0"/>
              <a:t>pengetahuan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mengkaji</a:t>
            </a:r>
            <a:r>
              <a:rPr lang="en-US" sz="2000" dirty="0" smtClean="0"/>
              <a:t> </a:t>
            </a:r>
            <a:r>
              <a:rPr lang="en-US" sz="2000" dirty="0" err="1" smtClean="0"/>
              <a:t>mengenai</a:t>
            </a:r>
            <a:r>
              <a:rPr lang="en-US" sz="2000" dirty="0" smtClean="0"/>
              <a:t> </a:t>
            </a:r>
            <a:r>
              <a:rPr lang="en-US" sz="2000" dirty="0" err="1" smtClean="0"/>
              <a:t>metode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2597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073" y="1332411"/>
            <a:ext cx="11312435" cy="45197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err="1" smtClean="0"/>
              <a:t>Metodologi</a:t>
            </a:r>
            <a:r>
              <a:rPr lang="en-US" sz="2400" dirty="0" smtClean="0"/>
              <a:t>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fase-fase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subfase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membimbing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</a:t>
            </a:r>
            <a:r>
              <a:rPr lang="en-US" sz="2400" dirty="0" smtClean="0"/>
              <a:t> </a:t>
            </a:r>
            <a:r>
              <a:rPr lang="en-US" sz="2400" dirty="0" err="1" smtClean="0"/>
              <a:t>memilih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, </a:t>
            </a:r>
            <a:r>
              <a:rPr lang="en-US" sz="2400" dirty="0" err="1" smtClean="0"/>
              <a:t>teknik</a:t>
            </a:r>
            <a:r>
              <a:rPr lang="en-US" sz="2400" dirty="0" smtClean="0"/>
              <a:t>, </a:t>
            </a:r>
            <a:r>
              <a:rPr lang="en-US" sz="2400" dirty="0" err="1" smtClean="0"/>
              <a:t>prosedur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tepat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tools </a:t>
            </a:r>
            <a:r>
              <a:rPr lang="en-US" sz="2400" i="1" dirty="0" err="1" smtClean="0"/>
              <a:t>apa</a:t>
            </a:r>
            <a:r>
              <a:rPr lang="en-US" sz="2400" i="1" dirty="0" smtClean="0"/>
              <a:t> yang </a:t>
            </a:r>
            <a:r>
              <a:rPr lang="en-US" sz="2400" i="1" dirty="0" err="1" smtClean="0"/>
              <a:t>akan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digunakan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sehingga</a:t>
            </a:r>
            <a:r>
              <a:rPr lang="en-US" sz="2400" i="1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tahapan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tepat</a:t>
            </a:r>
            <a:r>
              <a:rPr lang="en-US" sz="2400" dirty="0" smtClean="0"/>
              <a:t>. </a:t>
            </a:r>
            <a:r>
              <a:rPr lang="en-US" sz="2400" dirty="0" err="1" smtClean="0"/>
              <a:t>Metodologi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merencanakan</a:t>
            </a:r>
            <a:r>
              <a:rPr lang="en-US" sz="2400" dirty="0" smtClean="0"/>
              <a:t>, </a:t>
            </a:r>
            <a:r>
              <a:rPr lang="en-US" sz="2400" dirty="0" err="1" smtClean="0"/>
              <a:t>me</a:t>
            </a:r>
            <a:r>
              <a:rPr lang="en-US" sz="2400" i="1" dirty="0" err="1" smtClean="0"/>
              <a:t>manage</a:t>
            </a:r>
            <a:r>
              <a:rPr lang="en-US" sz="2400" i="1" dirty="0" smtClean="0"/>
              <a:t>/</a:t>
            </a:r>
            <a:r>
              <a:rPr lang="en-US" sz="2400" i="1" dirty="0" err="1" smtClean="0"/>
              <a:t>mengolah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mengontrol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dan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mengevalusi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setiap</a:t>
            </a:r>
            <a:r>
              <a:rPr lang="en-US" sz="2400" i="1" dirty="0" smtClean="0"/>
              <a:t> </a:t>
            </a:r>
            <a:r>
              <a:rPr lang="en-US" sz="2400" dirty="0" err="1" smtClean="0"/>
              <a:t>kemajuan</a:t>
            </a:r>
            <a:r>
              <a:rPr lang="en-US" sz="2400" dirty="0" smtClean="0"/>
              <a:t>. </a:t>
            </a:r>
            <a:r>
              <a:rPr lang="en-US" sz="2400" dirty="0" err="1" smtClean="0"/>
              <a:t>Metodologi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dikontrol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i="1" dirty="0" err="1" smtClean="0"/>
              <a:t>gantt</a:t>
            </a:r>
            <a:r>
              <a:rPr lang="en-US" sz="2400" i="1" dirty="0" smtClean="0"/>
              <a:t> chart. </a:t>
            </a:r>
            <a:r>
              <a:rPr lang="en-US" sz="2400" i="1" dirty="0" err="1" smtClean="0"/>
              <a:t>Pengumpulan</a:t>
            </a:r>
            <a:r>
              <a:rPr lang="en-US" sz="2400" i="1" dirty="0" smtClean="0"/>
              <a:t> data yang </a:t>
            </a:r>
            <a:r>
              <a:rPr lang="en-US" sz="2400" dirty="0" err="1" smtClean="0"/>
              <a:t>dikontrol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i="1" dirty="0" err="1" smtClean="0"/>
              <a:t>gantt</a:t>
            </a:r>
            <a:r>
              <a:rPr lang="en-US" sz="2400" i="1" dirty="0" smtClean="0"/>
              <a:t> chart, </a:t>
            </a:r>
            <a:r>
              <a:rPr lang="en-US" sz="2400" i="1" dirty="0" err="1" smtClean="0"/>
              <a:t>dengan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tiga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prosedur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pengumpulan</a:t>
            </a:r>
            <a:r>
              <a:rPr lang="en-US" sz="2400" i="1" dirty="0" smtClean="0"/>
              <a:t> data </a:t>
            </a:r>
            <a:r>
              <a:rPr lang="en-US" sz="2400" i="1" dirty="0" err="1" smtClean="0"/>
              <a:t>seperti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metode</a:t>
            </a:r>
            <a:r>
              <a:rPr lang="en-US" sz="2400" i="1" dirty="0" smtClean="0"/>
              <a:t> </a:t>
            </a:r>
            <a:r>
              <a:rPr lang="en-US" sz="2400" dirty="0" err="1" smtClean="0"/>
              <a:t>survei</a:t>
            </a:r>
            <a:r>
              <a:rPr lang="en-US" sz="2400" dirty="0" smtClean="0"/>
              <a:t>, </a:t>
            </a:r>
            <a:r>
              <a:rPr lang="en-US" sz="2400" dirty="0" err="1" smtClean="0"/>
              <a:t>observasi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wawancara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i="1" dirty="0" smtClean="0"/>
              <a:t>tools </a:t>
            </a:r>
            <a:r>
              <a:rPr lang="en-US" sz="2400" i="1" dirty="0" err="1" smtClean="0"/>
              <a:t>berupa</a:t>
            </a:r>
            <a:r>
              <a:rPr lang="en-US" sz="2400" i="1" dirty="0" smtClean="0"/>
              <a:t> type recorder </a:t>
            </a:r>
            <a:r>
              <a:rPr lang="sv-SE" sz="2400" dirty="0" smtClean="0"/>
              <a:t>atau berupa model sistem dengan menggunakan visio.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721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12</TotalTime>
  <Words>882</Words>
  <Application>Microsoft Office PowerPoint</Application>
  <PresentationFormat>Widescreen</PresentationFormat>
  <Paragraphs>57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Trebuchet MS</vt:lpstr>
      <vt:lpstr>Wingdings 3</vt:lpstr>
      <vt:lpstr>Facet</vt:lpstr>
      <vt:lpstr>Metodologi Penelitian pada Bidang Ilmu Komputer dan Teknologi Informasi (2)</vt:lpstr>
      <vt:lpstr>METODE PENELITIAN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MANFAAT METODOLOGI</vt:lpstr>
      <vt:lpstr>Latihan 2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 Penelitian pada Bidang Ilmu Komputer dan Teknologi Informasi (2)</dc:title>
  <dc:creator>admin</dc:creator>
  <cp:lastModifiedBy>admin</cp:lastModifiedBy>
  <cp:revision>3</cp:revision>
  <dcterms:created xsi:type="dcterms:W3CDTF">2019-04-08T20:48:29Z</dcterms:created>
  <dcterms:modified xsi:type="dcterms:W3CDTF">2019-04-09T01:33:50Z</dcterms:modified>
</cp:coreProperties>
</file>