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7" r:id="rId1"/>
  </p:sldMasterIdLst>
  <p:notesMasterIdLst>
    <p:notesMasterId r:id="rId15"/>
  </p:notesMasterIdLst>
  <p:handoutMasterIdLst>
    <p:handoutMasterId r:id="rId16"/>
  </p:handoutMasterIdLst>
  <p:sldIdLst>
    <p:sldId id="319" r:id="rId2"/>
    <p:sldId id="366" r:id="rId3"/>
    <p:sldId id="383" r:id="rId4"/>
    <p:sldId id="384" r:id="rId5"/>
    <p:sldId id="385" r:id="rId6"/>
    <p:sldId id="386" r:id="rId7"/>
    <p:sldId id="387" r:id="rId8"/>
    <p:sldId id="390" r:id="rId9"/>
    <p:sldId id="388" r:id="rId10"/>
    <p:sldId id="380" r:id="rId11"/>
    <p:sldId id="382" r:id="rId12"/>
    <p:sldId id="379" r:id="rId13"/>
    <p:sldId id="389" r:id="rId14"/>
  </p:sldIdLst>
  <p:sldSz cx="9144000" cy="6858000" type="screen4x3"/>
  <p:notesSz cx="10234613" cy="7099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FFFFCC"/>
    <a:srgbClr val="FC4642"/>
    <a:srgbClr val="FD8E8B"/>
    <a:srgbClr val="D30803"/>
    <a:srgbClr val="97E5B5"/>
    <a:srgbClr val="65D991"/>
    <a:srgbClr val="2AAC5C"/>
    <a:srgbClr val="EA58E3"/>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00" autoAdjust="0"/>
    <p:restoredTop sz="66914" autoAdjust="0"/>
  </p:normalViewPr>
  <p:slideViewPr>
    <p:cSldViewPr>
      <p:cViewPr varScale="1">
        <p:scale>
          <a:sx n="68" d="100"/>
          <a:sy n="68" d="100"/>
        </p:scale>
        <p:origin x="468"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435338" cy="354349"/>
          </a:xfrm>
          <a:prstGeom prst="rect">
            <a:avLst/>
          </a:prstGeom>
        </p:spPr>
        <p:txBody>
          <a:bodyPr vert="horz" lIns="94320" tIns="47160" rIns="94320" bIns="47160" rtlCol="0"/>
          <a:lstStyle>
            <a:lvl1pPr algn="l">
              <a:defRPr sz="1200" smtClean="0"/>
            </a:lvl1pPr>
          </a:lstStyle>
          <a:p>
            <a:pPr>
              <a:defRPr/>
            </a:pPr>
            <a:endParaRPr lang="en-US"/>
          </a:p>
        </p:txBody>
      </p:sp>
      <p:sp>
        <p:nvSpPr>
          <p:cNvPr id="3" name="Date Placeholder 2"/>
          <p:cNvSpPr>
            <a:spLocks noGrp="1"/>
          </p:cNvSpPr>
          <p:nvPr>
            <p:ph type="dt" sz="quarter" idx="1"/>
          </p:nvPr>
        </p:nvSpPr>
        <p:spPr>
          <a:xfrm>
            <a:off x="5797583" y="1"/>
            <a:ext cx="4435338" cy="354349"/>
          </a:xfrm>
          <a:prstGeom prst="rect">
            <a:avLst/>
          </a:prstGeom>
        </p:spPr>
        <p:txBody>
          <a:bodyPr vert="horz" lIns="94320" tIns="47160" rIns="94320" bIns="47160" rtlCol="0"/>
          <a:lstStyle>
            <a:lvl1pPr algn="r">
              <a:defRPr sz="1200" smtClean="0"/>
            </a:lvl1pPr>
          </a:lstStyle>
          <a:p>
            <a:pPr>
              <a:defRPr/>
            </a:pPr>
            <a:fld id="{B6834A4E-A6FE-45AB-8290-1E26D294CAB9}" type="datetimeFigureOut">
              <a:rPr lang="en-US"/>
              <a:pPr>
                <a:defRPr/>
              </a:pPr>
              <a:t>4/10/2019</a:t>
            </a:fld>
            <a:endParaRPr lang="en-US"/>
          </a:p>
        </p:txBody>
      </p:sp>
      <p:sp>
        <p:nvSpPr>
          <p:cNvPr id="4" name="Footer Placeholder 3"/>
          <p:cNvSpPr>
            <a:spLocks noGrp="1"/>
          </p:cNvSpPr>
          <p:nvPr>
            <p:ph type="ftr" sz="quarter" idx="2"/>
          </p:nvPr>
        </p:nvSpPr>
        <p:spPr>
          <a:xfrm>
            <a:off x="0" y="6743412"/>
            <a:ext cx="4435338" cy="354349"/>
          </a:xfrm>
          <a:prstGeom prst="rect">
            <a:avLst/>
          </a:prstGeom>
        </p:spPr>
        <p:txBody>
          <a:bodyPr vert="horz" lIns="94320" tIns="47160" rIns="94320" bIns="47160"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5797583" y="6743412"/>
            <a:ext cx="4435338" cy="354349"/>
          </a:xfrm>
          <a:prstGeom prst="rect">
            <a:avLst/>
          </a:prstGeom>
        </p:spPr>
        <p:txBody>
          <a:bodyPr vert="horz" lIns="94320" tIns="47160" rIns="94320" bIns="47160" rtlCol="0" anchor="b"/>
          <a:lstStyle>
            <a:lvl1pPr algn="r">
              <a:defRPr sz="1200" smtClean="0"/>
            </a:lvl1pPr>
          </a:lstStyle>
          <a:p>
            <a:pPr>
              <a:defRPr/>
            </a:pPr>
            <a:fld id="{7972C75E-682C-47E6-96FD-7D6C6113F37B}" type="slidenum">
              <a:rPr lang="en-US"/>
              <a:pPr>
                <a:defRPr/>
              </a:pPr>
              <a:t>‹#›</a:t>
            </a:fld>
            <a:endParaRPr lang="en-US"/>
          </a:p>
        </p:txBody>
      </p:sp>
    </p:spTree>
    <p:extLst>
      <p:ext uri="{BB962C8B-B14F-4D97-AF65-F5344CB8AC3E}">
        <p14:creationId xmlns:p14="http://schemas.microsoft.com/office/powerpoint/2010/main" val="20092542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435272" cy="354965"/>
          </a:xfrm>
          <a:prstGeom prst="rect">
            <a:avLst/>
          </a:prstGeom>
        </p:spPr>
        <p:txBody>
          <a:bodyPr vert="horz" lIns="94320" tIns="47160" rIns="94320" bIns="47160" rtlCol="0"/>
          <a:lstStyle>
            <a:lvl1pPr algn="l">
              <a:defRPr sz="1200"/>
            </a:lvl1pPr>
          </a:lstStyle>
          <a:p>
            <a:endParaRPr lang="id-ID"/>
          </a:p>
        </p:txBody>
      </p:sp>
      <p:sp>
        <p:nvSpPr>
          <p:cNvPr id="3" name="Date Placeholder 2"/>
          <p:cNvSpPr>
            <a:spLocks noGrp="1"/>
          </p:cNvSpPr>
          <p:nvPr>
            <p:ph type="dt" idx="1"/>
          </p:nvPr>
        </p:nvSpPr>
        <p:spPr>
          <a:xfrm>
            <a:off x="5797709" y="0"/>
            <a:ext cx="4435270" cy="354965"/>
          </a:xfrm>
          <a:prstGeom prst="rect">
            <a:avLst/>
          </a:prstGeom>
        </p:spPr>
        <p:txBody>
          <a:bodyPr vert="horz" lIns="94320" tIns="47160" rIns="94320" bIns="47160" rtlCol="0"/>
          <a:lstStyle>
            <a:lvl1pPr algn="r">
              <a:defRPr sz="1200"/>
            </a:lvl1pPr>
          </a:lstStyle>
          <a:p>
            <a:fld id="{93FA466D-4A77-4754-BC3C-B4B6C89F71DC}" type="datetimeFigureOut">
              <a:rPr lang="id-ID" smtClean="0"/>
              <a:pPr/>
              <a:t>10/04/2019</a:t>
            </a:fld>
            <a:endParaRPr lang="id-ID"/>
          </a:p>
        </p:txBody>
      </p:sp>
      <p:sp>
        <p:nvSpPr>
          <p:cNvPr id="4" name="Slide Image Placeholder 3"/>
          <p:cNvSpPr>
            <a:spLocks noGrp="1" noRot="1" noChangeAspect="1"/>
          </p:cNvSpPr>
          <p:nvPr>
            <p:ph type="sldImg" idx="2"/>
          </p:nvPr>
        </p:nvSpPr>
        <p:spPr>
          <a:xfrm>
            <a:off x="3343275" y="531813"/>
            <a:ext cx="3548063" cy="2662237"/>
          </a:xfrm>
          <a:prstGeom prst="rect">
            <a:avLst/>
          </a:prstGeom>
          <a:noFill/>
          <a:ln w="12700">
            <a:solidFill>
              <a:prstClr val="black"/>
            </a:solidFill>
          </a:ln>
        </p:spPr>
        <p:txBody>
          <a:bodyPr vert="horz" lIns="94320" tIns="47160" rIns="94320" bIns="47160" rtlCol="0" anchor="ctr"/>
          <a:lstStyle/>
          <a:p>
            <a:endParaRPr lang="id-ID"/>
          </a:p>
        </p:txBody>
      </p:sp>
      <p:sp>
        <p:nvSpPr>
          <p:cNvPr id="5" name="Notes Placeholder 4"/>
          <p:cNvSpPr>
            <a:spLocks noGrp="1"/>
          </p:cNvSpPr>
          <p:nvPr>
            <p:ph type="body" sz="quarter" idx="3"/>
          </p:nvPr>
        </p:nvSpPr>
        <p:spPr>
          <a:xfrm>
            <a:off x="1024279" y="3372168"/>
            <a:ext cx="8187690" cy="3194685"/>
          </a:xfrm>
          <a:prstGeom prst="rect">
            <a:avLst/>
          </a:prstGeom>
        </p:spPr>
        <p:txBody>
          <a:bodyPr vert="horz" lIns="94320" tIns="47160" rIns="94320" bIns="4716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6742692"/>
            <a:ext cx="4435272" cy="354965"/>
          </a:xfrm>
          <a:prstGeom prst="rect">
            <a:avLst/>
          </a:prstGeom>
        </p:spPr>
        <p:txBody>
          <a:bodyPr vert="horz" lIns="94320" tIns="47160" rIns="94320" bIns="47160" rtlCol="0" anchor="b"/>
          <a:lstStyle>
            <a:lvl1pPr algn="l">
              <a:defRPr sz="1200"/>
            </a:lvl1pPr>
          </a:lstStyle>
          <a:p>
            <a:endParaRPr lang="id-ID"/>
          </a:p>
        </p:txBody>
      </p:sp>
      <p:sp>
        <p:nvSpPr>
          <p:cNvPr id="7" name="Slide Number Placeholder 6"/>
          <p:cNvSpPr>
            <a:spLocks noGrp="1"/>
          </p:cNvSpPr>
          <p:nvPr>
            <p:ph type="sldNum" sz="quarter" idx="5"/>
          </p:nvPr>
        </p:nvSpPr>
        <p:spPr>
          <a:xfrm>
            <a:off x="5797709" y="6742692"/>
            <a:ext cx="4435270" cy="354965"/>
          </a:xfrm>
          <a:prstGeom prst="rect">
            <a:avLst/>
          </a:prstGeom>
        </p:spPr>
        <p:txBody>
          <a:bodyPr vert="horz" lIns="94320" tIns="47160" rIns="94320" bIns="47160" rtlCol="0" anchor="b"/>
          <a:lstStyle>
            <a:lvl1pPr algn="r">
              <a:defRPr sz="1200"/>
            </a:lvl1pPr>
          </a:lstStyle>
          <a:p>
            <a:fld id="{D7AC6A81-63A6-4C84-AD3D-8609125CF6FF}" type="slidenum">
              <a:rPr lang="id-ID" smtClean="0"/>
              <a:pPr/>
              <a:t>‹#›</a:t>
            </a:fld>
            <a:endParaRPr lang="id-ID"/>
          </a:p>
        </p:txBody>
      </p:sp>
    </p:spTree>
    <p:extLst>
      <p:ext uri="{BB962C8B-B14F-4D97-AF65-F5344CB8AC3E}">
        <p14:creationId xmlns:p14="http://schemas.microsoft.com/office/powerpoint/2010/main" val="4079570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D7AC6A81-63A6-4C84-AD3D-8609125CF6FF}" type="slidenum">
              <a:rPr lang="id-ID" smtClean="0"/>
              <a:pPr/>
              <a:t>1</a:t>
            </a:fld>
            <a:endParaRPr lang="id-ID"/>
          </a:p>
        </p:txBody>
      </p:sp>
    </p:spTree>
    <p:extLst>
      <p:ext uri="{BB962C8B-B14F-4D97-AF65-F5344CB8AC3E}">
        <p14:creationId xmlns:p14="http://schemas.microsoft.com/office/powerpoint/2010/main" val="4048535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74320" indent="-285750" algn="just" eaLnBrk="1" fontAlgn="auto" hangingPunct="1">
              <a:spcBef>
                <a:spcPts val="580"/>
              </a:spcBef>
              <a:spcAft>
                <a:spcPts val="0"/>
              </a:spcAft>
              <a:buFont typeface="Wingdings 2"/>
              <a:buChar char=""/>
              <a:defRPr/>
            </a:pPr>
            <a:r>
              <a:rPr lang="en-US" sz="1200" dirty="0">
                <a:latin typeface="Arial" pitchFamily="34" charset="0"/>
                <a:cs typeface="Arial" pitchFamily="34" charset="0"/>
              </a:rPr>
              <a:t>H</a:t>
            </a:r>
            <a:r>
              <a:rPr lang="id-ID" sz="1200" dirty="0">
                <a:latin typeface="Arial" pitchFamily="34" charset="0"/>
                <a:cs typeface="Arial" pitchFamily="34" charset="0"/>
              </a:rPr>
              <a:t>ampir semua sistem nyata memiliki satu atau lebih unsur keacakan.</a:t>
            </a:r>
          </a:p>
          <a:p>
            <a:pPr marL="274320" indent="-285750" algn="just" eaLnBrk="1" fontAlgn="auto" hangingPunct="1">
              <a:spcBef>
                <a:spcPts val="580"/>
              </a:spcBef>
              <a:spcAft>
                <a:spcPts val="0"/>
              </a:spcAft>
              <a:buFont typeface="Wingdings 2"/>
              <a:buChar char=""/>
              <a:defRPr/>
            </a:pPr>
            <a:r>
              <a:rPr lang="id-ID" sz="1200" dirty="0">
                <a:latin typeface="Arial" pitchFamily="34" charset="0"/>
                <a:cs typeface="Arial" pitchFamily="34" charset="0"/>
              </a:rPr>
              <a:t>Aktualisasi keacakan dalam simulasi sering dinyatakan sebagai fungsi distribusi probabilitas.</a:t>
            </a:r>
          </a:p>
          <a:p>
            <a:pPr marL="274320" indent="-285750" algn="just" eaLnBrk="1" fontAlgn="auto" hangingPunct="1">
              <a:spcBef>
                <a:spcPts val="580"/>
              </a:spcBef>
              <a:spcAft>
                <a:spcPts val="0"/>
              </a:spcAft>
              <a:buFont typeface="Wingdings 2"/>
              <a:buChar char=""/>
              <a:defRPr/>
            </a:pPr>
            <a:r>
              <a:rPr lang="id-ID" sz="1200" dirty="0">
                <a:latin typeface="Arial" pitchFamily="34" charset="0"/>
                <a:cs typeface="Arial" pitchFamily="34" charset="0"/>
              </a:rPr>
              <a:t>Kesalahan atau kekurangtepatan dalam memilih fungsi distribusi probabilitas untuk menggambarkan keacakan sistem nyata akan berakibat fatal pada hasil simulasi, sehingga memungkinkan akan diperoleh kesimpulan yang bias.</a:t>
            </a:r>
          </a:p>
          <a:p>
            <a:pPr marL="274320" indent="-285750" algn="just" eaLnBrk="1" fontAlgn="auto" hangingPunct="1">
              <a:spcBef>
                <a:spcPts val="580"/>
              </a:spcBef>
              <a:spcAft>
                <a:spcPts val="0"/>
              </a:spcAft>
              <a:buFont typeface="Wingdings 2"/>
              <a:buChar char=""/>
              <a:defRPr/>
            </a:pPr>
            <a:r>
              <a:rPr lang="id-ID" sz="1200" dirty="0">
                <a:latin typeface="Arial" pitchFamily="34" charset="0"/>
                <a:cs typeface="Arial" pitchFamily="34" charset="0"/>
              </a:rPr>
              <a:t>Untuk mengetahui pola fungsi distribusi probabilitas atas variabel acak adalah dengan mengumpulkan data historis variabel tersebut.</a:t>
            </a:r>
          </a:p>
          <a:p>
            <a:pPr marL="274320" indent="-285750" algn="just" eaLnBrk="1" fontAlgn="auto" hangingPunct="1">
              <a:spcBef>
                <a:spcPts val="580"/>
              </a:spcBef>
              <a:spcAft>
                <a:spcPts val="0"/>
              </a:spcAft>
              <a:buFont typeface="Wingdings 2"/>
              <a:buChar char=""/>
              <a:defRPr/>
            </a:pPr>
            <a:endParaRPr lang="id-ID" sz="1200" dirty="0">
              <a:latin typeface="Arial" pitchFamily="34" charset="0"/>
              <a:cs typeface="Arial" pitchFamily="34" charset="0"/>
            </a:endParaRPr>
          </a:p>
          <a:p>
            <a:pPr marL="235801" indent="-235801">
              <a:buAutoNum type="arabicPeriod"/>
            </a:pPr>
            <a:r>
              <a:rPr lang="id-ID" dirty="0"/>
              <a:t>Menggunakan langsung data historis variabel acak yang diperoleh dalam mengeksekusi simulasi. Dengan begitu keacakan variabel tersebut dengan sendirinya juga akan mewarnai simlasinya.</a:t>
            </a:r>
          </a:p>
          <a:p>
            <a:pPr marL="235801" indent="-235801">
              <a:buAutoNum type="arabicPeriod"/>
            </a:pPr>
            <a:r>
              <a:rPr lang="id-ID" dirty="0"/>
              <a:t>Pendekatan empiris. Dengan metoda heuristik dicoba didapatkan fungsi empirisnya. Dengan fungsi empirisn ini selanjutnya dipakai untuk melakukan</a:t>
            </a:r>
            <a:r>
              <a:rPr lang="id-ID" baseline="0" dirty="0"/>
              <a:t> sampling data dalam simulasi.</a:t>
            </a:r>
          </a:p>
          <a:p>
            <a:pPr marL="235801" indent="-235801">
              <a:buAutoNum type="arabicPeriod"/>
            </a:pPr>
            <a:r>
              <a:rPr lang="id-ID" baseline="0" dirty="0"/>
              <a:t>Pendekatan teoritis, yaitu dengan teknik-teknik statistik inferensif (uji kebaikan suai) yang sudah baku akan didapatkan fungsi teoritis</a:t>
            </a:r>
            <a:endParaRPr lang="id-ID" dirty="0"/>
          </a:p>
          <a:p>
            <a:pPr marL="274320" indent="-285750" algn="just" eaLnBrk="1" fontAlgn="auto" hangingPunct="1">
              <a:spcBef>
                <a:spcPts val="580"/>
              </a:spcBef>
              <a:spcAft>
                <a:spcPts val="0"/>
              </a:spcAft>
              <a:buFont typeface="Wingdings 2"/>
              <a:buChar char=""/>
              <a:defRPr/>
            </a:pPr>
            <a:endParaRPr lang="id-ID" sz="1200" dirty="0">
              <a:latin typeface="Arial" pitchFamily="34" charset="0"/>
              <a:cs typeface="Arial" pitchFamily="34" charset="0"/>
            </a:endParaRPr>
          </a:p>
          <a:p>
            <a:endParaRPr lang="id-ID" dirty="0"/>
          </a:p>
        </p:txBody>
      </p:sp>
      <p:sp>
        <p:nvSpPr>
          <p:cNvPr id="4" name="Slide Number Placeholder 3"/>
          <p:cNvSpPr>
            <a:spLocks noGrp="1"/>
          </p:cNvSpPr>
          <p:nvPr>
            <p:ph type="sldNum" sz="quarter" idx="10"/>
          </p:nvPr>
        </p:nvSpPr>
        <p:spPr/>
        <p:txBody>
          <a:bodyPr/>
          <a:lstStyle/>
          <a:p>
            <a:fld id="{D7AC6A81-63A6-4C84-AD3D-8609125CF6FF}" type="slidenum">
              <a:rPr lang="id-ID" smtClean="0"/>
              <a:pPr/>
              <a:t>2</a:t>
            </a:fld>
            <a:endParaRPr lang="id-ID"/>
          </a:p>
        </p:txBody>
      </p:sp>
    </p:spTree>
    <p:extLst>
      <p:ext uri="{BB962C8B-B14F-4D97-AF65-F5344CB8AC3E}">
        <p14:creationId xmlns:p14="http://schemas.microsoft.com/office/powerpoint/2010/main" val="1637204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5801" indent="-235801">
              <a:buAutoNum type="arabicPeriod"/>
            </a:pPr>
            <a:endParaRPr lang="id-ID" dirty="0"/>
          </a:p>
        </p:txBody>
      </p:sp>
      <p:sp>
        <p:nvSpPr>
          <p:cNvPr id="4" name="Slide Number Placeholder 3"/>
          <p:cNvSpPr>
            <a:spLocks noGrp="1"/>
          </p:cNvSpPr>
          <p:nvPr>
            <p:ph type="sldNum" sz="quarter" idx="10"/>
          </p:nvPr>
        </p:nvSpPr>
        <p:spPr/>
        <p:txBody>
          <a:bodyPr/>
          <a:lstStyle/>
          <a:p>
            <a:fld id="{D7AC6A81-63A6-4C84-AD3D-8609125CF6FF}" type="slidenum">
              <a:rPr lang="id-ID" smtClean="0"/>
              <a:pPr/>
              <a:t>10</a:t>
            </a:fld>
            <a:endParaRPr lang="id-ID"/>
          </a:p>
        </p:txBody>
      </p:sp>
    </p:spTree>
    <p:extLst>
      <p:ext uri="{BB962C8B-B14F-4D97-AF65-F5344CB8AC3E}">
        <p14:creationId xmlns:p14="http://schemas.microsoft.com/office/powerpoint/2010/main" val="2853320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5801" indent="-235801">
              <a:buAutoNum type="arabicPeriod"/>
            </a:pPr>
            <a:endParaRPr lang="id-ID" dirty="0"/>
          </a:p>
        </p:txBody>
      </p:sp>
      <p:sp>
        <p:nvSpPr>
          <p:cNvPr id="4" name="Slide Number Placeholder 3"/>
          <p:cNvSpPr>
            <a:spLocks noGrp="1"/>
          </p:cNvSpPr>
          <p:nvPr>
            <p:ph type="sldNum" sz="quarter" idx="10"/>
          </p:nvPr>
        </p:nvSpPr>
        <p:spPr/>
        <p:txBody>
          <a:bodyPr/>
          <a:lstStyle/>
          <a:p>
            <a:fld id="{D7AC6A81-63A6-4C84-AD3D-8609125CF6FF}" type="slidenum">
              <a:rPr lang="id-ID" smtClean="0"/>
              <a:pPr/>
              <a:t>11</a:t>
            </a:fld>
            <a:endParaRPr lang="id-ID"/>
          </a:p>
        </p:txBody>
      </p:sp>
    </p:spTree>
    <p:extLst>
      <p:ext uri="{BB962C8B-B14F-4D97-AF65-F5344CB8AC3E}">
        <p14:creationId xmlns:p14="http://schemas.microsoft.com/office/powerpoint/2010/main" val="2853320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5801" indent="-235801">
              <a:buAutoNum type="arabicPeriod"/>
            </a:pPr>
            <a:endParaRPr lang="id-ID" dirty="0"/>
          </a:p>
        </p:txBody>
      </p:sp>
      <p:sp>
        <p:nvSpPr>
          <p:cNvPr id="4" name="Slide Number Placeholder 3"/>
          <p:cNvSpPr>
            <a:spLocks noGrp="1"/>
          </p:cNvSpPr>
          <p:nvPr>
            <p:ph type="sldNum" sz="quarter" idx="10"/>
          </p:nvPr>
        </p:nvSpPr>
        <p:spPr/>
        <p:txBody>
          <a:bodyPr/>
          <a:lstStyle/>
          <a:p>
            <a:fld id="{D7AC6A81-63A6-4C84-AD3D-8609125CF6FF}" type="slidenum">
              <a:rPr lang="id-ID" smtClean="0"/>
              <a:pPr/>
              <a:t>12</a:t>
            </a:fld>
            <a:endParaRPr lang="id-ID"/>
          </a:p>
        </p:txBody>
      </p:sp>
    </p:spTree>
    <p:extLst>
      <p:ext uri="{BB962C8B-B14F-4D97-AF65-F5344CB8AC3E}">
        <p14:creationId xmlns:p14="http://schemas.microsoft.com/office/powerpoint/2010/main" val="2853320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r>
              <a:rPr lang="en-US"/>
              <a:t>RNL/2010</a:t>
            </a:r>
          </a:p>
        </p:txBody>
      </p:sp>
      <p:sp>
        <p:nvSpPr>
          <p:cNvPr id="9" name="Slide Number Placeholder 8"/>
          <p:cNvSpPr>
            <a:spLocks noGrp="1"/>
          </p:cNvSpPr>
          <p:nvPr>
            <p:ph type="sldNum" sz="quarter" idx="12"/>
          </p:nvPr>
        </p:nvSpPr>
        <p:spPr/>
        <p:txBody>
          <a:bodyPr/>
          <a:lstStyle/>
          <a:p>
            <a:pPr>
              <a:defRPr/>
            </a:pPr>
            <a:fld id="{B122B76A-3CBB-4EFB-B863-9786997C9023}" type="slidenum">
              <a:rPr lang="en-US" smtClean="0"/>
              <a:pPr>
                <a:defRPr/>
              </a:pPr>
              <a:t>‹#›</a:t>
            </a:fld>
            <a:endParaRPr lang="en-US"/>
          </a:p>
        </p:txBody>
      </p:sp>
    </p:spTree>
    <p:extLst>
      <p:ext uri="{BB962C8B-B14F-4D97-AF65-F5344CB8AC3E}">
        <p14:creationId xmlns:p14="http://schemas.microsoft.com/office/powerpoint/2010/main" val="3096597956"/>
      </p:ext>
    </p:extLst>
  </p:cSld>
  <p:clrMapOvr>
    <a:overrideClrMapping bg1="dk1" tx1="lt1" bg2="dk2" tx2="lt2" accent1="accent1" accent2="accent2" accent3="accent3" accent4="accent4" accent5="accent5" accent6="accent6" hlink="hlink" folHlink="folHlink"/>
  </p:clrMapOvr>
  <p:transition spd="slow">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RNL/2010</a:t>
            </a:r>
          </a:p>
        </p:txBody>
      </p:sp>
      <p:sp>
        <p:nvSpPr>
          <p:cNvPr id="6" name="Slide Number Placeholder 5"/>
          <p:cNvSpPr>
            <a:spLocks noGrp="1"/>
          </p:cNvSpPr>
          <p:nvPr>
            <p:ph type="sldNum" sz="quarter" idx="12"/>
          </p:nvPr>
        </p:nvSpPr>
        <p:spPr/>
        <p:txBody>
          <a:bodyPr/>
          <a:lstStyle/>
          <a:p>
            <a:pPr>
              <a:defRPr/>
            </a:pPr>
            <a:fld id="{DDECCB1C-CBAB-4A62-B426-9DDE18680BA9}" type="slidenum">
              <a:rPr lang="en-US" smtClean="0"/>
              <a:pPr>
                <a:defRPr/>
              </a:pPr>
              <a:t>‹#›</a:t>
            </a:fld>
            <a:endParaRPr lang="en-US"/>
          </a:p>
        </p:txBody>
      </p:sp>
    </p:spTree>
    <p:extLst>
      <p:ext uri="{BB962C8B-B14F-4D97-AF65-F5344CB8AC3E}">
        <p14:creationId xmlns:p14="http://schemas.microsoft.com/office/powerpoint/2010/main" val="2468664005"/>
      </p:ext>
    </p:extLst>
  </p:cSld>
  <p:clrMapOvr>
    <a:masterClrMapping/>
  </p:clrMapOvr>
  <p:transition spd="slow">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RNL/2010</a:t>
            </a:r>
          </a:p>
        </p:txBody>
      </p:sp>
      <p:sp>
        <p:nvSpPr>
          <p:cNvPr id="6" name="Slide Number Placeholder 5"/>
          <p:cNvSpPr>
            <a:spLocks noGrp="1"/>
          </p:cNvSpPr>
          <p:nvPr>
            <p:ph type="sldNum" sz="quarter" idx="12"/>
          </p:nvPr>
        </p:nvSpPr>
        <p:spPr/>
        <p:txBody>
          <a:bodyPr/>
          <a:lstStyle/>
          <a:p>
            <a:pPr>
              <a:defRPr/>
            </a:pPr>
            <a:fld id="{989FBF85-72EB-44C7-AD52-A69A52B806BC}" type="slidenum">
              <a:rPr lang="en-US" smtClean="0"/>
              <a:pPr>
                <a:defRPr/>
              </a:pPr>
              <a:t>‹#›</a:t>
            </a:fld>
            <a:endParaRPr lang="en-US"/>
          </a:p>
        </p:txBody>
      </p:sp>
    </p:spTree>
    <p:extLst>
      <p:ext uri="{BB962C8B-B14F-4D97-AF65-F5344CB8AC3E}">
        <p14:creationId xmlns:p14="http://schemas.microsoft.com/office/powerpoint/2010/main" val="2789927341"/>
      </p:ext>
    </p:extLst>
  </p:cSld>
  <p:clrMapOvr>
    <a:masterClrMapping/>
  </p:clrMapOvr>
  <p:transition spd="slow">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r>
              <a:rPr lang="en-US"/>
              <a:t>RNL/2010</a:t>
            </a:r>
          </a:p>
        </p:txBody>
      </p:sp>
      <p:sp>
        <p:nvSpPr>
          <p:cNvPr id="9" name="Slide Number Placeholder 8"/>
          <p:cNvSpPr>
            <a:spLocks noGrp="1"/>
          </p:cNvSpPr>
          <p:nvPr>
            <p:ph type="sldNum" sz="quarter" idx="12"/>
          </p:nvPr>
        </p:nvSpPr>
        <p:spPr/>
        <p:txBody>
          <a:bodyPr/>
          <a:lstStyle/>
          <a:p>
            <a:pPr>
              <a:defRPr/>
            </a:pPr>
            <a:fld id="{5103DC6B-DCAC-4678-AC56-526556FF342F}" type="slidenum">
              <a:rPr lang="en-US" smtClean="0"/>
              <a:pPr>
                <a:defRPr/>
              </a:pPr>
              <a:t>‹#›</a:t>
            </a:fld>
            <a:endParaRPr lang="en-US"/>
          </a:p>
        </p:txBody>
      </p:sp>
    </p:spTree>
    <p:extLst>
      <p:ext uri="{BB962C8B-B14F-4D97-AF65-F5344CB8AC3E}">
        <p14:creationId xmlns:p14="http://schemas.microsoft.com/office/powerpoint/2010/main" val="1550619660"/>
      </p:ext>
    </p:extLst>
  </p:cSld>
  <p:clrMapOvr>
    <a:masterClrMapping/>
  </p:clrMapOvr>
  <p:transition spd="slow">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r>
              <a:rPr lang="en-US"/>
              <a:t>RNL/2010</a:t>
            </a:r>
          </a:p>
        </p:txBody>
      </p:sp>
      <p:sp>
        <p:nvSpPr>
          <p:cNvPr id="9" name="Slide Number Placeholder 8"/>
          <p:cNvSpPr>
            <a:spLocks noGrp="1"/>
          </p:cNvSpPr>
          <p:nvPr>
            <p:ph type="sldNum" sz="quarter" idx="12"/>
          </p:nvPr>
        </p:nvSpPr>
        <p:spPr/>
        <p:txBody>
          <a:bodyPr/>
          <a:lstStyle/>
          <a:p>
            <a:pPr>
              <a:defRPr/>
            </a:pPr>
            <a:fld id="{3C69239B-B4BB-47EB-88BE-B0CD42E59826}" type="slidenum">
              <a:rPr lang="en-US" smtClean="0"/>
              <a:pPr>
                <a:defRPr/>
              </a:pPr>
              <a:t>‹#›</a:t>
            </a:fld>
            <a:endParaRPr lang="en-US"/>
          </a:p>
        </p:txBody>
      </p:sp>
    </p:spTree>
    <p:extLst>
      <p:ext uri="{BB962C8B-B14F-4D97-AF65-F5344CB8AC3E}">
        <p14:creationId xmlns:p14="http://schemas.microsoft.com/office/powerpoint/2010/main" val="2805889261"/>
      </p:ext>
    </p:extLst>
  </p:cSld>
  <p:clrMapOvr>
    <a:overrideClrMapping bg1="dk1" tx1="lt1" bg2="dk2" tx2="lt2" accent1="accent1" accent2="accent2" accent3="accent3" accent4="accent4" accent5="accent5" accent6="accent6" hlink="hlink" folHlink="folHlink"/>
  </p:clrMapOvr>
  <p:transition spd="slow">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pPr>
              <a:defRPr/>
            </a:pPr>
            <a:endParaRPr lang="en-US"/>
          </a:p>
        </p:txBody>
      </p:sp>
      <p:sp>
        <p:nvSpPr>
          <p:cNvPr id="9" name="Footer Placeholder 8"/>
          <p:cNvSpPr>
            <a:spLocks noGrp="1"/>
          </p:cNvSpPr>
          <p:nvPr>
            <p:ph type="ftr" sz="quarter" idx="11"/>
          </p:nvPr>
        </p:nvSpPr>
        <p:spPr/>
        <p:txBody>
          <a:bodyPr/>
          <a:lstStyle/>
          <a:p>
            <a:pPr>
              <a:defRPr/>
            </a:pPr>
            <a:r>
              <a:rPr lang="en-US"/>
              <a:t>RNL/2010</a:t>
            </a:r>
          </a:p>
        </p:txBody>
      </p:sp>
      <p:sp>
        <p:nvSpPr>
          <p:cNvPr id="10" name="Slide Number Placeholder 9"/>
          <p:cNvSpPr>
            <a:spLocks noGrp="1"/>
          </p:cNvSpPr>
          <p:nvPr>
            <p:ph type="sldNum" sz="quarter" idx="12"/>
          </p:nvPr>
        </p:nvSpPr>
        <p:spPr/>
        <p:txBody>
          <a:bodyPr/>
          <a:lstStyle/>
          <a:p>
            <a:pPr>
              <a:defRPr/>
            </a:pPr>
            <a:fld id="{6F7538C8-B42E-4062-A593-9AF39D3B2419}" type="slidenum">
              <a:rPr lang="en-US" smtClean="0"/>
              <a:pPr>
                <a:defRPr/>
              </a:pPr>
              <a:t>‹#›</a:t>
            </a:fld>
            <a:endParaRPr lang="en-US"/>
          </a:p>
        </p:txBody>
      </p:sp>
    </p:spTree>
    <p:extLst>
      <p:ext uri="{BB962C8B-B14F-4D97-AF65-F5344CB8AC3E}">
        <p14:creationId xmlns:p14="http://schemas.microsoft.com/office/powerpoint/2010/main" val="963975263"/>
      </p:ext>
    </p:extLst>
  </p:cSld>
  <p:clrMapOvr>
    <a:masterClrMapping/>
  </p:clrMapOvr>
  <p:transition spd="slow">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r>
              <a:rPr lang="en-US"/>
              <a:t>RNL/2010</a:t>
            </a:r>
          </a:p>
        </p:txBody>
      </p:sp>
      <p:sp>
        <p:nvSpPr>
          <p:cNvPr id="9" name="Slide Number Placeholder 8"/>
          <p:cNvSpPr>
            <a:spLocks noGrp="1"/>
          </p:cNvSpPr>
          <p:nvPr>
            <p:ph type="sldNum" sz="quarter" idx="12"/>
          </p:nvPr>
        </p:nvSpPr>
        <p:spPr/>
        <p:txBody>
          <a:bodyPr/>
          <a:lstStyle/>
          <a:p>
            <a:pPr>
              <a:defRPr/>
            </a:pPr>
            <a:fld id="{AA193C52-4C63-4531-807A-E8AC8D047A39}" type="slidenum">
              <a:rPr lang="en-US" smtClean="0"/>
              <a:pPr>
                <a:defRPr/>
              </a:pPr>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998045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a:t>RNL/2010</a:t>
            </a:r>
          </a:p>
        </p:txBody>
      </p:sp>
      <p:sp>
        <p:nvSpPr>
          <p:cNvPr id="5" name="Slide Number Placeholder 4"/>
          <p:cNvSpPr>
            <a:spLocks noGrp="1"/>
          </p:cNvSpPr>
          <p:nvPr>
            <p:ph type="sldNum" sz="quarter" idx="12"/>
          </p:nvPr>
        </p:nvSpPr>
        <p:spPr/>
        <p:txBody>
          <a:bodyPr/>
          <a:lstStyle/>
          <a:p>
            <a:pPr>
              <a:defRPr/>
            </a:pPr>
            <a:fld id="{49593A02-85BF-4E32-8876-897AEB1FA065}" type="slidenum">
              <a:rPr lang="en-US" smtClean="0"/>
              <a:pPr>
                <a:defRPr/>
              </a:pPr>
              <a:t>‹#›</a:t>
            </a:fld>
            <a:endParaRPr lang="en-US"/>
          </a:p>
        </p:txBody>
      </p:sp>
    </p:spTree>
    <p:extLst>
      <p:ext uri="{BB962C8B-B14F-4D97-AF65-F5344CB8AC3E}">
        <p14:creationId xmlns:p14="http://schemas.microsoft.com/office/powerpoint/2010/main" val="2401975402"/>
      </p:ext>
    </p:extLst>
  </p:cSld>
  <p:clrMapOvr>
    <a:masterClrMapping/>
  </p:clrMapOvr>
  <p:transition spd="slow">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r>
              <a:rPr lang="en-US"/>
              <a:t>RNL/2010</a:t>
            </a:r>
          </a:p>
        </p:txBody>
      </p:sp>
      <p:sp>
        <p:nvSpPr>
          <p:cNvPr id="4" name="Slide Number Placeholder 3"/>
          <p:cNvSpPr>
            <a:spLocks noGrp="1"/>
          </p:cNvSpPr>
          <p:nvPr>
            <p:ph type="sldNum" sz="quarter" idx="12"/>
          </p:nvPr>
        </p:nvSpPr>
        <p:spPr/>
        <p:txBody>
          <a:bodyPr/>
          <a:lstStyle/>
          <a:p>
            <a:pPr>
              <a:defRPr/>
            </a:pPr>
            <a:fld id="{F99C1A09-16EF-4573-8AAE-FA3DBED96192}" type="slidenum">
              <a:rPr lang="en-US" smtClean="0"/>
              <a:pPr>
                <a:defRPr/>
              </a:pPr>
              <a:t>‹#›</a:t>
            </a:fld>
            <a:endParaRPr lang="en-US"/>
          </a:p>
        </p:txBody>
      </p:sp>
    </p:spTree>
    <p:extLst>
      <p:ext uri="{BB962C8B-B14F-4D97-AF65-F5344CB8AC3E}">
        <p14:creationId xmlns:p14="http://schemas.microsoft.com/office/powerpoint/2010/main" val="1615246518"/>
      </p:ext>
    </p:extLst>
  </p:cSld>
  <p:clrMapOvr>
    <a:masterClrMapping/>
  </p:clrMapOvr>
  <p:transition spd="slow">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pPr>
              <a:defRPr/>
            </a:pPr>
            <a:endParaRPr lang="en-US"/>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pPr>
              <a:defRPr/>
            </a:pPr>
            <a:r>
              <a:rPr lang="en-US"/>
              <a:t>RNL/2010</a:t>
            </a:r>
          </a:p>
        </p:txBody>
      </p:sp>
      <p:sp>
        <p:nvSpPr>
          <p:cNvPr id="11" name="Slide Number Placeholder 10"/>
          <p:cNvSpPr>
            <a:spLocks noGrp="1"/>
          </p:cNvSpPr>
          <p:nvPr>
            <p:ph type="sldNum" sz="quarter" idx="12"/>
          </p:nvPr>
        </p:nvSpPr>
        <p:spPr/>
        <p:txBody>
          <a:bodyPr/>
          <a:lstStyle/>
          <a:p>
            <a:pPr>
              <a:defRPr/>
            </a:pPr>
            <a:fld id="{58FA01BB-C8B9-4AF5-B7D0-829B0F9BB9B8}" type="slidenum">
              <a:rPr lang="en-US" smtClean="0"/>
              <a:pPr>
                <a:defRPr/>
              </a:pPr>
              <a:t>‹#›</a:t>
            </a:fld>
            <a:endParaRPr lang="en-US"/>
          </a:p>
        </p:txBody>
      </p:sp>
    </p:spTree>
    <p:extLst>
      <p:ext uri="{BB962C8B-B14F-4D97-AF65-F5344CB8AC3E}">
        <p14:creationId xmlns:p14="http://schemas.microsoft.com/office/powerpoint/2010/main" val="4232376409"/>
      </p:ext>
    </p:extLst>
  </p:cSld>
  <p:clrMapOvr>
    <a:masterClrMapping/>
  </p:clrMapOvr>
  <p:transition spd="slow">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pPr>
              <a:defRPr/>
            </a:pPr>
            <a:endParaRPr lang="en-US"/>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pPr>
              <a:defRPr/>
            </a:pPr>
            <a:r>
              <a:rPr lang="en-US"/>
              <a:t>RNL/2010</a:t>
            </a:r>
          </a:p>
        </p:txBody>
      </p:sp>
      <p:sp>
        <p:nvSpPr>
          <p:cNvPr id="10" name="Slide Number Placeholder 9"/>
          <p:cNvSpPr>
            <a:spLocks noGrp="1"/>
          </p:cNvSpPr>
          <p:nvPr>
            <p:ph type="sldNum" sz="quarter" idx="12"/>
          </p:nvPr>
        </p:nvSpPr>
        <p:spPr/>
        <p:txBody>
          <a:bodyPr/>
          <a:lstStyle/>
          <a:p>
            <a:pPr>
              <a:defRPr/>
            </a:pPr>
            <a:fld id="{CF5D99A9-CAD6-4347-AF36-BB9F68DC4007}" type="slidenum">
              <a:rPr lang="en-US" smtClean="0"/>
              <a:pPr>
                <a:defRPr/>
              </a:pPr>
              <a:t>‹#›</a:t>
            </a:fld>
            <a:endParaRPr lang="en-US"/>
          </a:p>
        </p:txBody>
      </p:sp>
    </p:spTree>
    <p:extLst>
      <p:ext uri="{BB962C8B-B14F-4D97-AF65-F5344CB8AC3E}">
        <p14:creationId xmlns:p14="http://schemas.microsoft.com/office/powerpoint/2010/main" val="3433209144"/>
      </p:ext>
    </p:extLst>
  </p:cSld>
  <p:clrMapOvr>
    <a:masterClrMapping/>
  </p:clrMapOvr>
  <p:transition spd="slow">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pPr>
              <a:defRPr/>
            </a:pPr>
            <a:endParaRPr lang="en-US"/>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pPr>
              <a:defRPr/>
            </a:pPr>
            <a:r>
              <a:rPr lang="en-US"/>
              <a:t>RNL/2010</a:t>
            </a:r>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pPr>
              <a:defRPr/>
            </a:pPr>
            <a:fld id="{AA193C52-4C63-4531-807A-E8AC8D047A39}" type="slidenum">
              <a:rPr lang="en-US" smtClean="0"/>
              <a:pPr>
                <a:defRPr/>
              </a:pPr>
              <a:t>‹#›</a:t>
            </a:fld>
            <a:endParaRPr lang="en-US"/>
          </a:p>
        </p:txBody>
      </p:sp>
    </p:spTree>
    <p:extLst>
      <p:ext uri="{BB962C8B-B14F-4D97-AF65-F5344CB8AC3E}">
        <p14:creationId xmlns:p14="http://schemas.microsoft.com/office/powerpoint/2010/main" val="141095079"/>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ransition spd="slow">
    <p:wheel spokes="1"/>
  </p:transition>
  <p:hf hdr="0" ftr="0" dt="0"/>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le 3"/>
          <p:cNvSpPr>
            <a:spLocks noGrp="1"/>
          </p:cNvSpPr>
          <p:nvPr>
            <p:ph type="ctrTitle"/>
          </p:nvPr>
        </p:nvSpPr>
        <p:spPr>
          <a:xfrm>
            <a:off x="533400" y="1371600"/>
            <a:ext cx="7620000" cy="1828800"/>
          </a:xfrm>
        </p:spPr>
        <p:txBody>
          <a:bodyPr>
            <a:normAutofit/>
          </a:bodyPr>
          <a:lstStyle/>
          <a:p>
            <a:pPr eaLnBrk="1" hangingPunct="1"/>
            <a:r>
              <a:rPr sz="4800" dirty="0"/>
              <a:t>IDENTIFIKASI POLA DISTRIBUSI</a:t>
            </a:r>
          </a:p>
        </p:txBody>
      </p:sp>
      <p:sp>
        <p:nvSpPr>
          <p:cNvPr id="7170" name="Subtitle 2"/>
          <p:cNvSpPr>
            <a:spLocks noGrp="1"/>
          </p:cNvSpPr>
          <p:nvPr>
            <p:ph type="subTitle" idx="1"/>
          </p:nvPr>
        </p:nvSpPr>
        <p:spPr>
          <a:xfrm>
            <a:off x="1295400" y="3276600"/>
            <a:ext cx="6858000" cy="2819400"/>
          </a:xfrm>
        </p:spPr>
        <p:txBody>
          <a:bodyPr>
            <a:normAutofit lnSpcReduction="10000"/>
          </a:bodyPr>
          <a:lstStyle/>
          <a:p>
            <a:r>
              <a:rPr lang="en-US" sz="2000" b="1" dirty="0">
                <a:latin typeface="+mj-lt"/>
              </a:rPr>
              <a:t>Mata </a:t>
            </a:r>
            <a:r>
              <a:rPr lang="en-US" sz="2000" b="1" dirty="0" err="1">
                <a:latin typeface="+mj-lt"/>
              </a:rPr>
              <a:t>Kuliah</a:t>
            </a:r>
            <a:r>
              <a:rPr lang="en-US" sz="2000" b="1" dirty="0">
                <a:latin typeface="+mj-lt"/>
              </a:rPr>
              <a:t> </a:t>
            </a:r>
            <a:r>
              <a:rPr lang="en-US" sz="2000" b="1" dirty="0" err="1">
                <a:latin typeface="+mj-lt"/>
              </a:rPr>
              <a:t>Pemodelan</a:t>
            </a:r>
            <a:r>
              <a:rPr lang="en-US" sz="2000" b="1" dirty="0">
                <a:latin typeface="+mj-lt"/>
              </a:rPr>
              <a:t> &amp; </a:t>
            </a:r>
            <a:r>
              <a:rPr lang="en-US" sz="2000" b="1" dirty="0" err="1">
                <a:latin typeface="+mj-lt"/>
              </a:rPr>
              <a:t>Simulasi</a:t>
            </a:r>
            <a:endParaRPr lang="id-ID" sz="2000" b="1" dirty="0">
              <a:latin typeface="+mj-lt"/>
            </a:endParaRPr>
          </a:p>
          <a:p>
            <a:endParaRPr lang="id-ID" sz="2000" b="1" dirty="0">
              <a:latin typeface="+mj-lt"/>
            </a:endParaRPr>
          </a:p>
          <a:p>
            <a:endParaRPr lang="id-ID" sz="2000" b="1" dirty="0">
              <a:latin typeface="+mj-lt"/>
            </a:endParaRPr>
          </a:p>
          <a:p>
            <a:endParaRPr lang="id-ID" sz="2000" b="1" dirty="0">
              <a:latin typeface="+mj-lt"/>
            </a:endParaRPr>
          </a:p>
          <a:p>
            <a:endParaRPr lang="en-US" sz="2000" b="1" smtClean="0">
              <a:latin typeface="+mj-lt"/>
            </a:endParaRPr>
          </a:p>
          <a:p>
            <a:r>
              <a:rPr lang="id-ID" sz="2000" b="1" smtClean="0">
                <a:latin typeface="+mj-lt"/>
              </a:rPr>
              <a:t>Program </a:t>
            </a:r>
            <a:r>
              <a:rPr lang="id-ID" sz="2000" b="1" dirty="0">
                <a:latin typeface="+mj-lt"/>
              </a:rPr>
              <a:t>Studi Teknik Informatika</a:t>
            </a:r>
          </a:p>
          <a:p>
            <a:r>
              <a:rPr lang="id-ID" sz="2000" b="1" dirty="0">
                <a:latin typeface="+mj-lt"/>
              </a:rPr>
              <a:t>Universitas Komputer Indonesia</a:t>
            </a:r>
            <a:endParaRPr lang="en-US" sz="2000" dirty="0">
              <a:latin typeface="+mj-lt"/>
            </a:endParaRPr>
          </a:p>
          <a:p>
            <a:endParaRPr lang="en-US" sz="2000" dirty="0">
              <a:latin typeface="+mj-lt"/>
            </a:endParaRPr>
          </a:p>
          <a:p>
            <a:endParaRPr lang="en-US" sz="2000" dirty="0">
              <a:latin typeface="+mj-lt"/>
            </a:endParaRPr>
          </a:p>
        </p:txBody>
      </p:sp>
      <p:pic>
        <p:nvPicPr>
          <p:cNvPr id="5" name="Picture 4">
            <a:extLst>
              <a:ext uri="{FF2B5EF4-FFF2-40B4-BE49-F238E27FC236}">
                <a16:creationId xmlns:a16="http://schemas.microsoft.com/office/drawing/2014/main" id="{E4D0E165-7F0A-43DF-B8E4-8A36A366C6E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8600" y="3657600"/>
            <a:ext cx="1371600" cy="1371600"/>
          </a:xfrm>
          <a:prstGeom prst="rect">
            <a:avLst/>
          </a:prstGeom>
        </p:spPr>
      </p:pic>
    </p:spTree>
  </p:cSld>
  <p:clrMapOvr>
    <a:masterClrMapping/>
  </p:clrMapOvr>
  <p:transition spd="slow">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4"/>
          <p:cNvSpPr>
            <a:spLocks noGrp="1"/>
          </p:cNvSpPr>
          <p:nvPr>
            <p:ph type="title"/>
          </p:nvPr>
        </p:nvSpPr>
        <p:spPr>
          <a:xfrm>
            <a:off x="457200" y="292100"/>
            <a:ext cx="8229600" cy="698500"/>
          </a:xfrm>
        </p:spPr>
        <p:txBody>
          <a:bodyPr>
            <a:normAutofit fontScale="90000"/>
          </a:bodyPr>
          <a:lstStyle/>
          <a:p>
            <a:pPr eaLnBrk="1" hangingPunct="1"/>
            <a:r>
              <a:rPr lang="id-ID" sz="3200" b="1" smtClean="0"/>
              <a:t>Contoh</a:t>
            </a:r>
            <a:r>
              <a:rPr lang="en-US" sz="3200" b="1"/>
              <a:t> </a:t>
            </a:r>
            <a:r>
              <a:rPr lang="en-US" sz="3200" b="1" smtClean="0"/>
              <a:t>data</a:t>
            </a:r>
            <a:endParaRPr lang="en-US" sz="3200" dirty="0"/>
          </a:p>
        </p:txBody>
      </p:sp>
      <p:sp>
        <p:nvSpPr>
          <p:cNvPr id="6" name="Rectangle 3"/>
          <p:cNvSpPr>
            <a:spLocks noGrp="1" noChangeArrowheads="1"/>
          </p:cNvSpPr>
          <p:nvPr>
            <p:ph idx="1"/>
          </p:nvPr>
        </p:nvSpPr>
        <p:spPr>
          <a:xfrm>
            <a:off x="457200" y="990600"/>
            <a:ext cx="8229600" cy="762000"/>
          </a:xfrm>
        </p:spPr>
        <p:txBody>
          <a:bodyPr>
            <a:noAutofit/>
          </a:bodyPr>
          <a:lstStyle/>
          <a:p>
            <a:pPr marL="0" indent="0" algn="just" eaLnBrk="1" fontAlgn="auto" hangingPunct="1">
              <a:spcBef>
                <a:spcPts val="580"/>
              </a:spcBef>
              <a:spcAft>
                <a:spcPts val="0"/>
              </a:spcAft>
              <a:buNone/>
              <a:defRPr/>
            </a:pPr>
            <a:r>
              <a:rPr lang="id-ID" sz="2000" dirty="0">
                <a:latin typeface="Arial" pitchFamily="34" charset="0"/>
                <a:cs typeface="Arial" pitchFamily="34" charset="0"/>
              </a:rPr>
              <a:t>Data waktu antar kedatangan mobil yang masuk ke loket pengambilan karcis masuk jalan tol (dalam satuan detik). Pengukuran dilakukan dalam waktu 90 menit.</a:t>
            </a:r>
            <a:endParaRPr lang="en-US" sz="2000" dirty="0">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567712484"/>
              </p:ext>
            </p:extLst>
          </p:nvPr>
        </p:nvGraphicFramePr>
        <p:xfrm>
          <a:off x="152400" y="1905001"/>
          <a:ext cx="8763006" cy="4847492"/>
        </p:xfrm>
        <a:graphic>
          <a:graphicData uri="http://schemas.openxmlformats.org/drawingml/2006/table">
            <a:tbl>
              <a:tblPr firstRow="1" bandRow="1">
                <a:tableStyleId>{5C22544A-7EE6-4342-B048-85BDC9FD1C3A}</a:tableStyleId>
              </a:tblPr>
              <a:tblGrid>
                <a:gridCol w="625929">
                  <a:extLst>
                    <a:ext uri="{9D8B030D-6E8A-4147-A177-3AD203B41FA5}">
                      <a16:colId xmlns:a16="http://schemas.microsoft.com/office/drawing/2014/main" val="20000"/>
                    </a:ext>
                  </a:extLst>
                </a:gridCol>
                <a:gridCol w="625929">
                  <a:extLst>
                    <a:ext uri="{9D8B030D-6E8A-4147-A177-3AD203B41FA5}">
                      <a16:colId xmlns:a16="http://schemas.microsoft.com/office/drawing/2014/main" val="20001"/>
                    </a:ext>
                  </a:extLst>
                </a:gridCol>
                <a:gridCol w="625929">
                  <a:extLst>
                    <a:ext uri="{9D8B030D-6E8A-4147-A177-3AD203B41FA5}">
                      <a16:colId xmlns:a16="http://schemas.microsoft.com/office/drawing/2014/main" val="20002"/>
                    </a:ext>
                  </a:extLst>
                </a:gridCol>
                <a:gridCol w="625929">
                  <a:extLst>
                    <a:ext uri="{9D8B030D-6E8A-4147-A177-3AD203B41FA5}">
                      <a16:colId xmlns:a16="http://schemas.microsoft.com/office/drawing/2014/main" val="20003"/>
                    </a:ext>
                  </a:extLst>
                </a:gridCol>
                <a:gridCol w="625929">
                  <a:extLst>
                    <a:ext uri="{9D8B030D-6E8A-4147-A177-3AD203B41FA5}">
                      <a16:colId xmlns:a16="http://schemas.microsoft.com/office/drawing/2014/main" val="20004"/>
                    </a:ext>
                  </a:extLst>
                </a:gridCol>
                <a:gridCol w="625929">
                  <a:extLst>
                    <a:ext uri="{9D8B030D-6E8A-4147-A177-3AD203B41FA5}">
                      <a16:colId xmlns:a16="http://schemas.microsoft.com/office/drawing/2014/main" val="20005"/>
                    </a:ext>
                  </a:extLst>
                </a:gridCol>
                <a:gridCol w="625929">
                  <a:extLst>
                    <a:ext uri="{9D8B030D-6E8A-4147-A177-3AD203B41FA5}">
                      <a16:colId xmlns:a16="http://schemas.microsoft.com/office/drawing/2014/main" val="20006"/>
                    </a:ext>
                  </a:extLst>
                </a:gridCol>
                <a:gridCol w="625929">
                  <a:extLst>
                    <a:ext uri="{9D8B030D-6E8A-4147-A177-3AD203B41FA5}">
                      <a16:colId xmlns:a16="http://schemas.microsoft.com/office/drawing/2014/main" val="20007"/>
                    </a:ext>
                  </a:extLst>
                </a:gridCol>
                <a:gridCol w="625929">
                  <a:extLst>
                    <a:ext uri="{9D8B030D-6E8A-4147-A177-3AD203B41FA5}">
                      <a16:colId xmlns:a16="http://schemas.microsoft.com/office/drawing/2014/main" val="20008"/>
                    </a:ext>
                  </a:extLst>
                </a:gridCol>
                <a:gridCol w="625929">
                  <a:extLst>
                    <a:ext uri="{9D8B030D-6E8A-4147-A177-3AD203B41FA5}">
                      <a16:colId xmlns:a16="http://schemas.microsoft.com/office/drawing/2014/main" val="20009"/>
                    </a:ext>
                  </a:extLst>
                </a:gridCol>
                <a:gridCol w="625929">
                  <a:extLst>
                    <a:ext uri="{9D8B030D-6E8A-4147-A177-3AD203B41FA5}">
                      <a16:colId xmlns:a16="http://schemas.microsoft.com/office/drawing/2014/main" val="20010"/>
                    </a:ext>
                  </a:extLst>
                </a:gridCol>
                <a:gridCol w="625929">
                  <a:extLst>
                    <a:ext uri="{9D8B030D-6E8A-4147-A177-3AD203B41FA5}">
                      <a16:colId xmlns:a16="http://schemas.microsoft.com/office/drawing/2014/main" val="20011"/>
                    </a:ext>
                  </a:extLst>
                </a:gridCol>
                <a:gridCol w="625929">
                  <a:extLst>
                    <a:ext uri="{9D8B030D-6E8A-4147-A177-3AD203B41FA5}">
                      <a16:colId xmlns:a16="http://schemas.microsoft.com/office/drawing/2014/main" val="20012"/>
                    </a:ext>
                  </a:extLst>
                </a:gridCol>
                <a:gridCol w="625929">
                  <a:extLst>
                    <a:ext uri="{9D8B030D-6E8A-4147-A177-3AD203B41FA5}">
                      <a16:colId xmlns:a16="http://schemas.microsoft.com/office/drawing/2014/main" val="20013"/>
                    </a:ext>
                  </a:extLst>
                </a:gridCol>
              </a:tblGrid>
              <a:tr h="369277">
                <a:tc>
                  <a:txBody>
                    <a:bodyPr/>
                    <a:lstStyle/>
                    <a:p>
                      <a:pPr algn="r" fontAlgn="b"/>
                      <a:r>
                        <a:rPr lang="id-ID" sz="1600" b="0" i="0" u="none" strike="noStrike" dirty="0">
                          <a:solidFill>
                            <a:srgbClr val="000000"/>
                          </a:solidFill>
                          <a:effectLst/>
                          <a:latin typeface="Arial" pitchFamily="34" charset="0"/>
                          <a:cs typeface="Arial" pitchFamily="34" charset="0"/>
                        </a:rPr>
                        <a:t>7,8</a:t>
                      </a: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a:t>
                      </a: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10,2</a:t>
                      </a: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19,7</a:t>
                      </a: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8,2</a:t>
                      </a: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9,7</a:t>
                      </a: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a:t>
                      </a: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a:t>
                      </a: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20,5</a:t>
                      </a: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11</a:t>
                      </a: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a:t>
                      </a: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3</a:t>
                      </a: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0,3</a:t>
                      </a: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1,3</a:t>
                      </a:r>
                    </a:p>
                  </a:txBody>
                  <a:tcPr marL="9525" marR="9525" marT="9525" marB="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69277">
                <a:tc>
                  <a:txBody>
                    <a:bodyPr/>
                    <a:lstStyle/>
                    <a:p>
                      <a:pPr algn="r" fontAlgn="b"/>
                      <a:r>
                        <a:rPr lang="id-ID" sz="1600" b="0" i="0" u="none" strike="noStrike">
                          <a:solidFill>
                            <a:srgbClr val="000000"/>
                          </a:solidFill>
                          <a:effectLst/>
                          <a:latin typeface="Arial" pitchFamily="34" charset="0"/>
                          <a:cs typeface="Arial" pitchFamily="34" charset="0"/>
                        </a:rPr>
                        <a:t>13</a:t>
                      </a: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0,9</a:t>
                      </a: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5,2</a:t>
                      </a: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5,7</a:t>
                      </a: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14</a:t>
                      </a: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18,9</a:t>
                      </a: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7,6</a:t>
                      </a: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12,5</a:t>
                      </a: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4</a:t>
                      </a: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0,7</a:t>
                      </a: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10,7</a:t>
                      </a: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7</a:t>
                      </a: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10</a:t>
                      </a: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a:t>
                      </a:r>
                    </a:p>
                  </a:txBody>
                  <a:tcPr marL="9525" marR="9525" marT="9525" marB="0" anchor="b">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69277">
                <a:tc>
                  <a:txBody>
                    <a:bodyPr/>
                    <a:lstStyle/>
                    <a:p>
                      <a:pPr algn="r" fontAlgn="b"/>
                      <a:r>
                        <a:rPr lang="id-ID" sz="1600" b="0" i="0" u="none" strike="noStrike">
                          <a:solidFill>
                            <a:srgbClr val="000000"/>
                          </a:solidFill>
                          <a:effectLst/>
                          <a:latin typeface="Arial" pitchFamily="34" charset="0"/>
                          <a:cs typeface="Arial" pitchFamily="34" charset="0"/>
                        </a:rPr>
                        <a:t>17,3</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2</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4,2</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10,7</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7,7</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5,8</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0,9</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13,8</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17,3</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2,5</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5</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10,8</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13,8</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8,5</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16168">
                <a:tc>
                  <a:txBody>
                    <a:bodyPr/>
                    <a:lstStyle/>
                    <a:p>
                      <a:pPr algn="r" fontAlgn="b"/>
                      <a:r>
                        <a:rPr lang="id-ID" sz="1600" b="0" i="0" u="none" strike="noStrike">
                          <a:solidFill>
                            <a:srgbClr val="000000"/>
                          </a:solidFill>
                          <a:effectLst/>
                          <a:latin typeface="Arial" pitchFamily="34" charset="0"/>
                          <a:cs typeface="Arial" pitchFamily="34" charset="0"/>
                        </a:rPr>
                        <a:t>8,6</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9,5</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1,4</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12,2</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22,4</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10,3</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2,1</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0,2</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0,8</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0,2</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26,5</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3,7</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6,5</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28,8</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69277">
                <a:tc>
                  <a:txBody>
                    <a:bodyPr/>
                    <a:lstStyle/>
                    <a:p>
                      <a:pPr algn="r" fontAlgn="b"/>
                      <a:r>
                        <a:rPr lang="id-ID" sz="1600" b="0" i="0" u="none" strike="noStrike">
                          <a:solidFill>
                            <a:srgbClr val="000000"/>
                          </a:solidFill>
                          <a:effectLst/>
                          <a:latin typeface="Arial" pitchFamily="34" charset="0"/>
                          <a:cs typeface="Arial" pitchFamily="34" charset="0"/>
                        </a:rPr>
                        <a:t>2</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17,6</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5,7</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7</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2,1</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21,1</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21</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5,2</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15,5</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3,8</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4,6</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7,6</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3,8</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2,5</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69277">
                <a:tc>
                  <a:txBody>
                    <a:bodyPr/>
                    <a:lstStyle/>
                    <a:p>
                      <a:pPr algn="r" fontAlgn="b"/>
                      <a:r>
                        <a:rPr lang="id-ID" sz="1600" b="0" i="0" u="none" strike="noStrike">
                          <a:solidFill>
                            <a:srgbClr val="000000"/>
                          </a:solidFill>
                          <a:effectLst/>
                          <a:latin typeface="Arial" pitchFamily="34" charset="0"/>
                          <a:cs typeface="Arial" pitchFamily="34" charset="0"/>
                        </a:rPr>
                        <a:t>1,1</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9</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2,3</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3,8</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11,5</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7</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14,5</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15</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2,8</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7,6</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9,2</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12,3</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6,2</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23,6</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69277">
                <a:tc>
                  <a:txBody>
                    <a:bodyPr/>
                    <a:lstStyle/>
                    <a:p>
                      <a:pPr algn="r" fontAlgn="b"/>
                      <a:r>
                        <a:rPr lang="id-ID" sz="1600" b="0" i="0" u="none" strike="noStrike">
                          <a:solidFill>
                            <a:srgbClr val="000000"/>
                          </a:solidFill>
                          <a:effectLst/>
                          <a:latin typeface="Arial" pitchFamily="34" charset="0"/>
                          <a:cs typeface="Arial" pitchFamily="34" charset="0"/>
                        </a:rPr>
                        <a:t>0,7</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7,2</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1,4</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3</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27,6</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2,5</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9,3</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1,1</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6,5</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21,7</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10</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0,1</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4,5</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69277">
                <a:tc>
                  <a:txBody>
                    <a:bodyPr/>
                    <a:lstStyle/>
                    <a:p>
                      <a:pPr algn="r" fontAlgn="b"/>
                      <a:r>
                        <a:rPr lang="id-ID" sz="1600" b="0" i="0" u="none" strike="noStrike">
                          <a:solidFill>
                            <a:srgbClr val="000000"/>
                          </a:solidFill>
                          <a:effectLst/>
                          <a:latin typeface="Arial" pitchFamily="34" charset="0"/>
                          <a:cs typeface="Arial" pitchFamily="34" charset="0"/>
                        </a:rPr>
                        <a:t>9</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2,8</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30,2</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2,9</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1,5</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1,5</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1,2</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1,7</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0,3</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4,2</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0,4</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4,6</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12,6</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0,6</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69277">
                <a:tc>
                  <a:txBody>
                    <a:bodyPr/>
                    <a:lstStyle/>
                    <a:p>
                      <a:pPr algn="r" fontAlgn="b"/>
                      <a:r>
                        <a:rPr lang="id-ID" sz="1600" b="0" i="0" u="none" strike="noStrike">
                          <a:solidFill>
                            <a:srgbClr val="000000"/>
                          </a:solidFill>
                          <a:effectLst/>
                          <a:latin typeface="Arial" pitchFamily="34" charset="0"/>
                          <a:cs typeface="Arial" pitchFamily="34" charset="0"/>
                        </a:rPr>
                        <a:t>24,8</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9,9</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8</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0,6</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1,8</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14,9</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3</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4,6</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9,4</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16,6</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14,4</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0,6</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15,4</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14,4</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69277">
                <a:tc>
                  <a:txBody>
                    <a:bodyPr/>
                    <a:lstStyle/>
                    <a:p>
                      <a:pPr algn="r" fontAlgn="b"/>
                      <a:r>
                        <a:rPr lang="id-ID" sz="1600" b="0" i="0" u="none" strike="noStrike">
                          <a:solidFill>
                            <a:srgbClr val="000000"/>
                          </a:solidFill>
                          <a:effectLst/>
                          <a:latin typeface="Arial" pitchFamily="34" charset="0"/>
                          <a:cs typeface="Arial" pitchFamily="34" charset="0"/>
                        </a:rPr>
                        <a:t>7</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18</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0,8</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1,6</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16,9</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24</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10,9</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10,4</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2</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2,4</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34,3</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1,3</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5</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69277">
                <a:tc>
                  <a:txBody>
                    <a:bodyPr/>
                    <a:lstStyle/>
                    <a:p>
                      <a:pPr algn="r" fontAlgn="b"/>
                      <a:r>
                        <a:rPr lang="id-ID" sz="1600" b="0" i="0" u="none" strike="noStrike">
                          <a:solidFill>
                            <a:srgbClr val="000000"/>
                          </a:solidFill>
                          <a:effectLst/>
                          <a:latin typeface="Arial" pitchFamily="34" charset="0"/>
                          <a:cs typeface="Arial" pitchFamily="34" charset="0"/>
                        </a:rPr>
                        <a:t>17,4</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3</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4,3</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15,2</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0,5</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6</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2,5</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5,4</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5,2</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4,1</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13</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5,3</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6,2</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2</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69277">
                <a:tc>
                  <a:txBody>
                    <a:bodyPr/>
                    <a:lstStyle/>
                    <a:p>
                      <a:pPr algn="r" fontAlgn="b"/>
                      <a:r>
                        <a:rPr lang="id-ID" sz="1600" b="0" i="0" u="none" strike="noStrike">
                          <a:solidFill>
                            <a:srgbClr val="000000"/>
                          </a:solidFill>
                          <a:effectLst/>
                          <a:latin typeface="Arial" pitchFamily="34" charset="0"/>
                          <a:cs typeface="Arial" pitchFamily="34" charset="0"/>
                        </a:rPr>
                        <a:t>3,8</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1,4</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5</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3</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11,3</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3</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24,9</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4,3</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2</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10,1</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7,3</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9,6</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10,8</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4,2</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69277">
                <a:tc>
                  <a:txBody>
                    <a:bodyPr/>
                    <a:lstStyle/>
                    <a:p>
                      <a:pPr algn="r" fontAlgn="b"/>
                      <a:r>
                        <a:rPr lang="id-ID" sz="1600" b="0" i="0" u="none" strike="noStrike">
                          <a:solidFill>
                            <a:srgbClr val="000000"/>
                          </a:solidFill>
                          <a:effectLst/>
                          <a:latin typeface="Arial" pitchFamily="34" charset="0"/>
                          <a:cs typeface="Arial" pitchFamily="34" charset="0"/>
                        </a:rPr>
                        <a:t>22</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9,4</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17,4</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8,9</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36,6</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id-ID" sz="1600" b="0" i="0" u="none" strike="noStrike">
                          <a:solidFill>
                            <a:srgbClr val="000000"/>
                          </a:solidFill>
                          <a:effectLst/>
                          <a:latin typeface="Arial" pitchFamily="34" charset="0"/>
                          <a:cs typeface="Arial" pitchFamily="34" charset="0"/>
                        </a:rPr>
                        <a:t>5</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id-ID" sz="1600" b="0" i="0" u="none" strike="noStrike">
                        <a:solidFill>
                          <a:srgbClr val="000000"/>
                        </a:solidFill>
                        <a:effectLst/>
                        <a:latin typeface="Arial" pitchFamily="34" charset="0"/>
                        <a:cs typeface="Arial"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id-ID" sz="1600" b="0" i="0" u="none" strike="noStrike">
                        <a:solidFill>
                          <a:srgbClr val="000000"/>
                        </a:solidFill>
                        <a:effectLst/>
                        <a:latin typeface="Arial" pitchFamily="34" charset="0"/>
                        <a:cs typeface="Arial"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id-ID" sz="1600" b="0" i="0" u="none" strike="noStrike">
                        <a:solidFill>
                          <a:srgbClr val="000000"/>
                        </a:solidFill>
                        <a:effectLst/>
                        <a:latin typeface="Arial" pitchFamily="34" charset="0"/>
                        <a:cs typeface="Arial"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id-ID" sz="1600" b="0" i="0" u="none" strike="noStrike">
                        <a:solidFill>
                          <a:srgbClr val="000000"/>
                        </a:solidFill>
                        <a:effectLst/>
                        <a:latin typeface="Arial" pitchFamily="34" charset="0"/>
                        <a:cs typeface="Arial"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id-ID" sz="1600" b="0" i="0" u="none" strike="noStrike">
                        <a:solidFill>
                          <a:srgbClr val="000000"/>
                        </a:solidFill>
                        <a:effectLst/>
                        <a:latin typeface="Arial" pitchFamily="34" charset="0"/>
                        <a:cs typeface="Arial"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id-ID" sz="1600" b="0" i="0" u="none" strike="noStrike">
                        <a:solidFill>
                          <a:srgbClr val="000000"/>
                        </a:solidFill>
                        <a:effectLst/>
                        <a:latin typeface="Arial" pitchFamily="34" charset="0"/>
                        <a:cs typeface="Arial"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id-ID" sz="1600" b="0" i="0" u="none" strike="noStrike">
                        <a:solidFill>
                          <a:srgbClr val="000000"/>
                        </a:solidFill>
                        <a:effectLst/>
                        <a:latin typeface="Arial" pitchFamily="34" charset="0"/>
                        <a:cs typeface="Arial"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id-ID" sz="1600" b="0" i="0" u="none" strike="noStrike" dirty="0">
                        <a:solidFill>
                          <a:srgbClr val="000000"/>
                        </a:solidFill>
                        <a:effectLst/>
                        <a:latin typeface="Arial" pitchFamily="34" charset="0"/>
                        <a:cs typeface="Arial"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bl>
          </a:graphicData>
        </a:graphic>
      </p:graphicFrame>
      <p:sp>
        <p:nvSpPr>
          <p:cNvPr id="2" name="Slide Number Placeholder 1">
            <a:extLst>
              <a:ext uri="{FF2B5EF4-FFF2-40B4-BE49-F238E27FC236}">
                <a16:creationId xmlns:a16="http://schemas.microsoft.com/office/drawing/2014/main" id="{93B708AA-1EAC-4D65-BAAB-221F1C75C26E}"/>
              </a:ext>
            </a:extLst>
          </p:cNvPr>
          <p:cNvSpPr>
            <a:spLocks noGrp="1"/>
          </p:cNvSpPr>
          <p:nvPr>
            <p:ph type="sldNum" sz="quarter" idx="12"/>
          </p:nvPr>
        </p:nvSpPr>
        <p:spPr>
          <a:xfrm>
            <a:off x="8240112" y="6416040"/>
            <a:ext cx="365760" cy="365760"/>
          </a:xfrm>
        </p:spPr>
        <p:txBody>
          <a:bodyPr/>
          <a:lstStyle/>
          <a:p>
            <a:pPr>
              <a:defRPr/>
            </a:pPr>
            <a:fld id="{5103DC6B-DCAC-4678-AC56-526556FF342F}" type="slidenum">
              <a:rPr lang="en-US" smtClean="0"/>
              <a:pPr>
                <a:defRPr/>
              </a:pPr>
              <a:t>10</a:t>
            </a:fld>
            <a:endParaRPr lang="en-US"/>
          </a:p>
        </p:txBody>
      </p:sp>
    </p:spTree>
    <p:extLst>
      <p:ext uri="{BB962C8B-B14F-4D97-AF65-F5344CB8AC3E}">
        <p14:creationId xmlns:p14="http://schemas.microsoft.com/office/powerpoint/2010/main" val="1901854408"/>
      </p:ext>
    </p:extLst>
  </p:cSld>
  <p:clrMapOvr>
    <a:masterClrMapping/>
  </p:clrMapOvr>
  <p:transition spd="slow">
    <p:wheel spokes="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noChangeArrowheads="1"/>
          </p:cNvSpPr>
          <p:nvPr>
            <p:ph idx="1"/>
          </p:nvPr>
        </p:nvSpPr>
        <p:spPr>
          <a:xfrm>
            <a:off x="457200" y="990600"/>
            <a:ext cx="8229600" cy="990600"/>
          </a:xfrm>
        </p:spPr>
        <p:txBody>
          <a:bodyPr>
            <a:noAutofit/>
          </a:bodyPr>
          <a:lstStyle/>
          <a:p>
            <a:pPr marL="0" indent="0" algn="just" eaLnBrk="1" fontAlgn="auto" hangingPunct="1">
              <a:spcBef>
                <a:spcPts val="580"/>
              </a:spcBef>
              <a:spcAft>
                <a:spcPts val="0"/>
              </a:spcAft>
              <a:buNone/>
              <a:defRPr/>
            </a:pPr>
            <a:r>
              <a:rPr lang="id-ID" sz="2000" dirty="0">
                <a:latin typeface="Arial" pitchFamily="34" charset="0"/>
                <a:cs typeface="Arial" pitchFamily="34" charset="0"/>
              </a:rPr>
              <a:t>Histogram waktu antar kedatangan mobil yang dibandingkan dengan  kurva fungsi eksponensial baku : </a:t>
            </a:r>
            <a:endParaRPr lang="id-ID" sz="2000" dirty="0">
              <a:solidFill>
                <a:srgbClr val="FF0000"/>
              </a:solidFill>
              <a:latin typeface="Arial" pitchFamily="34" charset="0"/>
              <a:cs typeface="Arial"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4917" y="2085318"/>
            <a:ext cx="7194683" cy="3705882"/>
          </a:xfrm>
          <a:prstGeom prst="rect">
            <a:avLst/>
          </a:prstGeom>
        </p:spPr>
      </p:pic>
      <p:sp>
        <p:nvSpPr>
          <p:cNvPr id="3" name="Slide Number Placeholder 2">
            <a:extLst>
              <a:ext uri="{FF2B5EF4-FFF2-40B4-BE49-F238E27FC236}">
                <a16:creationId xmlns:a16="http://schemas.microsoft.com/office/drawing/2014/main" id="{35A5A33F-F5F3-40D0-A643-49D06020BA94}"/>
              </a:ext>
            </a:extLst>
          </p:cNvPr>
          <p:cNvSpPr>
            <a:spLocks noGrp="1"/>
          </p:cNvSpPr>
          <p:nvPr>
            <p:ph type="sldNum" sz="quarter" idx="12"/>
          </p:nvPr>
        </p:nvSpPr>
        <p:spPr/>
        <p:txBody>
          <a:bodyPr/>
          <a:lstStyle/>
          <a:p>
            <a:pPr>
              <a:defRPr/>
            </a:pPr>
            <a:fld id="{5103DC6B-DCAC-4678-AC56-526556FF342F}" type="slidenum">
              <a:rPr lang="en-US" smtClean="0"/>
              <a:pPr>
                <a:defRPr/>
              </a:pPr>
              <a:t>11</a:t>
            </a:fld>
            <a:endParaRPr lang="en-US"/>
          </a:p>
        </p:txBody>
      </p:sp>
    </p:spTree>
    <p:extLst>
      <p:ext uri="{BB962C8B-B14F-4D97-AF65-F5344CB8AC3E}">
        <p14:creationId xmlns:p14="http://schemas.microsoft.com/office/powerpoint/2010/main" val="3818464769"/>
      </p:ext>
    </p:extLst>
  </p:cSld>
  <p:clrMapOvr>
    <a:masterClrMapping/>
  </p:clrMapOvr>
  <p:transition spd="slow">
    <p:wheel spokes="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4"/>
          <p:cNvSpPr>
            <a:spLocks noGrp="1"/>
          </p:cNvSpPr>
          <p:nvPr>
            <p:ph type="title"/>
          </p:nvPr>
        </p:nvSpPr>
        <p:spPr>
          <a:xfrm>
            <a:off x="457200" y="292100"/>
            <a:ext cx="8229600" cy="698500"/>
          </a:xfrm>
        </p:spPr>
        <p:txBody>
          <a:bodyPr>
            <a:noAutofit/>
          </a:bodyPr>
          <a:lstStyle/>
          <a:p>
            <a:pPr eaLnBrk="1" hangingPunct="1"/>
            <a:r>
              <a:rPr lang="id-ID" sz="2400" b="1" dirty="0"/>
              <a:t>Membandingkan Histogram dengan Pola Baku</a:t>
            </a:r>
            <a:endParaRPr lang="en-US" sz="2400" dirty="0"/>
          </a:p>
        </p:txBody>
      </p:sp>
      <p:sp>
        <p:nvSpPr>
          <p:cNvPr id="4" name="Slide Number Placeholder 3"/>
          <p:cNvSpPr>
            <a:spLocks noGrp="1"/>
          </p:cNvSpPr>
          <p:nvPr>
            <p:ph type="sldNum" sz="quarter" idx="12"/>
          </p:nvPr>
        </p:nvSpPr>
        <p:spPr/>
        <p:txBody>
          <a:bodyPr/>
          <a:lstStyle/>
          <a:p>
            <a:pPr>
              <a:defRPr/>
            </a:pPr>
            <a:fld id="{5103DC6B-DCAC-4678-AC56-526556FF342F}" type="slidenum">
              <a:rPr lang="en-US" smtClean="0"/>
              <a:pPr>
                <a:defRPr/>
              </a:pPr>
              <a:t>12</a:t>
            </a:fld>
            <a:endParaRPr lang="en-US"/>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9808" y="1142999"/>
            <a:ext cx="7709792" cy="2583177"/>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726176"/>
            <a:ext cx="8001000" cy="2797896"/>
          </a:xfrm>
          <a:prstGeom prst="rect">
            <a:avLst/>
          </a:prstGeom>
        </p:spPr>
      </p:pic>
    </p:spTree>
    <p:extLst>
      <p:ext uri="{BB962C8B-B14F-4D97-AF65-F5344CB8AC3E}">
        <p14:creationId xmlns:p14="http://schemas.microsoft.com/office/powerpoint/2010/main" val="1453147003"/>
      </p:ext>
    </p:extLst>
  </p:cSld>
  <p:clrMapOvr>
    <a:masterClrMapping/>
  </p:clrMapOvr>
  <p:transition spd="slow">
    <p:wheel spokes="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09AF4-51FE-42BF-9C3A-1F4AB9E9B927}"/>
              </a:ext>
            </a:extLst>
          </p:cNvPr>
          <p:cNvSpPr>
            <a:spLocks noGrp="1"/>
          </p:cNvSpPr>
          <p:nvPr>
            <p:ph type="title"/>
          </p:nvPr>
        </p:nvSpPr>
        <p:spPr/>
        <p:txBody>
          <a:bodyPr/>
          <a:lstStyle/>
          <a:p>
            <a:r>
              <a:rPr lang="en-ID"/>
              <a:t>latihan</a:t>
            </a:r>
          </a:p>
        </p:txBody>
      </p:sp>
      <p:sp>
        <p:nvSpPr>
          <p:cNvPr id="3" name="Content Placeholder 2">
            <a:extLst>
              <a:ext uri="{FF2B5EF4-FFF2-40B4-BE49-F238E27FC236}">
                <a16:creationId xmlns:a16="http://schemas.microsoft.com/office/drawing/2014/main" id="{067E348C-84EB-428F-A19C-971584297C36}"/>
              </a:ext>
            </a:extLst>
          </p:cNvPr>
          <p:cNvSpPr>
            <a:spLocks noGrp="1"/>
          </p:cNvSpPr>
          <p:nvPr>
            <p:ph idx="1"/>
          </p:nvPr>
        </p:nvSpPr>
        <p:spPr/>
        <p:txBody>
          <a:bodyPr>
            <a:normAutofit lnSpcReduction="10000"/>
          </a:bodyPr>
          <a:lstStyle/>
          <a:p>
            <a:pPr marL="0" indent="0">
              <a:buNone/>
            </a:pPr>
            <a:r>
              <a:rPr lang="en-ID" smtClean="0"/>
              <a:t>Berdasarkan data pada tabel hitunglah (</a:t>
            </a:r>
            <a:r>
              <a:rPr lang="en-ID"/>
              <a:t>Variance </a:t>
            </a:r>
            <a:r>
              <a:rPr lang="en-ID"/>
              <a:t>= </a:t>
            </a:r>
            <a:r>
              <a:rPr lang="en-ID" smtClean="0"/>
              <a:t>57,3898)</a:t>
            </a:r>
          </a:p>
          <a:p>
            <a:r>
              <a:rPr lang="en-ID" smtClean="0"/>
              <a:t>Rata-rata</a:t>
            </a:r>
          </a:p>
          <a:p>
            <a:r>
              <a:rPr lang="en-ID" smtClean="0"/>
              <a:t>Median</a:t>
            </a:r>
          </a:p>
          <a:p>
            <a:r>
              <a:rPr lang="en-ID" smtClean="0"/>
              <a:t>Standar deviasi</a:t>
            </a:r>
          </a:p>
          <a:p>
            <a:r>
              <a:rPr lang="en-ID" smtClean="0"/>
              <a:t>Minimum &amp; maksimum</a:t>
            </a:r>
          </a:p>
          <a:p>
            <a:r>
              <a:rPr lang="en-ID" smtClean="0"/>
              <a:t>Standar Skewness</a:t>
            </a:r>
          </a:p>
          <a:p>
            <a:r>
              <a:rPr lang="en-ID" smtClean="0"/>
              <a:t>Standar kurtosis</a:t>
            </a:r>
          </a:p>
          <a:p>
            <a:r>
              <a:rPr lang="en-ID"/>
              <a:t>koefisien varian</a:t>
            </a:r>
            <a:endParaRPr lang="en-ID"/>
          </a:p>
        </p:txBody>
      </p:sp>
      <p:sp>
        <p:nvSpPr>
          <p:cNvPr id="4" name="Slide Number Placeholder 3">
            <a:extLst>
              <a:ext uri="{FF2B5EF4-FFF2-40B4-BE49-F238E27FC236}">
                <a16:creationId xmlns:a16="http://schemas.microsoft.com/office/drawing/2014/main" id="{D50FDE5C-E3BA-4B81-9DC9-DB8879B9C4F5}"/>
              </a:ext>
            </a:extLst>
          </p:cNvPr>
          <p:cNvSpPr>
            <a:spLocks noGrp="1"/>
          </p:cNvSpPr>
          <p:nvPr>
            <p:ph type="sldNum" sz="quarter" idx="12"/>
          </p:nvPr>
        </p:nvSpPr>
        <p:spPr/>
        <p:txBody>
          <a:bodyPr/>
          <a:lstStyle/>
          <a:p>
            <a:pPr>
              <a:defRPr/>
            </a:pPr>
            <a:fld id="{5103DC6B-DCAC-4678-AC56-526556FF342F}" type="slidenum">
              <a:rPr lang="en-US" smtClean="0"/>
              <a:pPr>
                <a:defRPr/>
              </a:pPr>
              <a:t>13</a:t>
            </a:fld>
            <a:endParaRPr lang="en-US"/>
          </a:p>
        </p:txBody>
      </p:sp>
    </p:spTree>
    <p:extLst>
      <p:ext uri="{BB962C8B-B14F-4D97-AF65-F5344CB8AC3E}">
        <p14:creationId xmlns:p14="http://schemas.microsoft.com/office/powerpoint/2010/main" val="3629222917"/>
      </p:ext>
    </p:extLst>
  </p:cSld>
  <p:clrMapOvr>
    <a:masterClrMapping/>
  </p:clrMapOvr>
  <p:transition spd="slow">
    <p:wheel spokes="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4"/>
          <p:cNvSpPr>
            <a:spLocks noGrp="1"/>
          </p:cNvSpPr>
          <p:nvPr>
            <p:ph type="title"/>
          </p:nvPr>
        </p:nvSpPr>
        <p:spPr>
          <a:xfrm>
            <a:off x="457200" y="152400"/>
            <a:ext cx="8229600" cy="698500"/>
          </a:xfrm>
        </p:spPr>
        <p:txBody>
          <a:bodyPr>
            <a:noAutofit/>
          </a:bodyPr>
          <a:lstStyle/>
          <a:p>
            <a:pPr algn="ctr" eaLnBrk="1" hangingPunct="1"/>
            <a:r>
              <a:rPr lang="id-ID" sz="2400" b="1" dirty="0">
                <a:solidFill>
                  <a:schemeClr val="tx1"/>
                </a:solidFill>
              </a:rPr>
              <a:t>TAHAPAN IDENTIFIKASI POLA DISTRIBUSI</a:t>
            </a:r>
            <a:endParaRPr lang="en-US" sz="2400" dirty="0">
              <a:solidFill>
                <a:schemeClr val="tx1"/>
              </a:solidFill>
            </a:endParaRPr>
          </a:p>
        </p:txBody>
      </p:sp>
      <p:grpSp>
        <p:nvGrpSpPr>
          <p:cNvPr id="70" name="Group 69"/>
          <p:cNvGrpSpPr/>
          <p:nvPr/>
        </p:nvGrpSpPr>
        <p:grpSpPr>
          <a:xfrm>
            <a:off x="152401" y="990600"/>
            <a:ext cx="8839199" cy="5791200"/>
            <a:chOff x="228600" y="990600"/>
            <a:chExt cx="8839199" cy="5791200"/>
          </a:xfrm>
        </p:grpSpPr>
        <p:sp>
          <p:nvSpPr>
            <p:cNvPr id="38" name="Rectangle 37"/>
            <p:cNvSpPr/>
            <p:nvPr/>
          </p:nvSpPr>
          <p:spPr>
            <a:xfrm>
              <a:off x="228600" y="4130566"/>
              <a:ext cx="8839199" cy="1889234"/>
            </a:xfrm>
            <a:prstGeom prst="rect">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id-ID">
                  <a:solidFill>
                    <a:schemeClr val="tx1"/>
                  </a:solidFill>
                  <a:latin typeface="+mj-lt"/>
                </a:rPr>
                <a:t>                                                                  Pendekatan </a:t>
              </a:r>
              <a:r>
                <a:rPr lang="id-ID" dirty="0">
                  <a:solidFill>
                    <a:schemeClr val="tx1"/>
                  </a:solidFill>
                  <a:latin typeface="+mj-lt"/>
                </a:rPr>
                <a:t>Pola Distribusi</a:t>
              </a:r>
            </a:p>
          </p:txBody>
        </p:sp>
        <p:sp>
          <p:nvSpPr>
            <p:cNvPr id="3" name="Rectangle 2"/>
            <p:cNvSpPr/>
            <p:nvPr/>
          </p:nvSpPr>
          <p:spPr>
            <a:xfrm>
              <a:off x="3162300" y="990600"/>
              <a:ext cx="2781300" cy="4191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latin typeface="+mj-lt"/>
                </a:rPr>
                <a:t>Pengumpulan Data Histori</a:t>
              </a:r>
            </a:p>
          </p:txBody>
        </p:sp>
        <p:sp>
          <p:nvSpPr>
            <p:cNvPr id="12" name="Rectangle 11"/>
            <p:cNvSpPr/>
            <p:nvPr/>
          </p:nvSpPr>
          <p:spPr>
            <a:xfrm>
              <a:off x="4070132" y="3353398"/>
              <a:ext cx="2819400" cy="443466"/>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id-ID" dirty="0">
                  <a:solidFill>
                    <a:schemeClr val="tx1"/>
                  </a:solidFill>
                  <a:latin typeface="+mj-lt"/>
                </a:rPr>
                <a:t>Pendugaan Pola Distribusi</a:t>
              </a:r>
            </a:p>
          </p:txBody>
        </p:sp>
        <p:sp>
          <p:nvSpPr>
            <p:cNvPr id="9" name="Rectangle 8"/>
            <p:cNvSpPr/>
            <p:nvPr/>
          </p:nvSpPr>
          <p:spPr>
            <a:xfrm>
              <a:off x="2057400" y="1847850"/>
              <a:ext cx="3729418" cy="104775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id-ID" sz="1600" b="1" dirty="0">
                  <a:solidFill>
                    <a:schemeClr val="tx1"/>
                  </a:solidFill>
                  <a:latin typeface="+mj-lt"/>
                </a:rPr>
                <a:t>Distribusi Frekuensi</a:t>
              </a:r>
            </a:p>
            <a:p>
              <a:pPr marL="285750" indent="-285750">
                <a:buFont typeface="Arial" pitchFamily="34" charset="0"/>
                <a:buChar char="•"/>
              </a:pPr>
              <a:r>
                <a:rPr lang="id-ID" sz="1600" dirty="0">
                  <a:solidFill>
                    <a:schemeClr val="tx1"/>
                  </a:solidFill>
                  <a:latin typeface="+mj-lt"/>
                </a:rPr>
                <a:t>Nilai-nilai pemusatan (mean &amp; median)</a:t>
              </a:r>
            </a:p>
            <a:p>
              <a:pPr marL="285750" indent="-285750">
                <a:buFont typeface="Arial" pitchFamily="34" charset="0"/>
                <a:buChar char="•"/>
              </a:pPr>
              <a:r>
                <a:rPr lang="id-ID" sz="1600" dirty="0">
                  <a:solidFill>
                    <a:schemeClr val="tx1"/>
                  </a:solidFill>
                  <a:latin typeface="+mj-lt"/>
                </a:rPr>
                <a:t>Koefisien varian</a:t>
              </a:r>
            </a:p>
            <a:p>
              <a:pPr marL="285750" indent="-285750">
                <a:buFont typeface="Arial" pitchFamily="34" charset="0"/>
                <a:buChar char="•"/>
              </a:pPr>
              <a:r>
                <a:rPr lang="id-ID" sz="1600" dirty="0">
                  <a:solidFill>
                    <a:schemeClr val="tx1"/>
                  </a:solidFill>
                  <a:latin typeface="+mj-lt"/>
                </a:rPr>
                <a:t>Skewness, dll</a:t>
              </a:r>
            </a:p>
          </p:txBody>
        </p:sp>
        <p:sp>
          <p:nvSpPr>
            <p:cNvPr id="11" name="Rectangle 10"/>
            <p:cNvSpPr/>
            <p:nvPr/>
          </p:nvSpPr>
          <p:spPr>
            <a:xfrm>
              <a:off x="6324600" y="1828800"/>
              <a:ext cx="1452163" cy="93345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id-ID" sz="1400" b="1" dirty="0">
                  <a:solidFill>
                    <a:schemeClr val="tx1"/>
                  </a:solidFill>
                  <a:latin typeface="+mj-lt"/>
                </a:rPr>
                <a:t>Grafik</a:t>
              </a:r>
            </a:p>
            <a:p>
              <a:pPr marL="285750" indent="-285750">
                <a:buFont typeface="Arial" pitchFamily="34" charset="0"/>
                <a:buChar char="•"/>
              </a:pPr>
              <a:r>
                <a:rPr lang="id-ID" sz="1400" dirty="0">
                  <a:solidFill>
                    <a:schemeClr val="tx1"/>
                  </a:solidFill>
                  <a:latin typeface="+mj-lt"/>
                </a:rPr>
                <a:t>Histogram</a:t>
              </a:r>
            </a:p>
            <a:p>
              <a:pPr marL="285750" indent="-285750">
                <a:buFont typeface="Arial" pitchFamily="34" charset="0"/>
                <a:buChar char="•"/>
              </a:pPr>
              <a:r>
                <a:rPr lang="id-ID" sz="1400" dirty="0">
                  <a:solidFill>
                    <a:schemeClr val="tx1"/>
                  </a:solidFill>
                  <a:latin typeface="+mj-lt"/>
                </a:rPr>
                <a:t>Grafik Garis</a:t>
              </a:r>
            </a:p>
            <a:p>
              <a:pPr algn="ctr"/>
              <a:endParaRPr lang="id-ID" sz="1400" dirty="0">
                <a:solidFill>
                  <a:schemeClr val="tx1"/>
                </a:solidFill>
                <a:latin typeface="+mj-lt"/>
              </a:endParaRPr>
            </a:p>
          </p:txBody>
        </p:sp>
        <p:sp>
          <p:nvSpPr>
            <p:cNvPr id="14" name="Rectangle 13"/>
            <p:cNvSpPr/>
            <p:nvPr/>
          </p:nvSpPr>
          <p:spPr>
            <a:xfrm>
              <a:off x="457200" y="4508936"/>
              <a:ext cx="2286000" cy="1129864"/>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a:solidFill>
                    <a:schemeClr val="tx1"/>
                  </a:solidFill>
                  <a:latin typeface="+mj-lt"/>
                </a:rPr>
                <a:t>Menggunakan langsung data historis variabel acak</a:t>
              </a:r>
            </a:p>
          </p:txBody>
        </p:sp>
        <p:sp>
          <p:nvSpPr>
            <p:cNvPr id="16" name="Rectangle 15"/>
            <p:cNvSpPr/>
            <p:nvPr/>
          </p:nvSpPr>
          <p:spPr>
            <a:xfrm>
              <a:off x="5410200" y="4495800"/>
              <a:ext cx="3581400" cy="6858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a:solidFill>
                    <a:schemeClr val="tx1"/>
                  </a:solidFill>
                  <a:latin typeface="+mj-lt"/>
                </a:rPr>
                <a:t>Pendekatan teoritis </a:t>
              </a:r>
              <a:r>
                <a:rPr lang="id-ID" sz="1600" dirty="0">
                  <a:solidFill>
                    <a:schemeClr val="tx1"/>
                  </a:solidFill>
                  <a:latin typeface="+mj-lt"/>
                  <a:sym typeface="Symbol"/>
                </a:rPr>
                <a:t></a:t>
              </a:r>
              <a:r>
                <a:rPr lang="id-ID" sz="1600" dirty="0">
                  <a:solidFill>
                    <a:schemeClr val="tx1"/>
                  </a:solidFill>
                  <a:latin typeface="+mj-lt"/>
                </a:rPr>
                <a:t> teknik inferensif baku diperoleh fungsi distribusi teoritis</a:t>
              </a:r>
            </a:p>
          </p:txBody>
        </p:sp>
        <p:sp>
          <p:nvSpPr>
            <p:cNvPr id="17" name="Rectangle 16"/>
            <p:cNvSpPr/>
            <p:nvPr/>
          </p:nvSpPr>
          <p:spPr>
            <a:xfrm>
              <a:off x="3162300" y="4495800"/>
              <a:ext cx="2095500" cy="1397871"/>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a:solidFill>
                    <a:schemeClr val="tx1"/>
                  </a:solidFill>
                  <a:latin typeface="+mj-lt"/>
                </a:rPr>
                <a:t>Pendekatan empiris </a:t>
              </a:r>
              <a:r>
                <a:rPr lang="id-ID" sz="1600" dirty="0">
                  <a:solidFill>
                    <a:schemeClr val="tx1"/>
                  </a:solidFill>
                  <a:latin typeface="+mj-lt"/>
                  <a:sym typeface="Symbol"/>
                </a:rPr>
                <a:t></a:t>
              </a:r>
              <a:r>
                <a:rPr lang="id-ID" sz="1600" dirty="0">
                  <a:solidFill>
                    <a:schemeClr val="tx1"/>
                  </a:solidFill>
                  <a:latin typeface="+mj-lt"/>
                </a:rPr>
                <a:t> metode heuristik diperoleh fungsi distribusi empirisnya</a:t>
              </a:r>
            </a:p>
          </p:txBody>
        </p:sp>
        <p:cxnSp>
          <p:nvCxnSpPr>
            <p:cNvPr id="20" name="Straight Connector 19"/>
            <p:cNvCxnSpPr>
              <a:stCxn id="3" idx="2"/>
            </p:cNvCxnSpPr>
            <p:nvPr/>
          </p:nvCxnSpPr>
          <p:spPr>
            <a:xfrm>
              <a:off x="4552950" y="1409700"/>
              <a:ext cx="0" cy="190500"/>
            </a:xfrm>
            <a:prstGeom prst="line">
              <a:avLst/>
            </a:prstGeom>
            <a:ln w="28575"/>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a:off x="3905250" y="1600200"/>
              <a:ext cx="314325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24" name="Straight Arrow Connector 23"/>
            <p:cNvCxnSpPr/>
            <p:nvPr/>
          </p:nvCxnSpPr>
          <p:spPr>
            <a:xfrm>
              <a:off x="3905250" y="1588325"/>
              <a:ext cx="0" cy="24765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26" name="Straight Arrow Connector 25"/>
            <p:cNvCxnSpPr/>
            <p:nvPr/>
          </p:nvCxnSpPr>
          <p:spPr>
            <a:xfrm>
              <a:off x="7048500" y="1590675"/>
              <a:ext cx="0" cy="22860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33" name="Straight Connector 32"/>
            <p:cNvCxnSpPr/>
            <p:nvPr/>
          </p:nvCxnSpPr>
          <p:spPr>
            <a:xfrm flipV="1">
              <a:off x="3886200" y="3079532"/>
              <a:ext cx="3184634" cy="13136"/>
            </a:xfrm>
            <a:prstGeom prst="line">
              <a:avLst/>
            </a:prstGeom>
            <a:ln w="28575"/>
          </p:spPr>
          <p:style>
            <a:lnRef idx="1">
              <a:schemeClr val="dk1"/>
            </a:lnRef>
            <a:fillRef idx="0">
              <a:schemeClr val="dk1"/>
            </a:fillRef>
            <a:effectRef idx="0">
              <a:schemeClr val="dk1"/>
            </a:effectRef>
            <a:fontRef idx="minor">
              <a:schemeClr val="tx1"/>
            </a:fontRef>
          </p:style>
        </p:cxnSp>
        <p:cxnSp>
          <p:nvCxnSpPr>
            <p:cNvPr id="36" name="Straight Arrow Connector 35"/>
            <p:cNvCxnSpPr>
              <a:endCxn id="12" idx="0"/>
            </p:cNvCxnSpPr>
            <p:nvPr/>
          </p:nvCxnSpPr>
          <p:spPr>
            <a:xfrm flipH="1">
              <a:off x="5479832" y="3063766"/>
              <a:ext cx="6568" cy="289632"/>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39" name="Straight Connector 38"/>
            <p:cNvCxnSpPr/>
            <p:nvPr/>
          </p:nvCxnSpPr>
          <p:spPr>
            <a:xfrm>
              <a:off x="5486400" y="3790296"/>
              <a:ext cx="0" cy="190500"/>
            </a:xfrm>
            <a:prstGeom prst="line">
              <a:avLst/>
            </a:prstGeom>
            <a:ln w="28575"/>
          </p:spPr>
          <p:style>
            <a:lnRef idx="1">
              <a:schemeClr val="dk1"/>
            </a:lnRef>
            <a:fillRef idx="0">
              <a:schemeClr val="dk1"/>
            </a:fillRef>
            <a:effectRef idx="0">
              <a:schemeClr val="dk1"/>
            </a:effectRef>
            <a:fontRef idx="minor">
              <a:schemeClr val="tx1"/>
            </a:fontRef>
          </p:style>
        </p:cxnSp>
        <p:cxnSp>
          <p:nvCxnSpPr>
            <p:cNvPr id="40" name="Straight Connector 39"/>
            <p:cNvCxnSpPr/>
            <p:nvPr/>
          </p:nvCxnSpPr>
          <p:spPr>
            <a:xfrm>
              <a:off x="4114800" y="3980796"/>
              <a:ext cx="3048000" cy="13136"/>
            </a:xfrm>
            <a:prstGeom prst="line">
              <a:avLst/>
            </a:prstGeom>
            <a:ln w="28575"/>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a:off x="3915102" y="2889032"/>
              <a:ext cx="0" cy="190500"/>
            </a:xfrm>
            <a:prstGeom prst="line">
              <a:avLst/>
            </a:prstGeom>
            <a:ln w="28575"/>
          </p:spPr>
          <p:style>
            <a:lnRef idx="1">
              <a:schemeClr val="dk1"/>
            </a:lnRef>
            <a:fillRef idx="0">
              <a:schemeClr val="dk1"/>
            </a:fillRef>
            <a:effectRef idx="0">
              <a:schemeClr val="dk1"/>
            </a:effectRef>
            <a:fontRef idx="minor">
              <a:schemeClr val="tx1"/>
            </a:fontRef>
          </p:style>
        </p:cxnSp>
        <p:cxnSp>
          <p:nvCxnSpPr>
            <p:cNvPr id="54" name="Straight Connector 53"/>
            <p:cNvCxnSpPr/>
            <p:nvPr/>
          </p:nvCxnSpPr>
          <p:spPr>
            <a:xfrm>
              <a:off x="7070834" y="2781300"/>
              <a:ext cx="0" cy="298232"/>
            </a:xfrm>
            <a:prstGeom prst="line">
              <a:avLst/>
            </a:prstGeom>
            <a:ln w="28575"/>
          </p:spPr>
          <p:style>
            <a:lnRef idx="1">
              <a:schemeClr val="dk1"/>
            </a:lnRef>
            <a:fillRef idx="0">
              <a:schemeClr val="dk1"/>
            </a:fillRef>
            <a:effectRef idx="0">
              <a:schemeClr val="dk1"/>
            </a:effectRef>
            <a:fontRef idx="minor">
              <a:schemeClr val="tx1"/>
            </a:fontRef>
          </p:style>
        </p:cxnSp>
        <p:cxnSp>
          <p:nvCxnSpPr>
            <p:cNvPr id="61" name="Straight Arrow Connector 60"/>
            <p:cNvCxnSpPr/>
            <p:nvPr/>
          </p:nvCxnSpPr>
          <p:spPr>
            <a:xfrm>
              <a:off x="7178566" y="3980796"/>
              <a:ext cx="0" cy="515004"/>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64" name="Straight Arrow Connector 63"/>
            <p:cNvCxnSpPr/>
            <p:nvPr/>
          </p:nvCxnSpPr>
          <p:spPr>
            <a:xfrm>
              <a:off x="4133850" y="3993932"/>
              <a:ext cx="0" cy="515004"/>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65" name="Rectangle 64"/>
            <p:cNvSpPr/>
            <p:nvPr/>
          </p:nvSpPr>
          <p:spPr>
            <a:xfrm>
              <a:off x="6356132" y="5398372"/>
              <a:ext cx="1644868" cy="4953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a:solidFill>
                    <a:schemeClr val="tx1"/>
                  </a:solidFill>
                  <a:latin typeface="+mj-lt"/>
                </a:rPr>
                <a:t>Uji Kesuaian</a:t>
              </a:r>
            </a:p>
          </p:txBody>
        </p:sp>
        <p:cxnSp>
          <p:nvCxnSpPr>
            <p:cNvPr id="66" name="Straight Arrow Connector 65"/>
            <p:cNvCxnSpPr/>
            <p:nvPr/>
          </p:nvCxnSpPr>
          <p:spPr>
            <a:xfrm>
              <a:off x="7162800" y="5192106"/>
              <a:ext cx="0" cy="22860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67" name="Straight Connector 66"/>
            <p:cNvCxnSpPr>
              <a:stCxn id="3" idx="1"/>
            </p:cNvCxnSpPr>
            <p:nvPr/>
          </p:nvCxnSpPr>
          <p:spPr>
            <a:xfrm flipH="1">
              <a:off x="1600200" y="1200150"/>
              <a:ext cx="15621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69" name="Straight Arrow Connector 68"/>
            <p:cNvCxnSpPr>
              <a:endCxn id="14" idx="0"/>
            </p:cNvCxnSpPr>
            <p:nvPr/>
          </p:nvCxnSpPr>
          <p:spPr>
            <a:xfrm>
              <a:off x="1600200" y="1200150"/>
              <a:ext cx="0" cy="3308786"/>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71" name="Rectangle 70"/>
            <p:cNvSpPr/>
            <p:nvPr/>
          </p:nvSpPr>
          <p:spPr>
            <a:xfrm>
              <a:off x="3810000" y="6286500"/>
              <a:ext cx="1644868" cy="4953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a:solidFill>
                    <a:schemeClr val="tx1"/>
                  </a:solidFill>
                  <a:latin typeface="+mj-lt"/>
                </a:rPr>
                <a:t>SIMULASI</a:t>
              </a:r>
            </a:p>
          </p:txBody>
        </p:sp>
        <p:cxnSp>
          <p:nvCxnSpPr>
            <p:cNvPr id="72" name="Straight Arrow Connector 71"/>
            <p:cNvCxnSpPr/>
            <p:nvPr/>
          </p:nvCxnSpPr>
          <p:spPr>
            <a:xfrm flipH="1">
              <a:off x="4641632" y="6034968"/>
              <a:ext cx="6568" cy="289632"/>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grpSp>
      <p:sp>
        <p:nvSpPr>
          <p:cNvPr id="2" name="Slide Number Placeholder 1">
            <a:extLst>
              <a:ext uri="{FF2B5EF4-FFF2-40B4-BE49-F238E27FC236}">
                <a16:creationId xmlns:a16="http://schemas.microsoft.com/office/drawing/2014/main" id="{77A664FD-4D05-4DD8-9929-C4FEF4BFCF58}"/>
              </a:ext>
            </a:extLst>
          </p:cNvPr>
          <p:cNvSpPr>
            <a:spLocks noGrp="1"/>
          </p:cNvSpPr>
          <p:nvPr>
            <p:ph type="sldNum" sz="quarter" idx="12"/>
          </p:nvPr>
        </p:nvSpPr>
        <p:spPr/>
        <p:txBody>
          <a:bodyPr/>
          <a:lstStyle/>
          <a:p>
            <a:pPr>
              <a:defRPr/>
            </a:pPr>
            <a:fld id="{5103DC6B-DCAC-4678-AC56-526556FF342F}" type="slidenum">
              <a:rPr lang="en-US" smtClean="0"/>
              <a:pPr>
                <a:defRPr/>
              </a:pPr>
              <a:t>2</a:t>
            </a:fld>
            <a:endParaRPr lang="en-US"/>
          </a:p>
        </p:txBody>
      </p:sp>
    </p:spTree>
    <p:extLst>
      <p:ext uri="{BB962C8B-B14F-4D97-AF65-F5344CB8AC3E}">
        <p14:creationId xmlns:p14="http://schemas.microsoft.com/office/powerpoint/2010/main" val="3648701191"/>
      </p:ext>
    </p:extLst>
  </p:cSld>
  <p:clrMapOvr>
    <a:masterClrMapping/>
  </p:clrMapOvr>
  <p:transition spd="slow">
    <p:wheel spokes="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1FCB76D-4740-4DE2-8F81-947257CB3B8D}"/>
              </a:ext>
            </a:extLst>
          </p:cNvPr>
          <p:cNvSpPr>
            <a:spLocks noGrp="1"/>
          </p:cNvSpPr>
          <p:nvPr>
            <p:ph type="title"/>
          </p:nvPr>
        </p:nvSpPr>
        <p:spPr/>
        <p:txBody>
          <a:bodyPr/>
          <a:lstStyle/>
          <a:p>
            <a:r>
              <a:rPr lang="en-ID"/>
              <a:t>Pendugaan pola distribusi</a:t>
            </a:r>
          </a:p>
        </p:txBody>
      </p:sp>
      <p:sp>
        <p:nvSpPr>
          <p:cNvPr id="7" name="Content Placeholder 6">
            <a:extLst>
              <a:ext uri="{FF2B5EF4-FFF2-40B4-BE49-F238E27FC236}">
                <a16:creationId xmlns:a16="http://schemas.microsoft.com/office/drawing/2014/main" id="{2C8407FF-C4A9-4003-9D81-E6E5918C113B}"/>
              </a:ext>
            </a:extLst>
          </p:cNvPr>
          <p:cNvSpPr>
            <a:spLocks noGrp="1"/>
          </p:cNvSpPr>
          <p:nvPr>
            <p:ph idx="1"/>
          </p:nvPr>
        </p:nvSpPr>
        <p:spPr/>
        <p:txBody>
          <a:bodyPr/>
          <a:lstStyle/>
          <a:p>
            <a:r>
              <a:rPr lang="en-ID"/>
              <a:t>Kita perlu mengetahui pola distribusi dari data pengamatan, sehingga pada saat melakukan simulasi nantinya, pola distribusi variabel acak yang diambil akan sesuai dengan pola distribusi data yang sebenarnya.  Ada beberapa cara yang bisa ditempuh :</a:t>
            </a:r>
          </a:p>
          <a:p>
            <a:pPr marL="342900" indent="-342900">
              <a:buFont typeface="+mj-lt"/>
              <a:buAutoNum type="arabicPeriod"/>
            </a:pPr>
            <a:r>
              <a:rPr lang="en-ID"/>
              <a:t>Ringkasan Statistik</a:t>
            </a:r>
          </a:p>
          <a:p>
            <a:pPr marL="342900" indent="-342900">
              <a:buFont typeface="+mj-lt"/>
              <a:buAutoNum type="arabicPeriod"/>
            </a:pPr>
            <a:r>
              <a:rPr lang="en-ID"/>
              <a:t>Histogram dan grafik baris</a:t>
            </a:r>
          </a:p>
          <a:p>
            <a:pPr marL="342900" indent="-342900">
              <a:buFont typeface="+mj-lt"/>
              <a:buAutoNum type="arabicPeriod"/>
            </a:pPr>
            <a:endParaRPr lang="en-ID"/>
          </a:p>
        </p:txBody>
      </p:sp>
      <p:sp>
        <p:nvSpPr>
          <p:cNvPr id="5" name="Slide Number Placeholder 4">
            <a:extLst>
              <a:ext uri="{FF2B5EF4-FFF2-40B4-BE49-F238E27FC236}">
                <a16:creationId xmlns:a16="http://schemas.microsoft.com/office/drawing/2014/main" id="{E5F2012C-D347-4C67-87B2-3EED364A33E7}"/>
              </a:ext>
            </a:extLst>
          </p:cNvPr>
          <p:cNvSpPr>
            <a:spLocks noGrp="1"/>
          </p:cNvSpPr>
          <p:nvPr>
            <p:ph type="sldNum" sz="quarter" idx="12"/>
          </p:nvPr>
        </p:nvSpPr>
        <p:spPr/>
        <p:txBody>
          <a:bodyPr/>
          <a:lstStyle/>
          <a:p>
            <a:pPr>
              <a:defRPr/>
            </a:pPr>
            <a:fld id="{5103DC6B-DCAC-4678-AC56-526556FF342F}" type="slidenum">
              <a:rPr lang="en-US" smtClean="0"/>
              <a:pPr>
                <a:defRPr/>
              </a:pPr>
              <a:t>3</a:t>
            </a:fld>
            <a:endParaRPr lang="en-US"/>
          </a:p>
        </p:txBody>
      </p:sp>
    </p:spTree>
    <p:extLst>
      <p:ext uri="{BB962C8B-B14F-4D97-AF65-F5344CB8AC3E}">
        <p14:creationId xmlns:p14="http://schemas.microsoft.com/office/powerpoint/2010/main" val="675253352"/>
      </p:ext>
    </p:extLst>
  </p:cSld>
  <p:clrMapOvr>
    <a:masterClrMapping/>
  </p:clrMapOvr>
  <p:transition spd="slow">
    <p:wheel spokes="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32CBF-B26E-4652-920A-8F2BB99F1EDB}"/>
              </a:ext>
            </a:extLst>
          </p:cNvPr>
          <p:cNvSpPr>
            <a:spLocks noGrp="1"/>
          </p:cNvSpPr>
          <p:nvPr>
            <p:ph type="title"/>
          </p:nvPr>
        </p:nvSpPr>
        <p:spPr/>
        <p:txBody>
          <a:bodyPr/>
          <a:lstStyle/>
          <a:p>
            <a:r>
              <a:rPr lang="en-ID"/>
              <a:t>Ringkasan statistik</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FE359DCF-D5C8-4D12-A1AA-E560AC93D7AF}"/>
                  </a:ext>
                </a:extLst>
              </p:cNvPr>
              <p:cNvSpPr>
                <a:spLocks noGrp="1"/>
              </p:cNvSpPr>
              <p:nvPr>
                <p:ph idx="1"/>
              </p:nvPr>
            </p:nvSpPr>
            <p:spPr/>
            <p:txBody>
              <a:bodyPr>
                <a:normAutofit fontScale="92500" lnSpcReduction="10000"/>
              </a:bodyPr>
              <a:lstStyle/>
              <a:p>
                <a:r>
                  <a:rPr lang="en-ID" smtClean="0"/>
                  <a:t> Ringkasan statistik datanya dapat diketahui keluarga distribusinya. </a:t>
                </a:r>
              </a:p>
              <a:p>
                <a:r>
                  <a:rPr lang="en-ID"/>
                  <a:t>Nilai-nilai pemusatan merupakan besaran statistik yang cukup penting guna menduga keluarga distribusi. </a:t>
                </a:r>
              </a:p>
              <a:p>
                <a:r>
                  <a:rPr lang="sv-SE"/>
                  <a:t>Misalnya, mean dan median  pada distribusi kontinu jika nilainya sama, maka dapat dipastikan bahwa kurva distribusi berbentuk simetris. </a:t>
                </a:r>
              </a:p>
              <a:p>
                <a14:m>
                  <m:oMath xmlns:m="http://schemas.openxmlformats.org/officeDocument/2006/math">
                    <m:r>
                      <a:rPr lang="en-US" b="0" i="1" smtClean="0">
                        <a:latin typeface="Cambria Math" panose="02040503050406030204" pitchFamily="18" charset="0"/>
                      </a:rPr>
                      <m:t>𝑚𝑒𝑎𝑛</m:t>
                    </m:r>
                    <m:r>
                      <a:rPr lang="en-US" b="0" i="1" smtClean="0">
                        <a:latin typeface="Cambria Math" panose="02040503050406030204" pitchFamily="18" charset="0"/>
                      </a:rPr>
                      <m:t>=</m:t>
                    </m:r>
                    <m:acc>
                      <m:accPr>
                        <m:chr m:val="̅"/>
                        <m:ctrlPr>
                          <a:rPr lang="en-ID" i="1" smtClean="0">
                            <a:latin typeface="Cambria Math" panose="02040503050406030204" pitchFamily="18" charset="0"/>
                          </a:rPr>
                        </m:ctrlPr>
                      </m:accPr>
                      <m:e>
                        <m:r>
                          <a:rPr lang="en-ID" b="0" i="1" smtClean="0">
                            <a:latin typeface="Cambria Math" panose="02040503050406030204" pitchFamily="18" charset="0"/>
                          </a:rPr>
                          <m:t>𝑥</m:t>
                        </m:r>
                      </m:e>
                    </m:acc>
                    <m:r>
                      <a:rPr lang="en-ID" b="0" i="1" smtClean="0">
                        <a:latin typeface="Cambria Math" panose="02040503050406030204" pitchFamily="18" charset="0"/>
                      </a:rPr>
                      <m:t>=</m:t>
                    </m:r>
                    <m:f>
                      <m:fPr>
                        <m:ctrlPr>
                          <a:rPr lang="en-ID" b="0" i="1" smtClean="0">
                            <a:latin typeface="Cambria Math" panose="02040503050406030204" pitchFamily="18" charset="0"/>
                          </a:rPr>
                        </m:ctrlPr>
                      </m:fPr>
                      <m:num>
                        <m:nary>
                          <m:naryPr>
                            <m:chr m:val="∑"/>
                            <m:subHide m:val="on"/>
                            <m:supHide m:val="on"/>
                            <m:ctrlPr>
                              <a:rPr lang="en-ID" b="0" i="1" smtClean="0">
                                <a:latin typeface="Cambria Math" panose="02040503050406030204" pitchFamily="18" charset="0"/>
                              </a:rPr>
                            </m:ctrlPr>
                          </m:naryPr>
                          <m:sub/>
                          <m:sup/>
                          <m:e>
                            <m:sSub>
                              <m:sSubPr>
                                <m:ctrlPr>
                                  <a:rPr lang="en-ID" b="0" i="1" smtClean="0">
                                    <a:latin typeface="Cambria Math" panose="02040503050406030204" pitchFamily="18" charset="0"/>
                                  </a:rPr>
                                </m:ctrlPr>
                              </m:sSubPr>
                              <m:e>
                                <m:r>
                                  <a:rPr lang="en-ID" b="0" i="1" smtClean="0">
                                    <a:latin typeface="Cambria Math" panose="02040503050406030204" pitchFamily="18" charset="0"/>
                                  </a:rPr>
                                  <m:t>𝑓</m:t>
                                </m:r>
                              </m:e>
                              <m:sub>
                                <m:r>
                                  <a:rPr lang="en-ID" b="0" i="1" smtClean="0">
                                    <a:latin typeface="Cambria Math" panose="02040503050406030204" pitchFamily="18" charset="0"/>
                                  </a:rPr>
                                  <m:t>𝑖</m:t>
                                </m:r>
                              </m:sub>
                            </m:sSub>
                            <m:sSub>
                              <m:sSubPr>
                                <m:ctrlPr>
                                  <a:rPr lang="en-ID" b="0" i="1" smtClean="0">
                                    <a:latin typeface="Cambria Math" panose="02040503050406030204" pitchFamily="18" charset="0"/>
                                  </a:rPr>
                                </m:ctrlPr>
                              </m:sSubPr>
                              <m:e>
                                <m:r>
                                  <a:rPr lang="en-ID" b="0" i="1" smtClean="0">
                                    <a:latin typeface="Cambria Math" panose="02040503050406030204" pitchFamily="18" charset="0"/>
                                  </a:rPr>
                                  <m:t>𝑥</m:t>
                                </m:r>
                              </m:e>
                              <m:sub>
                                <m:r>
                                  <a:rPr lang="en-ID" b="0" i="1" smtClean="0">
                                    <a:latin typeface="Cambria Math" panose="02040503050406030204" pitchFamily="18" charset="0"/>
                                  </a:rPr>
                                  <m:t>𝑖</m:t>
                                </m:r>
                              </m:sub>
                            </m:sSub>
                          </m:e>
                        </m:nary>
                      </m:num>
                      <m:den>
                        <m:nary>
                          <m:naryPr>
                            <m:chr m:val="∑"/>
                            <m:subHide m:val="on"/>
                            <m:supHide m:val="on"/>
                            <m:ctrlPr>
                              <a:rPr lang="en-ID" b="0" i="1" smtClean="0">
                                <a:latin typeface="Cambria Math" panose="02040503050406030204" pitchFamily="18" charset="0"/>
                              </a:rPr>
                            </m:ctrlPr>
                          </m:naryPr>
                          <m:sub/>
                          <m:sup/>
                          <m:e>
                            <m:sSub>
                              <m:sSubPr>
                                <m:ctrlPr>
                                  <a:rPr lang="en-ID" b="0" i="1" smtClean="0">
                                    <a:latin typeface="Cambria Math" panose="02040503050406030204" pitchFamily="18" charset="0"/>
                                  </a:rPr>
                                </m:ctrlPr>
                              </m:sSubPr>
                              <m:e>
                                <m:r>
                                  <a:rPr lang="en-ID" b="0" i="1" smtClean="0">
                                    <a:latin typeface="Cambria Math" panose="02040503050406030204" pitchFamily="18" charset="0"/>
                                  </a:rPr>
                                  <m:t>𝑓</m:t>
                                </m:r>
                              </m:e>
                              <m:sub>
                                <m:r>
                                  <a:rPr lang="en-ID" b="0" i="1" smtClean="0">
                                    <a:latin typeface="Cambria Math" panose="02040503050406030204" pitchFamily="18" charset="0"/>
                                  </a:rPr>
                                  <m:t>𝑖</m:t>
                                </m:r>
                              </m:sub>
                            </m:sSub>
                          </m:e>
                        </m:nary>
                      </m:den>
                    </m:f>
                  </m:oMath>
                </a14:m>
                <a:r>
                  <a:rPr lang="en-ID"/>
                  <a:t>  	</a:t>
                </a:r>
                <a14:m>
                  <m:oMath xmlns:m="http://schemas.openxmlformats.org/officeDocument/2006/math">
                    <m:r>
                      <a:rPr lang="en-ID" b="0" i="1" smtClean="0">
                        <a:latin typeface="Cambria Math" panose="02040503050406030204" pitchFamily="18" charset="0"/>
                      </a:rPr>
                      <m:t>𝑚𝑒𝑑</m:t>
                    </m:r>
                    <m:r>
                      <a:rPr lang="en-US" b="0" i="1" smtClean="0">
                        <a:latin typeface="Cambria Math" panose="02040503050406030204" pitchFamily="18" charset="0"/>
                      </a:rPr>
                      <m:t>𝑖𝑎𝑛</m:t>
                    </m:r>
                    <m:r>
                      <a:rPr lang="en-ID" b="0" i="1" smtClean="0">
                        <a:latin typeface="Cambria Math" panose="02040503050406030204" pitchFamily="18" charset="0"/>
                      </a:rPr>
                      <m:t>=</m:t>
                    </m:r>
                    <m:d>
                      <m:dPr>
                        <m:begChr m:val="{"/>
                        <m:endChr m:val=""/>
                        <m:ctrlPr>
                          <a:rPr lang="en-ID" b="0" i="1" smtClean="0">
                            <a:latin typeface="Cambria Math" panose="02040503050406030204" pitchFamily="18" charset="0"/>
                          </a:rPr>
                        </m:ctrlPr>
                      </m:dPr>
                      <m:e>
                        <m:eqArr>
                          <m:eqArrPr>
                            <m:ctrlPr>
                              <a:rPr lang="en-ID" b="0" i="1" smtClean="0">
                                <a:latin typeface="Cambria Math" panose="02040503050406030204" pitchFamily="18" charset="0"/>
                              </a:rPr>
                            </m:ctrlPr>
                          </m:eqArrPr>
                          <m:e>
                            <m:sSub>
                              <m:sSubPr>
                                <m:ctrlPr>
                                  <a:rPr lang="en-ID" b="0" i="1" smtClean="0">
                                    <a:latin typeface="Cambria Math" panose="02040503050406030204" pitchFamily="18" charset="0"/>
                                  </a:rPr>
                                </m:ctrlPr>
                              </m:sSubPr>
                              <m:e>
                                <m:r>
                                  <a:rPr lang="en-ID" b="0" i="1" smtClean="0">
                                    <a:latin typeface="Cambria Math" panose="02040503050406030204" pitchFamily="18" charset="0"/>
                                  </a:rPr>
                                  <m:t>𝑥</m:t>
                                </m:r>
                              </m:e>
                              <m:sub>
                                <m:f>
                                  <m:fPr>
                                    <m:ctrlPr>
                                      <a:rPr lang="en-ID" b="0" i="1" smtClean="0">
                                        <a:latin typeface="Cambria Math" panose="02040503050406030204" pitchFamily="18" charset="0"/>
                                      </a:rPr>
                                    </m:ctrlPr>
                                  </m:fPr>
                                  <m:num>
                                    <m:r>
                                      <a:rPr lang="en-ID" b="0" i="1" smtClean="0">
                                        <a:latin typeface="Cambria Math" panose="02040503050406030204" pitchFamily="18" charset="0"/>
                                      </a:rPr>
                                      <m:t>𝑛</m:t>
                                    </m:r>
                                    <m:r>
                                      <a:rPr lang="en-ID" b="0" i="1" smtClean="0">
                                        <a:latin typeface="Cambria Math" panose="02040503050406030204" pitchFamily="18" charset="0"/>
                                      </a:rPr>
                                      <m:t>+1</m:t>
                                    </m:r>
                                  </m:num>
                                  <m:den>
                                    <m:r>
                                      <a:rPr lang="en-ID" b="0" i="1" smtClean="0">
                                        <a:latin typeface="Cambria Math" panose="02040503050406030204" pitchFamily="18" charset="0"/>
                                      </a:rPr>
                                      <m:t>2</m:t>
                                    </m:r>
                                  </m:den>
                                </m:f>
                              </m:sub>
                            </m:sSub>
                            <m:r>
                              <a:rPr lang="en-ID" b="0" i="1" smtClean="0">
                                <a:latin typeface="Cambria Math" panose="02040503050406030204" pitchFamily="18" charset="0"/>
                              </a:rPr>
                              <m:t>,</m:t>
                            </m:r>
                            <m:r>
                              <a:rPr lang="en-ID" b="0" i="1" smtClean="0">
                                <a:latin typeface="Cambria Math" panose="02040503050406030204" pitchFamily="18" charset="0"/>
                              </a:rPr>
                              <m:t>𝑛</m:t>
                            </m:r>
                            <m:r>
                              <a:rPr lang="en-ID" b="0" i="1" smtClean="0">
                                <a:latin typeface="Cambria Math" panose="02040503050406030204" pitchFamily="18" charset="0"/>
                              </a:rPr>
                              <m:t> </m:t>
                            </m:r>
                            <m:r>
                              <a:rPr lang="en-ID" b="0" i="1" smtClean="0">
                                <a:latin typeface="Cambria Math" panose="02040503050406030204" pitchFamily="18" charset="0"/>
                              </a:rPr>
                              <m:t>𝑔𝑎𝑛𝑗𝑖𝑙</m:t>
                            </m:r>
                          </m:e>
                          <m:e>
                            <m:f>
                              <m:fPr>
                                <m:ctrlPr>
                                  <a:rPr lang="en-ID" b="0" i="1" smtClean="0">
                                    <a:latin typeface="Cambria Math" panose="02040503050406030204" pitchFamily="18" charset="0"/>
                                  </a:rPr>
                                </m:ctrlPr>
                              </m:fPr>
                              <m:num>
                                <m:sSub>
                                  <m:sSubPr>
                                    <m:ctrlPr>
                                      <a:rPr lang="en-ID" b="0" i="1" smtClean="0">
                                        <a:latin typeface="Cambria Math" panose="02040503050406030204" pitchFamily="18" charset="0"/>
                                      </a:rPr>
                                    </m:ctrlPr>
                                  </m:sSubPr>
                                  <m:e>
                                    <m:r>
                                      <a:rPr lang="en-ID" b="0" i="1" smtClean="0">
                                        <a:latin typeface="Cambria Math" panose="02040503050406030204" pitchFamily="18" charset="0"/>
                                      </a:rPr>
                                      <m:t>𝑥</m:t>
                                    </m:r>
                                  </m:e>
                                  <m:sub>
                                    <m:f>
                                      <m:fPr>
                                        <m:ctrlPr>
                                          <a:rPr lang="en-ID" b="0" i="1" smtClean="0">
                                            <a:latin typeface="Cambria Math" panose="02040503050406030204" pitchFamily="18" charset="0"/>
                                          </a:rPr>
                                        </m:ctrlPr>
                                      </m:fPr>
                                      <m:num>
                                        <m:r>
                                          <a:rPr lang="en-ID" b="0" i="1" smtClean="0">
                                            <a:latin typeface="Cambria Math" panose="02040503050406030204" pitchFamily="18" charset="0"/>
                                          </a:rPr>
                                          <m:t>𝑛</m:t>
                                        </m:r>
                                      </m:num>
                                      <m:den>
                                        <m:r>
                                          <a:rPr lang="en-ID" b="0" i="1" smtClean="0">
                                            <a:latin typeface="Cambria Math" panose="02040503050406030204" pitchFamily="18" charset="0"/>
                                          </a:rPr>
                                          <m:t>2</m:t>
                                        </m:r>
                                      </m:den>
                                    </m:f>
                                  </m:sub>
                                </m:sSub>
                                <m:r>
                                  <a:rPr lang="en-ID" b="0" i="1" smtClean="0">
                                    <a:latin typeface="Cambria Math" panose="02040503050406030204" pitchFamily="18" charset="0"/>
                                  </a:rPr>
                                  <m:t>+</m:t>
                                </m:r>
                                <m:sSub>
                                  <m:sSubPr>
                                    <m:ctrlPr>
                                      <a:rPr lang="en-ID" b="0" i="1" smtClean="0">
                                        <a:latin typeface="Cambria Math" panose="02040503050406030204" pitchFamily="18" charset="0"/>
                                      </a:rPr>
                                    </m:ctrlPr>
                                  </m:sSubPr>
                                  <m:e>
                                    <m:r>
                                      <a:rPr lang="en-ID" b="0" i="1" smtClean="0">
                                        <a:latin typeface="Cambria Math" panose="02040503050406030204" pitchFamily="18" charset="0"/>
                                      </a:rPr>
                                      <m:t>𝑥</m:t>
                                    </m:r>
                                  </m:e>
                                  <m:sub>
                                    <m:f>
                                      <m:fPr>
                                        <m:ctrlPr>
                                          <a:rPr lang="en-ID" b="0" i="1" smtClean="0">
                                            <a:latin typeface="Cambria Math" panose="02040503050406030204" pitchFamily="18" charset="0"/>
                                          </a:rPr>
                                        </m:ctrlPr>
                                      </m:fPr>
                                      <m:num>
                                        <m:r>
                                          <a:rPr lang="en-ID" b="0" i="1" smtClean="0">
                                            <a:latin typeface="Cambria Math" panose="02040503050406030204" pitchFamily="18" charset="0"/>
                                          </a:rPr>
                                          <m:t>𝑛</m:t>
                                        </m:r>
                                        <m:r>
                                          <a:rPr lang="en-ID" b="0" i="1" smtClean="0">
                                            <a:latin typeface="Cambria Math" panose="02040503050406030204" pitchFamily="18" charset="0"/>
                                          </a:rPr>
                                          <m:t>+1</m:t>
                                        </m:r>
                                      </m:num>
                                      <m:den>
                                        <m:r>
                                          <a:rPr lang="en-ID" b="0" i="1" smtClean="0">
                                            <a:latin typeface="Cambria Math" panose="02040503050406030204" pitchFamily="18" charset="0"/>
                                          </a:rPr>
                                          <m:t>2</m:t>
                                        </m:r>
                                      </m:den>
                                    </m:f>
                                  </m:sub>
                                </m:sSub>
                              </m:num>
                              <m:den>
                                <m:r>
                                  <a:rPr lang="en-ID" b="0" i="1" smtClean="0">
                                    <a:latin typeface="Cambria Math" panose="02040503050406030204" pitchFamily="18" charset="0"/>
                                  </a:rPr>
                                  <m:t>2</m:t>
                                </m:r>
                              </m:den>
                            </m:f>
                            <m:r>
                              <a:rPr lang="en-ID" b="0" i="1" smtClean="0">
                                <a:latin typeface="Cambria Math" panose="02040503050406030204" pitchFamily="18" charset="0"/>
                              </a:rPr>
                              <m:t>, </m:t>
                            </m:r>
                            <m:r>
                              <a:rPr lang="en-ID" b="0" i="1" smtClean="0">
                                <a:latin typeface="Cambria Math" panose="02040503050406030204" pitchFamily="18" charset="0"/>
                              </a:rPr>
                              <m:t>𝑛</m:t>
                            </m:r>
                            <m:r>
                              <a:rPr lang="en-ID" b="0" i="1" smtClean="0">
                                <a:latin typeface="Cambria Math" panose="02040503050406030204" pitchFamily="18" charset="0"/>
                              </a:rPr>
                              <m:t> </m:t>
                            </m:r>
                            <m:r>
                              <a:rPr lang="en-ID" b="0" i="1" smtClean="0">
                                <a:latin typeface="Cambria Math" panose="02040503050406030204" pitchFamily="18" charset="0"/>
                              </a:rPr>
                              <m:t>𝑔𝑒𝑛𝑎𝑝</m:t>
                            </m:r>
                          </m:e>
                        </m:eqArr>
                      </m:e>
                    </m:d>
                  </m:oMath>
                </a14:m>
                <a:endParaRPr lang="en-ID"/>
              </a:p>
              <a:p>
                <a:pPr marL="0" indent="0">
                  <a:buNone/>
                </a:pPr>
                <a:endParaRPr lang="en-ID"/>
              </a:p>
              <a:p>
                <a:endParaRPr lang="en-ID"/>
              </a:p>
            </p:txBody>
          </p:sp>
        </mc:Choice>
        <mc:Fallback>
          <p:sp>
            <p:nvSpPr>
              <p:cNvPr id="3" name="Content Placeholder 2">
                <a:extLst>
                  <a:ext uri="{FF2B5EF4-FFF2-40B4-BE49-F238E27FC236}">
                    <a16:creationId xmlns:a16="http://schemas.microsoft.com/office/drawing/2014/main" id="{FE359DCF-D5C8-4D12-A1AA-E560AC93D7AF}"/>
                  </a:ext>
                </a:extLst>
              </p:cNvPr>
              <p:cNvSpPr>
                <a:spLocks noGrp="1" noRot="1" noChangeAspect="1" noMove="1" noResize="1" noEditPoints="1" noAdjustHandles="1" noChangeArrowheads="1" noChangeShapeType="1" noTextEdit="1"/>
              </p:cNvSpPr>
              <p:nvPr>
                <p:ph idx="1"/>
              </p:nvPr>
            </p:nvSpPr>
            <p:spPr>
              <a:blipFill>
                <a:blip r:embed="rId2"/>
                <a:stretch>
                  <a:fillRect l="-513" t="-1572" r="-821"/>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D9A3FBE7-BE10-47C9-8EB3-FED4A6F0CE4A}"/>
              </a:ext>
            </a:extLst>
          </p:cNvPr>
          <p:cNvSpPr>
            <a:spLocks noGrp="1"/>
          </p:cNvSpPr>
          <p:nvPr>
            <p:ph type="sldNum" sz="quarter" idx="12"/>
          </p:nvPr>
        </p:nvSpPr>
        <p:spPr/>
        <p:txBody>
          <a:bodyPr/>
          <a:lstStyle/>
          <a:p>
            <a:pPr>
              <a:defRPr/>
            </a:pPr>
            <a:fld id="{5103DC6B-DCAC-4678-AC56-526556FF342F}" type="slidenum">
              <a:rPr lang="en-US" smtClean="0"/>
              <a:pPr>
                <a:defRPr/>
              </a:pPr>
              <a:t>4</a:t>
            </a:fld>
            <a:endParaRPr lang="en-US"/>
          </a:p>
        </p:txBody>
      </p:sp>
    </p:spTree>
    <p:extLst>
      <p:ext uri="{BB962C8B-B14F-4D97-AF65-F5344CB8AC3E}">
        <p14:creationId xmlns:p14="http://schemas.microsoft.com/office/powerpoint/2010/main" val="1814271588"/>
      </p:ext>
    </p:extLst>
  </p:cSld>
  <p:clrMapOvr>
    <a:masterClrMapping/>
  </p:clrMapOvr>
  <p:transition spd="slow">
    <p:wheel spokes="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B5267-484D-410E-9B66-DD1306BF91A6}"/>
              </a:ext>
            </a:extLst>
          </p:cNvPr>
          <p:cNvSpPr>
            <a:spLocks noGrp="1"/>
          </p:cNvSpPr>
          <p:nvPr>
            <p:ph type="title"/>
          </p:nvPr>
        </p:nvSpPr>
        <p:spPr/>
        <p:txBody>
          <a:bodyPr/>
          <a:lstStyle/>
          <a:p>
            <a:r>
              <a:rPr lang="en-ID"/>
              <a:t>Ringkasan statistik</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D234F62-845B-4808-9623-F3CC539E93BB}"/>
                  </a:ext>
                </a:extLst>
              </p:cNvPr>
              <p:cNvSpPr>
                <a:spLocks noGrp="1"/>
              </p:cNvSpPr>
              <p:nvPr>
                <p:ph idx="1"/>
              </p:nvPr>
            </p:nvSpPr>
            <p:spPr/>
            <p:txBody>
              <a:bodyPr>
                <a:normAutofit lnSpcReduction="10000"/>
              </a:bodyPr>
              <a:lstStyle/>
              <a:p>
                <a:r>
                  <a:rPr lang="en-ID"/>
                  <a:t>Koefisien varian juga mempunyai peranan yang penting dalam menduga keluarga distribusi. </a:t>
                </a:r>
              </a:p>
              <a:p>
                <a:r>
                  <a:rPr lang="en-ID"/>
                  <a:t>Untuk nilai koefisien varian =1(satu) maka dapat diduga data berdistribusi eksponensial, jika lebih besar atau lebih kecil dari satu maka dugaan mengarah kepada ditribusi Gamma</a:t>
                </a:r>
              </a:p>
              <a:p>
                <a:pPr marL="0" indent="0">
                  <a:buNone/>
                </a:pPr>
                <a:r>
                  <a:rPr lang="en-ID"/>
                  <a:t>Rumus koefisien varian</a:t>
                </a:r>
              </a:p>
              <a:p>
                <a14:m>
                  <m:oMath xmlns:m="http://schemas.openxmlformats.org/officeDocument/2006/math">
                    <m:r>
                      <a:rPr lang="en-ID" b="0" i="1" smtClean="0">
                        <a:latin typeface="Cambria Math" panose="02040503050406030204" pitchFamily="18" charset="0"/>
                      </a:rPr>
                      <m:t>𝐾𝑉</m:t>
                    </m:r>
                    <m:r>
                      <a:rPr lang="en-ID" b="0" i="1" smtClean="0">
                        <a:latin typeface="Cambria Math" panose="02040503050406030204" pitchFamily="18" charset="0"/>
                      </a:rPr>
                      <m:t>=</m:t>
                    </m:r>
                    <m:f>
                      <m:fPr>
                        <m:ctrlPr>
                          <a:rPr lang="en-ID" b="0" i="1" smtClean="0">
                            <a:latin typeface="Cambria Math" panose="02040503050406030204" pitchFamily="18" charset="0"/>
                          </a:rPr>
                        </m:ctrlPr>
                      </m:fPr>
                      <m:num>
                        <m:r>
                          <a:rPr lang="en-ID" b="0" i="1" smtClean="0">
                            <a:latin typeface="Cambria Math" panose="02040503050406030204" pitchFamily="18" charset="0"/>
                          </a:rPr>
                          <m:t>𝑠</m:t>
                        </m:r>
                      </m:num>
                      <m:den>
                        <m:acc>
                          <m:accPr>
                            <m:chr m:val="̅"/>
                            <m:ctrlPr>
                              <a:rPr lang="en-ID" b="0" i="1" smtClean="0">
                                <a:latin typeface="Cambria Math" panose="02040503050406030204" pitchFamily="18" charset="0"/>
                              </a:rPr>
                            </m:ctrlPr>
                          </m:accPr>
                          <m:e>
                            <m:r>
                              <a:rPr lang="en-ID" b="0" i="1" smtClean="0">
                                <a:latin typeface="Cambria Math" panose="02040503050406030204" pitchFamily="18" charset="0"/>
                              </a:rPr>
                              <m:t>𝑥</m:t>
                            </m:r>
                          </m:e>
                        </m:acc>
                      </m:den>
                    </m:f>
                    <m:r>
                      <a:rPr lang="en-ID" b="0" i="1" smtClean="0">
                        <a:latin typeface="Cambria Math" panose="02040503050406030204" pitchFamily="18" charset="0"/>
                      </a:rPr>
                      <m:t>.100%</m:t>
                    </m:r>
                  </m:oMath>
                </a14:m>
                <a:r>
                  <a:rPr lang="en-ID"/>
                  <a:t> </a:t>
                </a:r>
              </a:p>
              <a:p>
                <a:r>
                  <a:rPr lang="en-ID"/>
                  <a:t>S=simpangan baku</a:t>
                </a:r>
              </a:p>
            </p:txBody>
          </p:sp>
        </mc:Choice>
        <mc:Fallback xmlns="">
          <p:sp>
            <p:nvSpPr>
              <p:cNvPr id="3" name="Content Placeholder 2">
                <a:extLst>
                  <a:ext uri="{FF2B5EF4-FFF2-40B4-BE49-F238E27FC236}">
                    <a16:creationId xmlns:a16="http://schemas.microsoft.com/office/drawing/2014/main" id="{4D234F62-845B-4808-9623-F3CC539E93BB}"/>
                  </a:ext>
                </a:extLst>
              </p:cNvPr>
              <p:cNvSpPr>
                <a:spLocks noGrp="1" noRot="1" noChangeAspect="1" noMove="1" noResize="1" noEditPoints="1" noAdjustHandles="1" noChangeArrowheads="1" noChangeShapeType="1" noTextEdit="1"/>
              </p:cNvSpPr>
              <p:nvPr>
                <p:ph idx="1"/>
              </p:nvPr>
            </p:nvSpPr>
            <p:spPr>
              <a:blipFill>
                <a:blip r:embed="rId2"/>
                <a:stretch>
                  <a:fillRect l="-821" t="-1965"/>
                </a:stretch>
              </a:blipFill>
            </p:spPr>
            <p:txBody>
              <a:bodyPr/>
              <a:lstStyle/>
              <a:p>
                <a:r>
                  <a:rPr lang="en-ID">
                    <a:noFill/>
                  </a:rPr>
                  <a:t> </a:t>
                </a:r>
              </a:p>
            </p:txBody>
          </p:sp>
        </mc:Fallback>
      </mc:AlternateContent>
      <p:sp>
        <p:nvSpPr>
          <p:cNvPr id="4" name="Slide Number Placeholder 3">
            <a:extLst>
              <a:ext uri="{FF2B5EF4-FFF2-40B4-BE49-F238E27FC236}">
                <a16:creationId xmlns:a16="http://schemas.microsoft.com/office/drawing/2014/main" id="{173111D7-F9E6-4796-8E99-2684CDC73A53}"/>
              </a:ext>
            </a:extLst>
          </p:cNvPr>
          <p:cNvSpPr>
            <a:spLocks noGrp="1"/>
          </p:cNvSpPr>
          <p:nvPr>
            <p:ph type="sldNum" sz="quarter" idx="12"/>
          </p:nvPr>
        </p:nvSpPr>
        <p:spPr/>
        <p:txBody>
          <a:bodyPr/>
          <a:lstStyle/>
          <a:p>
            <a:pPr>
              <a:defRPr/>
            </a:pPr>
            <a:fld id="{5103DC6B-DCAC-4678-AC56-526556FF342F}" type="slidenum">
              <a:rPr lang="en-US" smtClean="0"/>
              <a:pPr>
                <a:defRPr/>
              </a:pPr>
              <a:t>5</a:t>
            </a:fld>
            <a:endParaRPr lang="en-US"/>
          </a:p>
        </p:txBody>
      </p:sp>
    </p:spTree>
    <p:extLst>
      <p:ext uri="{BB962C8B-B14F-4D97-AF65-F5344CB8AC3E}">
        <p14:creationId xmlns:p14="http://schemas.microsoft.com/office/powerpoint/2010/main" val="3521063854"/>
      </p:ext>
    </p:extLst>
  </p:cSld>
  <p:clrMapOvr>
    <a:masterClrMapping/>
  </p:clrMapOvr>
  <p:transition spd="slow">
    <p:wheel spokes="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53D3B-3437-4C34-9B5F-D7640B62D1DF}"/>
              </a:ext>
            </a:extLst>
          </p:cNvPr>
          <p:cNvSpPr>
            <a:spLocks noGrp="1"/>
          </p:cNvSpPr>
          <p:nvPr>
            <p:ph type="title"/>
          </p:nvPr>
        </p:nvSpPr>
        <p:spPr/>
        <p:txBody>
          <a:bodyPr/>
          <a:lstStyle/>
          <a:p>
            <a:r>
              <a:rPr lang="en-ID"/>
              <a:t>Ringkasan statistik</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EB42DE28-D86C-40EC-9803-73046AF95404}"/>
                  </a:ext>
                </a:extLst>
              </p:cNvPr>
              <p:cNvSpPr>
                <a:spLocks noGrp="1"/>
              </p:cNvSpPr>
              <p:nvPr>
                <p:ph idx="1"/>
              </p:nvPr>
            </p:nvSpPr>
            <p:spPr/>
            <p:txBody>
              <a:bodyPr/>
              <a:lstStyle/>
              <a:p>
                <a:pPr marL="180000">
                  <a:lnSpc>
                    <a:spcPct val="150000"/>
                  </a:lnSpc>
                  <a:spcBef>
                    <a:spcPts val="600"/>
                  </a:spcBef>
                </a:pPr>
                <a:r>
                  <a:rPr lang="en-ID" smtClean="0"/>
                  <a:t>Untuk distribusi diskrit, maka dari nilai rasio lexis  dapat diduga distribusinya. Jika nilai rasio lexis = 1 dugaan berdistribusi poisson, Jika nilai rasio lexis &lt; 1 dugaan berdistribusi Binomial dan Jika nilai rasio lexis &gt; 1 dugaan berdistribusi binomial negatif.  </a:t>
                </a:r>
              </a:p>
              <a:p>
                <a:pPr marL="0" indent="0">
                  <a:lnSpc>
                    <a:spcPct val="150000"/>
                  </a:lnSpc>
                  <a:buNone/>
                </a:pPr>
                <a14:m>
                  <m:oMathPara xmlns:m="http://schemas.openxmlformats.org/officeDocument/2006/math">
                    <m:oMathParaPr>
                      <m:jc m:val="center"/>
                    </m:oMathParaPr>
                    <m:oMath xmlns:m="http://schemas.openxmlformats.org/officeDocument/2006/math">
                      <m:r>
                        <a:rPr lang="en-ID" sz="2000" i="1" smtClean="0">
                          <a:latin typeface="Cambria Math" panose="02040503050406030204" pitchFamily="18" charset="0"/>
                          <a:ea typeface="Cambria Math" panose="02040503050406030204" pitchFamily="18" charset="0"/>
                        </a:rPr>
                        <m:t>𝜏</m:t>
                      </m:r>
                      <m:r>
                        <a:rPr lang="en-US" sz="2000" b="0" i="1" smtClean="0">
                          <a:latin typeface="Cambria Math" panose="02040503050406030204" pitchFamily="18" charset="0"/>
                          <a:ea typeface="Cambria Math" panose="02040503050406030204" pitchFamily="18" charset="0"/>
                        </a:rPr>
                        <m:t>=</m:t>
                      </m:r>
                      <m:f>
                        <m:fPr>
                          <m:ctrlPr>
                            <a:rPr lang="en-US" sz="2000" b="0" i="1" smtClean="0">
                              <a:latin typeface="Cambria Math" panose="02040503050406030204" pitchFamily="18" charset="0"/>
                              <a:ea typeface="Cambria Math" panose="02040503050406030204" pitchFamily="18" charset="0"/>
                            </a:rPr>
                          </m:ctrlPr>
                        </m:fPr>
                        <m:num>
                          <m:sSup>
                            <m:sSupPr>
                              <m:ctrlPr>
                                <a:rPr lang="en-US" sz="2000" b="0" i="1" smtClean="0">
                                  <a:latin typeface="Cambria Math" panose="02040503050406030204" pitchFamily="18" charset="0"/>
                                  <a:ea typeface="Cambria Math" panose="02040503050406030204" pitchFamily="18" charset="0"/>
                                </a:rPr>
                              </m:ctrlPr>
                            </m:sSupPr>
                            <m:e>
                              <m:r>
                                <a:rPr lang="en-US" sz="2000" b="0" i="1" smtClean="0">
                                  <a:latin typeface="Cambria Math" panose="02040503050406030204" pitchFamily="18" charset="0"/>
                                  <a:ea typeface="Cambria Math" panose="02040503050406030204" pitchFamily="18" charset="0"/>
                                </a:rPr>
                                <m:t>𝑠</m:t>
                              </m:r>
                            </m:e>
                            <m:sup>
                              <m:r>
                                <a:rPr lang="en-US" sz="2000" b="0" i="1" smtClean="0">
                                  <a:latin typeface="Cambria Math" panose="02040503050406030204" pitchFamily="18" charset="0"/>
                                  <a:ea typeface="Cambria Math" panose="02040503050406030204" pitchFamily="18" charset="0"/>
                                </a:rPr>
                                <m:t>2</m:t>
                              </m:r>
                            </m:sup>
                          </m:sSup>
                        </m:num>
                        <m:den>
                          <m:acc>
                            <m:accPr>
                              <m:chr m:val="̅"/>
                              <m:ctrlPr>
                                <a:rPr lang="en-US" sz="2000" b="0" i="1" smtClean="0">
                                  <a:latin typeface="Cambria Math" panose="02040503050406030204" pitchFamily="18" charset="0"/>
                                  <a:ea typeface="Cambria Math" panose="02040503050406030204" pitchFamily="18" charset="0"/>
                                </a:rPr>
                              </m:ctrlPr>
                            </m:accPr>
                            <m:e>
                              <m:r>
                                <a:rPr lang="en-US" sz="2000" b="0" i="1" smtClean="0">
                                  <a:latin typeface="Cambria Math" panose="02040503050406030204" pitchFamily="18" charset="0"/>
                                  <a:ea typeface="Cambria Math" panose="02040503050406030204" pitchFamily="18" charset="0"/>
                                </a:rPr>
                                <m:t>𝑥</m:t>
                              </m:r>
                            </m:e>
                          </m:acc>
                        </m:den>
                      </m:f>
                    </m:oMath>
                  </m:oMathPara>
                </a14:m>
                <a:endParaRPr lang="en-ID"/>
              </a:p>
            </p:txBody>
          </p:sp>
        </mc:Choice>
        <mc:Fallback>
          <p:sp>
            <p:nvSpPr>
              <p:cNvPr id="3" name="Content Placeholder 2">
                <a:extLst>
                  <a:ext uri="{FF2B5EF4-FFF2-40B4-BE49-F238E27FC236}">
                    <a16:creationId xmlns:a16="http://schemas.microsoft.com/office/drawing/2014/main" id="{EB42DE28-D86C-40EC-9803-73046AF95404}"/>
                  </a:ext>
                </a:extLst>
              </p:cNvPr>
              <p:cNvSpPr>
                <a:spLocks noGrp="1" noRot="1" noChangeAspect="1" noMove="1" noResize="1" noEditPoints="1" noAdjustHandles="1" noChangeArrowheads="1" noChangeShapeType="1" noTextEdit="1"/>
              </p:cNvSpPr>
              <p:nvPr>
                <p:ph idx="1"/>
              </p:nvPr>
            </p:nvSpPr>
            <p:spPr>
              <a:blipFill>
                <a:blip r:embed="rId2"/>
                <a:stretch>
                  <a:fillRect l="-615"/>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BC2C2D62-1FCD-4979-BA7D-7C42463D2B5A}"/>
              </a:ext>
            </a:extLst>
          </p:cNvPr>
          <p:cNvSpPr>
            <a:spLocks noGrp="1"/>
          </p:cNvSpPr>
          <p:nvPr>
            <p:ph type="sldNum" sz="quarter" idx="12"/>
          </p:nvPr>
        </p:nvSpPr>
        <p:spPr/>
        <p:txBody>
          <a:bodyPr/>
          <a:lstStyle/>
          <a:p>
            <a:pPr>
              <a:defRPr/>
            </a:pPr>
            <a:fld id="{5103DC6B-DCAC-4678-AC56-526556FF342F}" type="slidenum">
              <a:rPr lang="en-US" smtClean="0"/>
              <a:pPr>
                <a:defRPr/>
              </a:pPr>
              <a:t>6</a:t>
            </a:fld>
            <a:endParaRPr lang="en-US"/>
          </a:p>
        </p:txBody>
      </p:sp>
    </p:spTree>
    <p:extLst>
      <p:ext uri="{BB962C8B-B14F-4D97-AF65-F5344CB8AC3E}">
        <p14:creationId xmlns:p14="http://schemas.microsoft.com/office/powerpoint/2010/main" val="3274543941"/>
      </p:ext>
    </p:extLst>
  </p:cSld>
  <p:clrMapOvr>
    <a:masterClrMapping/>
  </p:clrMapOvr>
  <p:transition spd="slow">
    <p:wheel spokes="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90F02-78AC-4171-A273-4D5F3248271F}"/>
              </a:ext>
            </a:extLst>
          </p:cNvPr>
          <p:cNvSpPr>
            <a:spLocks noGrp="1"/>
          </p:cNvSpPr>
          <p:nvPr>
            <p:ph type="title"/>
          </p:nvPr>
        </p:nvSpPr>
        <p:spPr/>
        <p:txBody>
          <a:bodyPr/>
          <a:lstStyle/>
          <a:p>
            <a:r>
              <a:rPr lang="en-ID"/>
              <a:t>Ringkasan statistik</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7297D48B-FCB0-49E3-80A1-FBFCD721C5E2}"/>
                  </a:ext>
                </a:extLst>
              </p:cNvPr>
              <p:cNvSpPr>
                <a:spLocks noGrp="1"/>
              </p:cNvSpPr>
              <p:nvPr>
                <p:ph idx="1"/>
              </p:nvPr>
            </p:nvSpPr>
            <p:spPr/>
            <p:txBody>
              <a:bodyPr/>
              <a:lstStyle/>
              <a:p>
                <a:pPr>
                  <a:lnSpc>
                    <a:spcPct val="150000"/>
                  </a:lnSpc>
                </a:pPr>
                <a:r>
                  <a:rPr lang="en-ID" smtClean="0"/>
                  <a:t>Kelandaian distribusi (Skewness) </a:t>
                </a:r>
              </a:p>
              <a:p>
                <a:r>
                  <a:rPr lang="en-ID" smtClean="0"/>
                  <a:t>Untuk </a:t>
                </a:r>
                <a:r>
                  <a:rPr lang="en-ID"/>
                  <a:t>distribusi simetris, skewness bernilai 0(nol), jika, skewness &gt; 0 distribusi akan menjulur kekanan dan sebaliknya ke kiri. Misal nilai skewness = 2 berarti data </a:t>
                </a:r>
                <a:r>
                  <a:rPr lang="en-ID" smtClean="0"/>
                  <a:t>berdistribusi </a:t>
                </a:r>
                <a:r>
                  <a:rPr lang="en-ID"/>
                  <a:t>eksponensial. </a:t>
                </a:r>
                <a:endParaRPr lang="en-ID" smtClean="0"/>
              </a:p>
              <a:p>
                <a:endParaRPr lang="en-US" i="1" smtClean="0">
                  <a:latin typeface="Cambria Math" panose="02040503050406030204" pitchFamily="18" charset="0"/>
                  <a:ea typeface="Cambria Math" panose="02040503050406030204" pitchFamily="18" charset="0"/>
                </a:endParaRPr>
              </a:p>
              <a:p>
                <a:pPr marL="0" indent="0">
                  <a:buNone/>
                </a:pPr>
                <a14:m>
                  <m:oMathPara xmlns:m="http://schemas.openxmlformats.org/officeDocument/2006/math">
                    <m:oMathParaPr>
                      <m:jc m:val="center"/>
                    </m:oMathParaPr>
                    <m:oMath xmlns:m="http://schemas.openxmlformats.org/officeDocument/2006/math">
                      <m:r>
                        <a:rPr lang="en-ID" i="1">
                          <a:latin typeface="Cambria Math" panose="02040503050406030204" pitchFamily="18" charset="0"/>
                          <a:ea typeface="Cambria Math" panose="02040503050406030204" pitchFamily="18" charset="0"/>
                        </a:rPr>
                        <m:t>𝜏</m:t>
                      </m:r>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3∗(</m:t>
                          </m:r>
                          <m:r>
                            <a:rPr lang="en-US" b="0" i="1" smtClean="0">
                              <a:latin typeface="Cambria Math" panose="02040503050406030204" pitchFamily="18" charset="0"/>
                              <a:ea typeface="Cambria Math" panose="02040503050406030204" pitchFamily="18" charset="0"/>
                            </a:rPr>
                            <m:t>𝑚𝑒𝑎𝑛</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𝑚𝑒𝑑𝑖𝑎𝑛</m:t>
                          </m:r>
                          <m:r>
                            <a:rPr lang="en-US" b="0" i="1" smtClean="0">
                              <a:latin typeface="Cambria Math" panose="02040503050406030204" pitchFamily="18" charset="0"/>
                              <a:ea typeface="Cambria Math" panose="02040503050406030204" pitchFamily="18" charset="0"/>
                            </a:rPr>
                            <m:t>)</m:t>
                          </m:r>
                        </m:num>
                        <m:den>
                          <m:r>
                            <a:rPr lang="en-US" b="0" i="1" smtClean="0">
                              <a:latin typeface="Cambria Math" panose="02040503050406030204" pitchFamily="18" charset="0"/>
                              <a:ea typeface="Cambria Math" panose="02040503050406030204" pitchFamily="18" charset="0"/>
                            </a:rPr>
                            <m:t>𝑠</m:t>
                          </m:r>
                        </m:den>
                      </m:f>
                    </m:oMath>
                  </m:oMathPara>
                </a14:m>
                <a:endParaRPr lang="en-ID"/>
              </a:p>
            </p:txBody>
          </p:sp>
        </mc:Choice>
        <mc:Fallback>
          <p:sp>
            <p:nvSpPr>
              <p:cNvPr id="3" name="Content Placeholder 2">
                <a:extLst>
                  <a:ext uri="{FF2B5EF4-FFF2-40B4-BE49-F238E27FC236}">
                    <a16:creationId xmlns:a16="http://schemas.microsoft.com/office/drawing/2014/main" id="{7297D48B-FCB0-49E3-80A1-FBFCD721C5E2}"/>
                  </a:ext>
                </a:extLst>
              </p:cNvPr>
              <p:cNvSpPr>
                <a:spLocks noGrp="1" noRot="1" noChangeAspect="1" noMove="1" noResize="1" noEditPoints="1" noAdjustHandles="1" noChangeArrowheads="1" noChangeShapeType="1" noTextEdit="1"/>
              </p:cNvSpPr>
              <p:nvPr>
                <p:ph idx="1"/>
              </p:nvPr>
            </p:nvSpPr>
            <p:spPr>
              <a:blipFill>
                <a:blip r:embed="rId2"/>
                <a:stretch>
                  <a:fillRect l="-615"/>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B2DA6333-F68C-4FF0-8E15-2C588724B085}"/>
              </a:ext>
            </a:extLst>
          </p:cNvPr>
          <p:cNvSpPr>
            <a:spLocks noGrp="1"/>
          </p:cNvSpPr>
          <p:nvPr>
            <p:ph type="sldNum" sz="quarter" idx="12"/>
          </p:nvPr>
        </p:nvSpPr>
        <p:spPr/>
        <p:txBody>
          <a:bodyPr/>
          <a:lstStyle/>
          <a:p>
            <a:pPr>
              <a:defRPr/>
            </a:pPr>
            <a:fld id="{5103DC6B-DCAC-4678-AC56-526556FF342F}" type="slidenum">
              <a:rPr lang="en-US" smtClean="0"/>
              <a:pPr>
                <a:defRPr/>
              </a:pPr>
              <a:t>7</a:t>
            </a:fld>
            <a:endParaRPr lang="en-US"/>
          </a:p>
        </p:txBody>
      </p:sp>
    </p:spTree>
    <p:extLst>
      <p:ext uri="{BB962C8B-B14F-4D97-AF65-F5344CB8AC3E}">
        <p14:creationId xmlns:p14="http://schemas.microsoft.com/office/powerpoint/2010/main" val="2829586828"/>
      </p:ext>
    </p:extLst>
  </p:cSld>
  <p:clrMapOvr>
    <a:masterClrMapping/>
  </p:clrMapOvr>
  <p:transition spd="slow">
    <p:wheel spokes="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103DC6B-DCAC-4678-AC56-526556FF342F}" type="slidenum">
              <a:rPr lang="en-US" smtClean="0"/>
              <a:pPr>
                <a:defRPr/>
              </a:pPr>
              <a:t>8</a:t>
            </a:fld>
            <a:endParaRPr lang="en-US"/>
          </a:p>
        </p:txBody>
      </p:sp>
      <p:pic>
        <p:nvPicPr>
          <p:cNvPr id="1026" name="Picture 2" descr="http://4.bp.blogspot.com/-CkwHXN_gzmc/UqL3cfUxUBI/AAAAAAAAAno/DeEmyDjfCWg/s1600/varian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762000"/>
            <a:ext cx="3505200" cy="138014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85800" y="365705"/>
            <a:ext cx="1515736" cy="369332"/>
          </a:xfrm>
          <a:prstGeom prst="rect">
            <a:avLst/>
          </a:prstGeom>
          <a:noFill/>
        </p:spPr>
        <p:txBody>
          <a:bodyPr wrap="none" rtlCol="0">
            <a:spAutoFit/>
          </a:bodyPr>
          <a:lstStyle/>
          <a:p>
            <a:r>
              <a:rPr lang="en-US" smtClean="0"/>
              <a:t>Rumus Varians</a:t>
            </a:r>
            <a:endParaRPr lang="en-US"/>
          </a:p>
        </p:txBody>
      </p:sp>
      <p:pic>
        <p:nvPicPr>
          <p:cNvPr id="1028" name="Picture 4" descr="http://4.bp.blogspot.com/-pEY6n2IF1DI/UqL367pZBfI/AAAAAAAAAn4/E_YthcMfcTU/s1600/st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773723"/>
            <a:ext cx="3271872" cy="177973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4717308" y="365705"/>
            <a:ext cx="2318968" cy="369332"/>
          </a:xfrm>
          <a:prstGeom prst="rect">
            <a:avLst/>
          </a:prstGeom>
          <a:noFill/>
        </p:spPr>
        <p:txBody>
          <a:bodyPr wrap="none" rtlCol="0">
            <a:spAutoFit/>
          </a:bodyPr>
          <a:lstStyle/>
          <a:p>
            <a:r>
              <a:rPr lang="en-US" smtClean="0"/>
              <a:t>Rumus Standar Deviasi</a:t>
            </a:r>
            <a:endParaRPr lang="en-US"/>
          </a:p>
        </p:txBody>
      </p:sp>
    </p:spTree>
    <p:extLst>
      <p:ext uri="{BB962C8B-B14F-4D97-AF65-F5344CB8AC3E}">
        <p14:creationId xmlns:p14="http://schemas.microsoft.com/office/powerpoint/2010/main" val="2410305386"/>
      </p:ext>
    </p:extLst>
  </p:cSld>
  <p:clrMapOvr>
    <a:masterClrMapping/>
  </p:clrMapOvr>
  <p:transition spd="slow">
    <p:wheel spokes="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935F7-442E-407A-B300-86AD5D800D03}"/>
              </a:ext>
            </a:extLst>
          </p:cNvPr>
          <p:cNvSpPr>
            <a:spLocks noGrp="1"/>
          </p:cNvSpPr>
          <p:nvPr>
            <p:ph type="title"/>
          </p:nvPr>
        </p:nvSpPr>
        <p:spPr/>
        <p:txBody>
          <a:bodyPr/>
          <a:lstStyle/>
          <a:p>
            <a:r>
              <a:rPr lang="en-ID"/>
              <a:t>Histogram &amp; grafik garis</a:t>
            </a:r>
          </a:p>
        </p:txBody>
      </p:sp>
      <p:sp>
        <p:nvSpPr>
          <p:cNvPr id="3" name="Content Placeholder 2">
            <a:extLst>
              <a:ext uri="{FF2B5EF4-FFF2-40B4-BE49-F238E27FC236}">
                <a16:creationId xmlns:a16="http://schemas.microsoft.com/office/drawing/2014/main" id="{51F1C145-C481-49E5-B1CC-CE18056C78B2}"/>
              </a:ext>
            </a:extLst>
          </p:cNvPr>
          <p:cNvSpPr>
            <a:spLocks noGrp="1"/>
          </p:cNvSpPr>
          <p:nvPr>
            <p:ph idx="1"/>
          </p:nvPr>
        </p:nvSpPr>
        <p:spPr/>
        <p:txBody>
          <a:bodyPr/>
          <a:lstStyle/>
          <a:p>
            <a:r>
              <a:rPr lang="en-ID"/>
              <a:t>Dari bentuk histogram data, maka memcerminkan pola distribusinya. </a:t>
            </a:r>
          </a:p>
        </p:txBody>
      </p:sp>
      <p:sp>
        <p:nvSpPr>
          <p:cNvPr id="4" name="Slide Number Placeholder 3">
            <a:extLst>
              <a:ext uri="{FF2B5EF4-FFF2-40B4-BE49-F238E27FC236}">
                <a16:creationId xmlns:a16="http://schemas.microsoft.com/office/drawing/2014/main" id="{33345C1B-CAB5-4062-BB42-5745D0AA71D2}"/>
              </a:ext>
            </a:extLst>
          </p:cNvPr>
          <p:cNvSpPr>
            <a:spLocks noGrp="1"/>
          </p:cNvSpPr>
          <p:nvPr>
            <p:ph type="sldNum" sz="quarter" idx="12"/>
          </p:nvPr>
        </p:nvSpPr>
        <p:spPr/>
        <p:txBody>
          <a:bodyPr/>
          <a:lstStyle/>
          <a:p>
            <a:pPr>
              <a:defRPr/>
            </a:pPr>
            <a:fld id="{5103DC6B-DCAC-4678-AC56-526556FF342F}" type="slidenum">
              <a:rPr lang="en-US" smtClean="0"/>
              <a:pPr>
                <a:defRPr/>
              </a:pPr>
              <a:t>9</a:t>
            </a:fld>
            <a:endParaRPr lang="en-US"/>
          </a:p>
        </p:txBody>
      </p:sp>
    </p:spTree>
    <p:extLst>
      <p:ext uri="{BB962C8B-B14F-4D97-AF65-F5344CB8AC3E}">
        <p14:creationId xmlns:p14="http://schemas.microsoft.com/office/powerpoint/2010/main" val="2731842618"/>
      </p:ext>
    </p:extLst>
  </p:cSld>
  <p:clrMapOvr>
    <a:masterClrMapping/>
  </p:clrMapOvr>
  <p:transition spd="slow">
    <p:wheel spokes="1"/>
  </p:transition>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Parcel</Template>
  <TotalTime>2501</TotalTime>
  <Words>734</Words>
  <Application>Microsoft Office PowerPoint</Application>
  <PresentationFormat>On-screen Show (4:3)</PresentationFormat>
  <Paragraphs>263</Paragraphs>
  <Slides>13</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Cambria Math</vt:lpstr>
      <vt:lpstr>Gill Sans MT</vt:lpstr>
      <vt:lpstr>Symbol</vt:lpstr>
      <vt:lpstr>Wingdings 2</vt:lpstr>
      <vt:lpstr>Parcel</vt:lpstr>
      <vt:lpstr>IDENTIFIKASI POLA DISTRIBUSI</vt:lpstr>
      <vt:lpstr>TAHAPAN IDENTIFIKASI POLA DISTRIBUSI</vt:lpstr>
      <vt:lpstr>Pendugaan pola distribusi</vt:lpstr>
      <vt:lpstr>Ringkasan statistik</vt:lpstr>
      <vt:lpstr>Ringkasan statistik</vt:lpstr>
      <vt:lpstr>Ringkasan statistik</vt:lpstr>
      <vt:lpstr>Ringkasan statistik</vt:lpstr>
      <vt:lpstr>PowerPoint Presentation</vt:lpstr>
      <vt:lpstr>Histogram &amp; grafik garis</vt:lpstr>
      <vt:lpstr>Contoh data</vt:lpstr>
      <vt:lpstr>PowerPoint Presentation</vt:lpstr>
      <vt:lpstr>Membandingkan Histogram dengan Pola Baku</vt:lpstr>
      <vt:lpstr>latihan</vt:lpstr>
    </vt:vector>
  </TitlesOfParts>
  <Company>Jurusan TK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TEKNIK SIMULASI D3 TEKNIK KOMPUTER</dc:title>
  <dc:creator>Client</dc:creator>
  <cp:lastModifiedBy>Kaprodi_If_Unikom</cp:lastModifiedBy>
  <cp:revision>409</cp:revision>
  <cp:lastPrinted>2015-03-08T18:12:23Z</cp:lastPrinted>
  <dcterms:created xsi:type="dcterms:W3CDTF">2005-04-06T15:56:16Z</dcterms:created>
  <dcterms:modified xsi:type="dcterms:W3CDTF">2019-04-10T04:46:21Z</dcterms:modified>
</cp:coreProperties>
</file>